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1" r:id="rId5"/>
    <p:sldId id="281" r:id="rId6"/>
    <p:sldId id="260" r:id="rId7"/>
    <p:sldId id="263" r:id="rId8"/>
    <p:sldId id="266" r:id="rId9"/>
    <p:sldId id="270" r:id="rId10"/>
    <p:sldId id="271" r:id="rId11"/>
    <p:sldId id="274" r:id="rId12"/>
    <p:sldId id="275" r:id="rId13"/>
    <p:sldId id="276" r:id="rId14"/>
    <p:sldId id="277" r:id="rId15"/>
    <p:sldId id="278" r:id="rId16"/>
    <p:sldId id="279" r:id="rId17"/>
    <p:sldId id="280" r:id="rId18"/>
  </p:sldIdLst>
  <p:sldSz cx="12192000" cy="6858000"/>
  <p:notesSz cx="10020300" cy="68881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7" autoAdjust="0"/>
    <p:restoredTop sz="94660"/>
  </p:normalViewPr>
  <p:slideViewPr>
    <p:cSldViewPr snapToGrid="0">
      <p:cViewPr varScale="1">
        <p:scale>
          <a:sx n="87" d="100"/>
          <a:sy n="87" d="100"/>
        </p:scale>
        <p:origin x="57" y="54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shio watanabe" userId="4f88620549a6431d" providerId="LiveId" clId="{771E6A99-32A6-4DB9-A2B2-0737F6487E19}"/>
    <pc:docChg chg="modSld">
      <pc:chgData name="yoshio watanabe" userId="4f88620549a6431d" providerId="LiveId" clId="{771E6A99-32A6-4DB9-A2B2-0737F6487E19}" dt="2024-02-09T07:33:03.930" v="1" actId="20577"/>
      <pc:docMkLst>
        <pc:docMk/>
      </pc:docMkLst>
      <pc:sldChg chg="modSp mod">
        <pc:chgData name="yoshio watanabe" userId="4f88620549a6431d" providerId="LiveId" clId="{771E6A99-32A6-4DB9-A2B2-0737F6487E19}" dt="2024-02-09T07:33:03.930" v="1" actId="20577"/>
        <pc:sldMkLst>
          <pc:docMk/>
          <pc:sldMk cId="302310471" sldId="274"/>
        </pc:sldMkLst>
        <pc:spChg chg="mod">
          <ac:chgData name="yoshio watanabe" userId="4f88620549a6431d" providerId="LiveId" clId="{771E6A99-32A6-4DB9-A2B2-0737F6487E19}" dt="2024-02-09T07:33:03.930" v="1" actId="20577"/>
          <ac:spMkLst>
            <pc:docMk/>
            <pc:sldMk cId="302310471" sldId="274"/>
            <ac:spMk id="3" creationId="{2FDE15DA-AFDF-451B-A369-B2D1B843D28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6413C6-A3EF-36A3-DD90-5A9C7508370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6A594FB9-28D9-4AF3-A032-07ABD8BF22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DA9EF747-705B-55A3-1BC8-94166501CFFF}"/>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2C1C089E-F126-0956-FFCD-32635FAEB56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CA500A4-CEC1-F96C-021A-9ED940DF1DEE}"/>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668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008499E-B22E-FA23-5971-2E8390F87B3D}"/>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7541481-9ECB-E8C7-ABA5-6807500282A5}"/>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7226C69-4713-2F1F-F68E-16ACF50C675F}"/>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C0B65078-27CD-5832-2818-8BA4643979C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E385DF8-F194-AA4C-811B-3E513F420C77}"/>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195251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767E928-558E-80AA-228F-877BC97F972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587BC25-B531-C84E-1474-0B46C24900A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A2A3C30-75F8-0C72-144A-C15869999FC8}"/>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3B60363C-4623-27B9-951B-A7EC35CB1AC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55D6730-E57A-EC49-BBE8-0FEE01B837EF}"/>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436760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E2D7E4-C3AE-06B6-48B1-05AB43B1CD7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4927E88-77E1-2CB8-F679-CF52247E508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C0EB8FF-05C2-9FF5-5D73-CF43570AA1A6}"/>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42B9F518-378E-76D1-F7FF-359B2AEC296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35F851A-2716-F8D6-FBD4-608B27BC3175}"/>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2849306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4C706-B838-4918-F906-9A5ED571739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901B14A-2DF1-C898-7EE8-95F486EBE6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4F99768C-AC6D-1EAB-0457-A8947E28B581}"/>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1B4D3123-7FAE-56DE-0146-A745453ABB3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1CE61B1-9859-8B1D-CA92-0F8E1E8E8839}"/>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036120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6EA5DAE-CC3E-E1B7-2060-CD893E97537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913EA0AF-B0CA-7177-9C24-F16C1E6174C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790F1388-60B6-07C1-129B-E5995F05D68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7A72A5A-691B-1897-1B0B-734ACD3C9544}"/>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6" name="フッター プレースホルダー 5">
            <a:extLst>
              <a:ext uri="{FF2B5EF4-FFF2-40B4-BE49-F238E27FC236}">
                <a16:creationId xmlns:a16="http://schemas.microsoft.com/office/drawing/2014/main" id="{0BE69B22-8C7F-25F4-6185-3BC54F47DDC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2D7D7C5-20C4-2B2B-267C-35E24E09A7DC}"/>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579698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88B082B-F44B-9793-1C06-8071A9451D3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680ABFF8-AAE4-2867-E3C1-529C453AF7B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A4FEA23-48BC-E6A4-2C32-7B41A9C6673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733BE3FC-CED7-ABA1-8B27-6B9D136119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352A2774-E5AB-2592-8A84-CBCE3040A679}"/>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EF58F67-AE12-A511-220F-A457F4B5B33E}"/>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8" name="フッター プレースホルダー 7">
            <a:extLst>
              <a:ext uri="{FF2B5EF4-FFF2-40B4-BE49-F238E27FC236}">
                <a16:creationId xmlns:a16="http://schemas.microsoft.com/office/drawing/2014/main" id="{10EA73E0-E9DF-16C0-AF60-35D8E9363C75}"/>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350E9D32-07E2-766A-0D64-66069AD061B2}"/>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401720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9A42F-7F70-001A-14E1-AE6FA46841B6}"/>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C0DD4EF9-62AD-0C55-495D-3324C464E238}"/>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4" name="フッター プレースホルダー 3">
            <a:extLst>
              <a:ext uri="{FF2B5EF4-FFF2-40B4-BE49-F238E27FC236}">
                <a16:creationId xmlns:a16="http://schemas.microsoft.com/office/drawing/2014/main" id="{ABBC319E-2D50-0DBB-72DD-72672DB0950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4F7F60A4-03E6-ECB6-AAD1-230D8D2E957C}"/>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2762224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F503186-93E0-D2B8-67E2-C0D03CB186A4}"/>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3" name="フッター プレースホルダー 2">
            <a:extLst>
              <a:ext uri="{FF2B5EF4-FFF2-40B4-BE49-F238E27FC236}">
                <a16:creationId xmlns:a16="http://schemas.microsoft.com/office/drawing/2014/main" id="{1BEF25A2-1AC5-DD87-361A-C28630A33A6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3804449E-0207-D840-F4E4-FB13E9593990}"/>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820568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84F0E5-B46C-6E78-649D-8C2A1B486EAD}"/>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3B6BCE0-D358-4508-CCC8-801A77EA67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DC741CF-AD47-F0B7-E030-07673EA854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1986BCE-B6BA-3794-F53A-34014D9D044B}"/>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6" name="フッター プレースホルダー 5">
            <a:extLst>
              <a:ext uri="{FF2B5EF4-FFF2-40B4-BE49-F238E27FC236}">
                <a16:creationId xmlns:a16="http://schemas.microsoft.com/office/drawing/2014/main" id="{EAC73B6E-FBD6-D06A-3520-E135527BCBF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40DB02E-AEDE-2616-D86E-30922BCFEF6C}"/>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454528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FA2B8D-C2E2-1C57-39AA-8BCE21FA653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A4A59BF-C64E-D6D6-0233-AE9CCCC341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a:extLst>
              <a:ext uri="{FF2B5EF4-FFF2-40B4-BE49-F238E27FC236}">
                <a16:creationId xmlns:a16="http://schemas.microsoft.com/office/drawing/2014/main" id="{5E031366-81DA-1475-2185-D8F0DCF789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3F9A77D0-1D62-3EE0-0267-42CFCCD07CDB}"/>
              </a:ext>
            </a:extLst>
          </p:cNvPr>
          <p:cNvSpPr>
            <a:spLocks noGrp="1"/>
          </p:cNvSpPr>
          <p:nvPr>
            <p:ph type="dt" sz="half" idx="10"/>
          </p:nvPr>
        </p:nvSpPr>
        <p:spPr/>
        <p:txBody>
          <a:bodyPr/>
          <a:lstStyle/>
          <a:p>
            <a:fld id="{095A003A-F550-4182-869E-456EB72D10FF}" type="datetimeFigureOut">
              <a:rPr kumimoji="1" lang="ja-JP" altLang="en-US" smtClean="0"/>
              <a:t>2024/2/9</a:t>
            </a:fld>
            <a:endParaRPr kumimoji="1" lang="ja-JP" altLang="en-US"/>
          </a:p>
        </p:txBody>
      </p:sp>
      <p:sp>
        <p:nvSpPr>
          <p:cNvPr id="6" name="フッター プレースホルダー 5">
            <a:extLst>
              <a:ext uri="{FF2B5EF4-FFF2-40B4-BE49-F238E27FC236}">
                <a16:creationId xmlns:a16="http://schemas.microsoft.com/office/drawing/2014/main" id="{6C0CBF17-2C01-C21E-1118-1AD00B37353A}"/>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C9AB121E-236D-8D3E-DE9A-00492C441C31}"/>
              </a:ext>
            </a:extLst>
          </p:cNvPr>
          <p:cNvSpPr>
            <a:spLocks noGrp="1"/>
          </p:cNvSpPr>
          <p:nvPr>
            <p:ph type="sldNum" sz="quarter" idx="12"/>
          </p:nvPr>
        </p:nvSpPr>
        <p:spPr/>
        <p:txBody>
          <a:body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7141295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1A0AF395-5262-D11A-9D05-C97B4065DF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3DC3AA9E-9C6E-8E53-2FCB-F0A7AD225D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633994F-5662-667E-0D4C-867F8BE055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A003A-F550-4182-869E-456EB72D10FF}" type="datetimeFigureOut">
              <a:rPr kumimoji="1" lang="ja-JP" altLang="en-US" smtClean="0"/>
              <a:t>2024/2/9</a:t>
            </a:fld>
            <a:endParaRPr kumimoji="1" lang="ja-JP" altLang="en-US"/>
          </a:p>
        </p:txBody>
      </p:sp>
      <p:sp>
        <p:nvSpPr>
          <p:cNvPr id="5" name="フッター プレースホルダー 4">
            <a:extLst>
              <a:ext uri="{FF2B5EF4-FFF2-40B4-BE49-F238E27FC236}">
                <a16:creationId xmlns:a16="http://schemas.microsoft.com/office/drawing/2014/main" id="{27E91DDE-3533-A04D-8863-52C03D503D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4B8BF065-F421-A819-53B2-1EA0562EC20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AB4462-C65A-4A76-9FF7-9734098211F4}" type="slidenum">
              <a:rPr kumimoji="1" lang="ja-JP" altLang="en-US" smtClean="0"/>
              <a:t>‹#›</a:t>
            </a:fld>
            <a:endParaRPr kumimoji="1" lang="ja-JP" altLang="en-US"/>
          </a:p>
        </p:txBody>
      </p:sp>
    </p:spTree>
    <p:extLst>
      <p:ext uri="{BB962C8B-B14F-4D97-AF65-F5344CB8AC3E}">
        <p14:creationId xmlns:p14="http://schemas.microsoft.com/office/powerpoint/2010/main" val="1995328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F09718-C59B-8B5A-E3BD-73D6C030D512}"/>
              </a:ext>
            </a:extLst>
          </p:cNvPr>
          <p:cNvSpPr>
            <a:spLocks noGrp="1"/>
          </p:cNvSpPr>
          <p:nvPr>
            <p:ph type="ctrTitle"/>
          </p:nvPr>
        </p:nvSpPr>
        <p:spPr/>
        <p:txBody>
          <a:bodyPr/>
          <a:lstStyle/>
          <a:p>
            <a:r>
              <a:rPr kumimoji="1" lang="ja-JP" altLang="en-US" dirty="0">
                <a:latin typeface="HGP明朝E" panose="02020900000000000000" pitchFamily="18" charset="-128"/>
                <a:ea typeface="HGP明朝E" panose="02020900000000000000" pitchFamily="18" charset="-128"/>
              </a:rPr>
              <a:t>日本共産党</a:t>
            </a:r>
            <a:br>
              <a:rPr lang="en-US" altLang="ja-JP" dirty="0">
                <a:latin typeface="HGP明朝E" panose="02020900000000000000" pitchFamily="18" charset="-128"/>
                <a:ea typeface="HGP明朝E" panose="02020900000000000000" pitchFamily="18" charset="-128"/>
              </a:rPr>
            </a:br>
            <a:r>
              <a:rPr lang="ja-JP" altLang="en-US" dirty="0">
                <a:latin typeface="HGP明朝E" panose="02020900000000000000" pitchFamily="18" charset="-128"/>
                <a:ea typeface="HGP明朝E" panose="02020900000000000000" pitchFamily="18" charset="-128"/>
              </a:rPr>
              <a:t>イメージ刷新、効果なし</a:t>
            </a:r>
            <a:endParaRPr kumimoji="1" lang="ja-JP" altLang="en-US" dirty="0">
              <a:latin typeface="HGP明朝E" panose="02020900000000000000" pitchFamily="18" charset="-128"/>
              <a:ea typeface="HGP明朝E" panose="02020900000000000000" pitchFamily="18" charset="-128"/>
            </a:endParaRPr>
          </a:p>
        </p:txBody>
      </p:sp>
      <p:sp>
        <p:nvSpPr>
          <p:cNvPr id="3" name="字幕 2">
            <a:extLst>
              <a:ext uri="{FF2B5EF4-FFF2-40B4-BE49-F238E27FC236}">
                <a16:creationId xmlns:a16="http://schemas.microsoft.com/office/drawing/2014/main" id="{ED9153F9-6680-804B-FEC5-D1BAC6E25FF6}"/>
              </a:ext>
            </a:extLst>
          </p:cNvPr>
          <p:cNvSpPr>
            <a:spLocks noGrp="1"/>
          </p:cNvSpPr>
          <p:nvPr>
            <p:ph type="subTitle" idx="1"/>
          </p:nvPr>
        </p:nvSpPr>
        <p:spPr>
          <a:xfrm>
            <a:off x="1524000" y="4079875"/>
            <a:ext cx="9144000" cy="1655762"/>
          </a:xfrm>
        </p:spPr>
        <p:txBody>
          <a:bodyPr/>
          <a:lstStyle/>
          <a:p>
            <a:r>
              <a:rPr kumimoji="1" lang="ja-JP" altLang="en-US" dirty="0">
                <a:latin typeface="HGP明朝E" panose="02020900000000000000" pitchFamily="18" charset="-128"/>
                <a:ea typeface="HGP明朝E" panose="02020900000000000000" pitchFamily="18" charset="-128"/>
              </a:rPr>
              <a:t>情報パック</a:t>
            </a:r>
            <a:r>
              <a:rPr kumimoji="1" lang="en-US" altLang="ja-JP" dirty="0">
                <a:latin typeface="HGP明朝E" panose="02020900000000000000" pitchFamily="18" charset="-128"/>
                <a:ea typeface="HGP明朝E" panose="02020900000000000000" pitchFamily="18" charset="-128"/>
              </a:rPr>
              <a:t>2</a:t>
            </a:r>
            <a:r>
              <a:rPr kumimoji="1" lang="ja-JP" altLang="en-US" dirty="0">
                <a:latin typeface="HGP明朝E" panose="02020900000000000000" pitchFamily="18" charset="-128"/>
                <a:ea typeface="HGP明朝E" panose="02020900000000000000" pitchFamily="18" charset="-128"/>
              </a:rPr>
              <a:t>月号</a:t>
            </a:r>
          </a:p>
        </p:txBody>
      </p:sp>
    </p:spTree>
    <p:extLst>
      <p:ext uri="{BB962C8B-B14F-4D97-AF65-F5344CB8AC3E}">
        <p14:creationId xmlns:p14="http://schemas.microsoft.com/office/powerpoint/2010/main" val="19151751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a:extLst>
              <a:ext uri="{FF2B5EF4-FFF2-40B4-BE49-F238E27FC236}">
                <a16:creationId xmlns:a16="http://schemas.microsoft.com/office/drawing/2014/main" id="{91F09B09-7687-6E33-2A5C-CA3713F33B8D}"/>
              </a:ext>
            </a:extLst>
          </p:cNvPr>
          <p:cNvPicPr>
            <a:picLocks noChangeAspect="1"/>
          </p:cNvPicPr>
          <p:nvPr/>
        </p:nvPicPr>
        <p:blipFill rotWithShape="1">
          <a:blip r:embed="rId2"/>
          <a:srcRect b="22780"/>
          <a:stretch/>
        </p:blipFill>
        <p:spPr>
          <a:xfrm>
            <a:off x="457200" y="457200"/>
            <a:ext cx="11277600" cy="5943600"/>
          </a:xfrm>
          <a:prstGeom prst="rect">
            <a:avLst/>
          </a:prstGeom>
        </p:spPr>
      </p:pic>
    </p:spTree>
    <p:extLst>
      <p:ext uri="{BB962C8B-B14F-4D97-AF65-F5344CB8AC3E}">
        <p14:creationId xmlns:p14="http://schemas.microsoft.com/office/powerpoint/2010/main" val="2497941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D2C92EC-6891-E95A-5CCF-A4A086DD57C3}"/>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示せない展望　志位氏の「自由論」</a:t>
            </a:r>
          </a:p>
        </p:txBody>
      </p:sp>
      <p:sp>
        <p:nvSpPr>
          <p:cNvPr id="3" name="コンテンツ プレースホルダー 2">
            <a:extLst>
              <a:ext uri="{FF2B5EF4-FFF2-40B4-BE49-F238E27FC236}">
                <a16:creationId xmlns:a16="http://schemas.microsoft.com/office/drawing/2014/main" id="{2FDE15DA-AFDF-451B-A369-B2D1B843D283}"/>
              </a:ext>
            </a:extLst>
          </p:cNvPr>
          <p:cNvSpPr>
            <a:spLocks noGrp="1"/>
          </p:cNvSpPr>
          <p:nvPr>
            <p:ph idx="1"/>
          </p:nvPr>
        </p:nvSpPr>
        <p:spPr/>
        <p:txBody>
          <a:bodyPr>
            <a:normAutofit/>
          </a:bodyPr>
          <a:lstStyle/>
          <a:p>
            <a:pPr marL="0" indent="0">
              <a:buNone/>
            </a:pPr>
            <a:r>
              <a:rPr kumimoji="1" lang="ja-JP" altLang="en-US" sz="4000" dirty="0">
                <a:latin typeface="HGP明朝E" panose="02020900000000000000" pitchFamily="18" charset="-128"/>
                <a:ea typeface="HGP明朝E" panose="02020900000000000000" pitchFamily="18" charset="-128"/>
              </a:rPr>
              <a:t>「人間の自由」論　よかった　１月２２日　赤旗</a:t>
            </a:r>
            <a:endParaRPr kumimoji="1" lang="en-US" altLang="ja-JP" sz="4000" dirty="0">
              <a:latin typeface="HGP明朝E" panose="02020900000000000000" pitchFamily="18" charset="-128"/>
              <a:ea typeface="HGP明朝E" panose="02020900000000000000" pitchFamily="18" charset="-128"/>
            </a:endParaRPr>
          </a:p>
          <a:p>
            <a:pPr marL="0" indent="0">
              <a:buNone/>
            </a:pPr>
            <a:endParaRPr kumimoji="1" lang="ja-JP" altLang="en-US" sz="4000" dirty="0">
              <a:latin typeface="HGP明朝E" panose="02020900000000000000" pitchFamily="18" charset="-128"/>
              <a:ea typeface="HGP明朝E" panose="02020900000000000000" pitchFamily="18" charset="-128"/>
            </a:endParaRPr>
          </a:p>
          <a:p>
            <a:pPr lvl="1"/>
            <a:r>
              <a:rPr kumimoji="1" lang="ja-JP" altLang="en-US" sz="3600" dirty="0">
                <a:latin typeface="HGP明朝E" panose="02020900000000000000" pitchFamily="18" charset="-128"/>
                <a:ea typeface="HGP明朝E" panose="02020900000000000000" pitchFamily="18" charset="-128"/>
              </a:rPr>
              <a:t>青森県藤崎町の元「赤旗」読者の男性（７０代）</a:t>
            </a:r>
          </a:p>
          <a:p>
            <a:pPr lvl="1"/>
            <a:r>
              <a:rPr kumimoji="1" lang="ja-JP" altLang="en-US" sz="3600" dirty="0">
                <a:latin typeface="HGP明朝E" panose="02020900000000000000" pitchFamily="18" charset="-128"/>
                <a:ea typeface="HGP明朝E" panose="02020900000000000000" pitchFamily="18" charset="-128"/>
              </a:rPr>
              <a:t>新年合併号の日曜版を読んだ</a:t>
            </a:r>
          </a:p>
          <a:p>
            <a:pPr lvl="1"/>
            <a:r>
              <a:rPr kumimoji="1" lang="ja-JP" altLang="en-US" sz="3600" dirty="0">
                <a:latin typeface="HGP明朝E" panose="02020900000000000000" pitchFamily="18" charset="-128"/>
                <a:ea typeface="HGP明朝E" panose="02020900000000000000" pitchFamily="18" charset="-128"/>
              </a:rPr>
              <a:t>「</a:t>
            </a:r>
            <a:r>
              <a:rPr kumimoji="1" lang="en-US" altLang="ja-JP" sz="3600" dirty="0">
                <a:latin typeface="HGP明朝E" panose="02020900000000000000" pitchFamily="18" charset="-128"/>
                <a:ea typeface="HGP明朝E" panose="02020900000000000000" pitchFamily="18" charset="-128"/>
              </a:rPr>
              <a:t>『</a:t>
            </a:r>
            <a:r>
              <a:rPr kumimoji="1" lang="ja-JP" altLang="en-US" sz="3600" dirty="0">
                <a:latin typeface="HGP明朝E" panose="02020900000000000000" pitchFamily="18" charset="-128"/>
                <a:ea typeface="HGP明朝E" panose="02020900000000000000" pitchFamily="18" charset="-128"/>
              </a:rPr>
              <a:t>人間の自由</a:t>
            </a:r>
            <a:r>
              <a:rPr kumimoji="1" lang="en-US" altLang="ja-JP" sz="3600" dirty="0">
                <a:latin typeface="HGP明朝E" panose="02020900000000000000" pitchFamily="18" charset="-128"/>
                <a:ea typeface="HGP明朝E" panose="02020900000000000000" pitchFamily="18" charset="-128"/>
              </a:rPr>
              <a:t>』</a:t>
            </a:r>
            <a:r>
              <a:rPr kumimoji="1" lang="ja-JP" altLang="en-US" sz="3600" dirty="0">
                <a:latin typeface="HGP明朝E" panose="02020900000000000000" pitchFamily="18" charset="-128"/>
                <a:ea typeface="HGP明朝E" panose="02020900000000000000" pitchFamily="18" charset="-128"/>
              </a:rPr>
              <a:t>について志位さんが話す記事がよかった。これなら若い人も共産党の魅力がわかってもらえるかもしれない」との感想</a:t>
            </a:r>
            <a:endParaRPr kumimoji="1" lang="ja-JP" altLang="en-US" sz="40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02310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6016C0-6DB1-25A5-DE02-84E14513F36B}"/>
              </a:ext>
            </a:extLst>
          </p:cNvPr>
          <p:cNvSpPr>
            <a:spLocks noGrp="1"/>
          </p:cNvSpPr>
          <p:nvPr>
            <p:ph type="title"/>
          </p:nvPr>
        </p:nvSpPr>
        <p:spPr/>
        <p:txBody>
          <a:bodyPr>
            <a:noAutofit/>
          </a:bodyPr>
          <a:lstStyle/>
          <a:p>
            <a:r>
              <a:rPr kumimoji="1" lang="ja-JP" altLang="en-US" dirty="0">
                <a:latin typeface="HGP明朝E" panose="02020900000000000000" pitchFamily="18" charset="-128"/>
                <a:ea typeface="HGP明朝E" panose="02020900000000000000" pitchFamily="18" charset="-128"/>
              </a:rPr>
              <a:t>志位氏の「自由論」とは　</a:t>
            </a:r>
            <a:r>
              <a:rPr kumimoji="1" lang="en-US" altLang="ja-JP" dirty="0">
                <a:latin typeface="HGP明朝E" panose="02020900000000000000" pitchFamily="18" charset="-128"/>
                <a:ea typeface="HGP明朝E" panose="02020900000000000000" pitchFamily="18" charset="-128"/>
              </a:rPr>
              <a:t>1</a:t>
            </a:r>
            <a:r>
              <a:rPr kumimoji="1" lang="ja-JP" altLang="en-US" dirty="0">
                <a:latin typeface="HGP明朝E" panose="02020900000000000000" pitchFamily="18" charset="-128"/>
                <a:ea typeface="HGP明朝E" panose="02020900000000000000" pitchFamily="18" charset="-128"/>
              </a:rPr>
              <a:t>月</a:t>
            </a:r>
            <a:r>
              <a:rPr kumimoji="1" lang="en-US" altLang="ja-JP" dirty="0">
                <a:latin typeface="HGP明朝E" panose="02020900000000000000" pitchFamily="18" charset="-128"/>
                <a:ea typeface="HGP明朝E" panose="02020900000000000000" pitchFamily="18" charset="-128"/>
              </a:rPr>
              <a:t>15</a:t>
            </a:r>
            <a:r>
              <a:rPr kumimoji="1" lang="ja-JP" altLang="en-US" dirty="0">
                <a:latin typeface="HGP明朝E" panose="02020900000000000000" pitchFamily="18" charset="-128"/>
                <a:ea typeface="HGP明朝E" panose="02020900000000000000" pitchFamily="18" charset="-128"/>
              </a:rPr>
              <a:t>日発言</a:t>
            </a:r>
          </a:p>
        </p:txBody>
      </p:sp>
      <p:sp>
        <p:nvSpPr>
          <p:cNvPr id="3" name="コンテンツ プレースホルダー 2">
            <a:extLst>
              <a:ext uri="{FF2B5EF4-FFF2-40B4-BE49-F238E27FC236}">
                <a16:creationId xmlns:a16="http://schemas.microsoft.com/office/drawing/2014/main" id="{9D0F756A-48EB-0642-3D07-7E03D42EDEC1}"/>
              </a:ext>
            </a:extLst>
          </p:cNvPr>
          <p:cNvSpPr>
            <a:spLocks noGrp="1"/>
          </p:cNvSpPr>
          <p:nvPr>
            <p:ph idx="1"/>
          </p:nvPr>
        </p:nvSpPr>
        <p:spPr/>
        <p:txBody>
          <a:bodyPr>
            <a:normAutofit/>
          </a:bodyPr>
          <a:lstStyle/>
          <a:p>
            <a:r>
              <a:rPr kumimoji="1" lang="ja-JP" altLang="en-US" sz="3200" dirty="0">
                <a:latin typeface="HGP明朝E" panose="02020900000000000000" pitchFamily="18" charset="-128"/>
                <a:ea typeface="HGP明朝E" panose="02020900000000000000" pitchFamily="18" charset="-128"/>
              </a:rPr>
              <a:t>「人間の自由」はマルクス、エンゲルスが一貫して求め続けたものであり、「</a:t>
            </a:r>
            <a:r>
              <a:rPr kumimoji="1" lang="en-US" altLang="ja-JP" sz="3200" dirty="0">
                <a:latin typeface="HGP明朝E" panose="02020900000000000000" pitchFamily="18" charset="-128"/>
                <a:ea typeface="HGP明朝E" panose="02020900000000000000" pitchFamily="18" charset="-128"/>
              </a:rPr>
              <a:t>2</a:t>
            </a:r>
            <a:r>
              <a:rPr kumimoji="1" lang="ja-JP" altLang="en-US" sz="3200" dirty="0">
                <a:latin typeface="HGP明朝E" panose="02020900000000000000" pitchFamily="18" charset="-128"/>
                <a:ea typeface="HGP明朝E" panose="02020900000000000000" pitchFamily="18" charset="-128"/>
              </a:rPr>
              <a:t>人が若い時期に書いた</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共産党宣言</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は、共産主義社会の特徴を、「各人の自由な発展が、万人の自由な発展の条件であるような一つの結合社会」と特徴づけた。</a:t>
            </a:r>
            <a:endParaRPr kumimoji="1" lang="en-US" altLang="ja-JP" sz="3200" dirty="0">
              <a:latin typeface="HGP明朝E" panose="02020900000000000000" pitchFamily="18" charset="-128"/>
              <a:ea typeface="HGP明朝E" panose="02020900000000000000" pitchFamily="18" charset="-128"/>
            </a:endParaRPr>
          </a:p>
          <a:p>
            <a:r>
              <a:rPr kumimoji="1" lang="ja-JP" altLang="en-US" sz="3200" dirty="0">
                <a:latin typeface="HGP明朝E" panose="02020900000000000000" pitchFamily="18" charset="-128"/>
                <a:ea typeface="HGP明朝E" panose="02020900000000000000" pitchFamily="18" charset="-128"/>
              </a:rPr>
              <a:t>「マルクスが</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資本論</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で到達した未来社会論の最大の特徴は、労働時間の抜本的短縮によって、全ての人間に十分な自由時間</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「真の自由の国」が保障され」ることである。</a:t>
            </a:r>
          </a:p>
        </p:txBody>
      </p:sp>
    </p:spTree>
    <p:extLst>
      <p:ext uri="{BB962C8B-B14F-4D97-AF65-F5344CB8AC3E}">
        <p14:creationId xmlns:p14="http://schemas.microsoft.com/office/powerpoint/2010/main" val="863292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272EF92-51B5-F087-0322-612337C7D7F4}"/>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反論</a:t>
            </a:r>
            <a:br>
              <a:rPr kumimoji="1" lang="en-US" altLang="ja-JP" dirty="0">
                <a:latin typeface="HGP明朝E" panose="02020900000000000000" pitchFamily="18" charset="-128"/>
                <a:ea typeface="HGP明朝E" panose="02020900000000000000" pitchFamily="18" charset="-128"/>
              </a:rPr>
            </a:br>
            <a:r>
              <a:rPr kumimoji="1" lang="ja-JP" altLang="en-US" dirty="0">
                <a:latin typeface="HGP明朝E" panose="02020900000000000000" pitchFamily="18" charset="-128"/>
                <a:ea typeface="HGP明朝E" panose="02020900000000000000" pitchFamily="18" charset="-128"/>
              </a:rPr>
              <a:t>革命の初めも終わりも「自由」はない</a:t>
            </a:r>
          </a:p>
        </p:txBody>
      </p:sp>
      <p:sp>
        <p:nvSpPr>
          <p:cNvPr id="3" name="コンテンツ プレースホルダー 2">
            <a:extLst>
              <a:ext uri="{FF2B5EF4-FFF2-40B4-BE49-F238E27FC236}">
                <a16:creationId xmlns:a16="http://schemas.microsoft.com/office/drawing/2014/main" id="{5CB753F9-EA0E-334C-4B63-F834ECE7E9EA}"/>
              </a:ext>
            </a:extLst>
          </p:cNvPr>
          <p:cNvSpPr>
            <a:spLocks noGrp="1"/>
          </p:cNvSpPr>
          <p:nvPr>
            <p:ph idx="1"/>
          </p:nvPr>
        </p:nvSpPr>
        <p:spPr/>
        <p:txBody>
          <a:bodyPr>
            <a:normAutofit/>
          </a:bodyPr>
          <a:lstStyle/>
          <a:p>
            <a:pPr marL="0" indent="0">
              <a:buNone/>
            </a:pPr>
            <a:r>
              <a:rPr kumimoji="1" lang="ja-JP" altLang="en-US" sz="3200" dirty="0">
                <a:latin typeface="HGP明朝E" panose="02020900000000000000" pitchFamily="18" charset="-128"/>
                <a:ea typeface="HGP明朝E" panose="02020900000000000000" pitchFamily="18" charset="-128"/>
              </a:rPr>
              <a:t>はじめ</a:t>
            </a:r>
            <a:endParaRPr kumimoji="1" lang="en-US" altLang="ja-JP" sz="3200" dirty="0">
              <a:latin typeface="HGP明朝E" panose="02020900000000000000" pitchFamily="18" charset="-128"/>
              <a:ea typeface="HGP明朝E" panose="02020900000000000000" pitchFamily="18" charset="-128"/>
            </a:endParaRPr>
          </a:p>
          <a:p>
            <a:r>
              <a:rPr kumimoji="1" lang="ja-JP" altLang="en-US" sz="3200" dirty="0">
                <a:latin typeface="HGP明朝E" panose="02020900000000000000" pitchFamily="18" charset="-128"/>
                <a:ea typeface="HGP明朝E" panose="02020900000000000000" pitchFamily="18" charset="-128"/>
              </a:rPr>
              <a:t>マルクスとエンゲルスの</a:t>
            </a:r>
            <a:r>
              <a:rPr kumimoji="1" lang="en-US" altLang="ja-JP" sz="3200" dirty="0">
                <a:latin typeface="HGP明朝E" panose="02020900000000000000" pitchFamily="18" charset="-128"/>
                <a:ea typeface="HGP明朝E" panose="02020900000000000000" pitchFamily="18" charset="-128"/>
              </a:rPr>
              <a:t>2</a:t>
            </a:r>
            <a:r>
              <a:rPr kumimoji="1" lang="ja-JP" altLang="en-US" sz="3200" dirty="0">
                <a:latin typeface="HGP明朝E" panose="02020900000000000000" pitchFamily="18" charset="-128"/>
                <a:ea typeface="HGP明朝E" panose="02020900000000000000" pitchFamily="18" charset="-128"/>
              </a:rPr>
              <a:t>人が書いた</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共産党宣言</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には、「共産主義者は、これまでのいっさいの社会秩序を暴力的（筆者：後に「強力的」に変更）に転覆することによってのみ自己の目的を達成することを公然と宣言する」とある。</a:t>
            </a:r>
          </a:p>
          <a:p>
            <a:r>
              <a:rPr kumimoji="1" lang="ja-JP" altLang="en-US" sz="3200" dirty="0">
                <a:latin typeface="HGP明朝E" panose="02020900000000000000" pitchFamily="18" charset="-128"/>
                <a:ea typeface="HGP明朝E" panose="02020900000000000000" pitchFamily="18" charset="-128"/>
              </a:rPr>
              <a:t>社会主義社会とは既存の社会秩序を暴力的に転覆して統治することによって実現される社会であり、これは独裁。自由はない。</a:t>
            </a: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3238630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83FABEE-D4BC-7AE8-3759-478E8D79A67B}"/>
              </a:ext>
            </a:extLst>
          </p:cNvPr>
          <p:cNvSpPr>
            <a:spLocks noGrp="1"/>
          </p:cNvSpPr>
          <p:nvPr>
            <p:ph idx="1"/>
          </p:nvPr>
        </p:nvSpPr>
        <p:spPr>
          <a:xfrm>
            <a:off x="838200" y="605642"/>
            <a:ext cx="10515600" cy="5571321"/>
          </a:xfrm>
        </p:spPr>
        <p:txBody>
          <a:bodyPr>
            <a:normAutofit lnSpcReduction="10000"/>
          </a:bodyPr>
          <a:lstStyle/>
          <a:p>
            <a:pPr marL="0" indent="0">
              <a:buNone/>
            </a:pPr>
            <a:r>
              <a:rPr lang="ja-JP" altLang="en-US" sz="3200" dirty="0">
                <a:latin typeface="HGP明朝E" panose="02020900000000000000" pitchFamily="18" charset="-128"/>
                <a:ea typeface="HGP明朝E" panose="02020900000000000000" pitchFamily="18" charset="-128"/>
              </a:rPr>
              <a:t>おわり</a:t>
            </a:r>
            <a:endParaRPr lang="en-US" altLang="ja-JP" sz="3200" dirty="0">
              <a:latin typeface="HGP明朝E" panose="02020900000000000000" pitchFamily="18" charset="-128"/>
              <a:ea typeface="HGP明朝E" panose="02020900000000000000" pitchFamily="18" charset="-128"/>
            </a:endParaRPr>
          </a:p>
          <a:p>
            <a:r>
              <a:rPr kumimoji="1" lang="ja-JP" altLang="en-US" sz="3200" dirty="0">
                <a:latin typeface="HGP明朝E" panose="02020900000000000000" pitchFamily="18" charset="-128"/>
                <a:ea typeface="HGP明朝E" panose="02020900000000000000" pitchFamily="18" charset="-128"/>
              </a:rPr>
              <a:t>１８７５年のドイツ労働者党</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社会民主党の前身</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が打ち出した「ゴータ綱領」を精査した際にマルクスは、そこに「良心の自由」を容認する政策が提示されていることに激怒。容赦のない批判を浴びせた。</a:t>
            </a:r>
          </a:p>
          <a:p>
            <a:r>
              <a:rPr kumimoji="1" lang="ja-JP" altLang="en-US" sz="3200" dirty="0">
                <a:latin typeface="HGP明朝E" panose="02020900000000000000" pitchFamily="18" charset="-128"/>
                <a:ea typeface="HGP明朝E" panose="02020900000000000000" pitchFamily="18" charset="-128"/>
              </a:rPr>
              <a:t>「労働者党は、この機会にブルジョア的な</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良心の自由</a:t>
            </a:r>
            <a:r>
              <a:rPr kumimoji="1" lang="en-US" altLang="ja-JP" sz="3200" dirty="0">
                <a:latin typeface="HGP明朝E" panose="02020900000000000000" pitchFamily="18" charset="-128"/>
                <a:ea typeface="HGP明朝E" panose="02020900000000000000" pitchFamily="18" charset="-128"/>
              </a:rPr>
              <a:t>》</a:t>
            </a:r>
            <a:r>
              <a:rPr kumimoji="1" lang="ja-JP" altLang="en-US" sz="3200" dirty="0">
                <a:latin typeface="HGP明朝E" panose="02020900000000000000" pitchFamily="18" charset="-128"/>
                <a:ea typeface="HGP明朝E" panose="02020900000000000000" pitchFamily="18" charset="-128"/>
              </a:rPr>
              <a:t>とは、ありとあらゆる種類の宗教的な良心の自由を許すことに他ならないこと、党はむしろ宗教的亡霊から良心を解放することに努力するという彼らの自覚を発表すべきであった。」</a:t>
            </a:r>
            <a:endParaRPr kumimoji="1" lang="en-US" altLang="ja-JP" sz="3200" dirty="0">
              <a:latin typeface="HGP明朝E" panose="02020900000000000000" pitchFamily="18" charset="-128"/>
              <a:ea typeface="HGP明朝E" panose="02020900000000000000" pitchFamily="18" charset="-128"/>
            </a:endParaRPr>
          </a:p>
          <a:p>
            <a:endParaRPr kumimoji="1" lang="ja-JP" altLang="en-US" sz="3200" dirty="0">
              <a:latin typeface="HGP明朝E" panose="02020900000000000000" pitchFamily="18" charset="-128"/>
              <a:ea typeface="HGP明朝E" panose="02020900000000000000" pitchFamily="18" charset="-128"/>
            </a:endParaRPr>
          </a:p>
          <a:p>
            <a:r>
              <a:rPr kumimoji="1" lang="ja-JP" altLang="en-US" sz="3200" dirty="0">
                <a:solidFill>
                  <a:srgbClr val="FF0000"/>
                </a:solidFill>
                <a:latin typeface="HGP明朝E" panose="02020900000000000000" pitchFamily="18" charset="-128"/>
                <a:ea typeface="HGP明朝E" panose="02020900000000000000" pitchFamily="18" charset="-128"/>
              </a:rPr>
              <a:t>志位氏の強調する「自由」とは、良心の自由・信教に自由の否定の上に空想的に主張される自由でしかない</a:t>
            </a:r>
            <a:r>
              <a:rPr kumimoji="1" lang="ja-JP" altLang="en-US" sz="3200" dirty="0">
                <a:latin typeface="HGP明朝E" panose="02020900000000000000" pitchFamily="18" charset="-128"/>
                <a:ea typeface="HGP明朝E" panose="02020900000000000000" pitchFamily="18" charset="-128"/>
              </a:rPr>
              <a:t>。</a:t>
            </a: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678778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B1942B9-47B8-6983-B4F9-DB60C1864055}"/>
              </a:ext>
            </a:extLst>
          </p:cNvPr>
          <p:cNvSpPr>
            <a:spLocks noGrp="1"/>
          </p:cNvSpPr>
          <p:nvPr>
            <p:ph type="title"/>
          </p:nvPr>
        </p:nvSpPr>
        <p:spPr/>
        <p:txBody>
          <a:bodyPr/>
          <a:lstStyle/>
          <a:p>
            <a:r>
              <a:rPr lang="ja-JP" altLang="en-US" dirty="0">
                <a:latin typeface="HGP明朝E" panose="02020900000000000000" pitchFamily="18" charset="-128"/>
                <a:ea typeface="HGP明朝E" panose="02020900000000000000" pitchFamily="18" charset="-128"/>
              </a:rPr>
              <a:t>共産党と手を結んだら「損」</a:t>
            </a:r>
          </a:p>
        </p:txBody>
      </p:sp>
      <p:sp>
        <p:nvSpPr>
          <p:cNvPr id="5" name="テキスト プレースホルダー 4">
            <a:extLst>
              <a:ext uri="{FF2B5EF4-FFF2-40B4-BE49-F238E27FC236}">
                <a16:creationId xmlns:a16="http://schemas.microsoft.com/office/drawing/2014/main" id="{CEB7EF9C-41CE-BD5E-CB69-1511A7789D48}"/>
              </a:ext>
            </a:extLst>
          </p:cNvPr>
          <p:cNvSpPr>
            <a:spLocks noGrp="1"/>
          </p:cNvSpPr>
          <p:nvPr>
            <p:ph type="body" idx="1"/>
          </p:nvPr>
        </p:nvSpPr>
        <p:spPr/>
        <p:txBody>
          <a:bodyPr/>
          <a:lstStyle/>
          <a:p>
            <a:r>
              <a:rPr lang="ja-JP" altLang="en-US" dirty="0">
                <a:latin typeface="HGP明朝E" panose="02020900000000000000" pitchFamily="18" charset="-128"/>
                <a:ea typeface="HGP明朝E" panose="02020900000000000000" pitchFamily="18" charset="-128"/>
              </a:rPr>
              <a:t>〇１月２１日　東京都　八王子市長選挙</a:t>
            </a:r>
            <a:endParaRPr lang="en-US" altLang="ja-JP" dirty="0">
              <a:latin typeface="HGP明朝E" panose="02020900000000000000" pitchFamily="18" charset="-128"/>
              <a:ea typeface="HGP明朝E" panose="02020900000000000000" pitchFamily="18" charset="-128"/>
            </a:endParaRPr>
          </a:p>
          <a:p>
            <a:r>
              <a:rPr lang="ja-JP" altLang="en-US" dirty="0">
                <a:latin typeface="HGP明朝E" panose="02020900000000000000" pitchFamily="18" charset="-128"/>
                <a:ea typeface="HGP明朝E" panose="02020900000000000000" pitchFamily="18" charset="-128"/>
              </a:rPr>
              <a:t>〇２月４日　京都市長選挙　</a:t>
            </a:r>
          </a:p>
        </p:txBody>
      </p:sp>
    </p:spTree>
    <p:extLst>
      <p:ext uri="{BB962C8B-B14F-4D97-AF65-F5344CB8AC3E}">
        <p14:creationId xmlns:p14="http://schemas.microsoft.com/office/powerpoint/2010/main" val="2779121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新聞記事の一部&#10;&#10;中程度の精度で自動的に生成された説明">
            <a:extLst>
              <a:ext uri="{FF2B5EF4-FFF2-40B4-BE49-F238E27FC236}">
                <a16:creationId xmlns:a16="http://schemas.microsoft.com/office/drawing/2014/main" id="{4F33CA40-9398-25D7-928D-C5300E5D1D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1282" y="0"/>
            <a:ext cx="6781335" cy="6858000"/>
          </a:xfrm>
          <a:prstGeom prst="rect">
            <a:avLst/>
          </a:prstGeom>
        </p:spPr>
      </p:pic>
      <p:sp>
        <p:nvSpPr>
          <p:cNvPr id="6" name="テキスト ボックス 5">
            <a:extLst>
              <a:ext uri="{FF2B5EF4-FFF2-40B4-BE49-F238E27FC236}">
                <a16:creationId xmlns:a16="http://schemas.microsoft.com/office/drawing/2014/main" id="{643EC9F2-2E21-C679-BD56-C7E88219D09C}"/>
              </a:ext>
            </a:extLst>
          </p:cNvPr>
          <p:cNvSpPr txBox="1"/>
          <p:nvPr/>
        </p:nvSpPr>
        <p:spPr>
          <a:xfrm>
            <a:off x="285750" y="4705350"/>
            <a:ext cx="3962400" cy="1200329"/>
          </a:xfrm>
          <a:prstGeom prst="rect">
            <a:avLst/>
          </a:prstGeom>
          <a:noFill/>
        </p:spPr>
        <p:txBody>
          <a:bodyPr wrap="square" rtlCol="0">
            <a:spAutoFit/>
          </a:bodyPr>
          <a:lstStyle/>
          <a:p>
            <a:r>
              <a:rPr kumimoji="1" lang="ja-JP" altLang="en-US" sz="2400" dirty="0">
                <a:latin typeface="HGP明朝E" panose="02020900000000000000" pitchFamily="18" charset="-128"/>
                <a:ea typeface="HGP明朝E" panose="02020900000000000000" pitchFamily="18" charset="-128"/>
              </a:rPr>
              <a:t>小池都知事の応援演説</a:t>
            </a:r>
            <a:endParaRPr kumimoji="1" lang="en-US" altLang="ja-JP" sz="2400" dirty="0">
              <a:latin typeface="HGP明朝E" panose="02020900000000000000" pitchFamily="18" charset="-128"/>
              <a:ea typeface="HGP明朝E" panose="02020900000000000000" pitchFamily="18" charset="-128"/>
            </a:endParaRPr>
          </a:p>
          <a:p>
            <a:r>
              <a:rPr lang="ja-JP" altLang="en-US" sz="2400" dirty="0">
                <a:latin typeface="HGP明朝E" panose="02020900000000000000" pitchFamily="18" charset="-128"/>
                <a:ea typeface="HGP明朝E" panose="02020900000000000000" pitchFamily="18" charset="-128"/>
              </a:rPr>
              <a:t>滝田候補は「赤旗」に出ていた・・・</a:t>
            </a:r>
            <a:endParaRPr kumimoji="1" lang="ja-JP" altLang="en-US" sz="24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9920361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図 2" descr="テキスト&#10;&#10;自動的に生成された説明">
            <a:extLst>
              <a:ext uri="{FF2B5EF4-FFF2-40B4-BE49-F238E27FC236}">
                <a16:creationId xmlns:a16="http://schemas.microsoft.com/office/drawing/2014/main" id="{20A60125-5378-A1FC-C9B2-62BA714934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3124200" y="-16565"/>
            <a:ext cx="5943600" cy="6891130"/>
          </a:xfrm>
          <a:prstGeom prst="rect">
            <a:avLst/>
          </a:prstGeom>
        </p:spPr>
      </p:pic>
    </p:spTree>
    <p:extLst>
      <p:ext uri="{BB962C8B-B14F-4D97-AF65-F5344CB8AC3E}">
        <p14:creationId xmlns:p14="http://schemas.microsoft.com/office/powerpoint/2010/main" val="10631951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8" name="Rectangle 4102">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3A0FB13D-5CFA-7109-36A2-99AC1EFCE705}"/>
              </a:ext>
            </a:extLst>
          </p:cNvPr>
          <p:cNvSpPr>
            <a:spLocks noGrp="1"/>
          </p:cNvSpPr>
          <p:nvPr>
            <p:ph type="title"/>
          </p:nvPr>
        </p:nvSpPr>
        <p:spPr>
          <a:xfrm>
            <a:off x="793662" y="386930"/>
            <a:ext cx="10066122" cy="1298448"/>
          </a:xfrm>
        </p:spPr>
        <p:txBody>
          <a:bodyPr anchor="b">
            <a:normAutofit/>
          </a:bodyPr>
          <a:lstStyle/>
          <a:p>
            <a:r>
              <a:rPr kumimoji="1" lang="ja-JP" altLang="en-US" sz="4800">
                <a:latin typeface="HGP明朝E" panose="02020900000000000000" pitchFamily="18" charset="-128"/>
                <a:ea typeface="HGP明朝E" panose="02020900000000000000" pitchFamily="18" charset="-128"/>
              </a:rPr>
              <a:t>第</a:t>
            </a:r>
            <a:r>
              <a:rPr kumimoji="1" lang="en-US" altLang="ja-JP" sz="4800">
                <a:latin typeface="HGP明朝E" panose="02020900000000000000" pitchFamily="18" charset="-128"/>
                <a:ea typeface="HGP明朝E" panose="02020900000000000000" pitchFamily="18" charset="-128"/>
              </a:rPr>
              <a:t>29</a:t>
            </a:r>
            <a:r>
              <a:rPr kumimoji="1" lang="ja-JP" altLang="en-US" sz="4800">
                <a:latin typeface="HGP明朝E" panose="02020900000000000000" pitchFamily="18" charset="-128"/>
                <a:ea typeface="HGP明朝E" panose="02020900000000000000" pitchFamily="18" charset="-128"/>
              </a:rPr>
              <a:t>回日本共産党大会</a:t>
            </a:r>
          </a:p>
        </p:txBody>
      </p:sp>
      <p:sp>
        <p:nvSpPr>
          <p:cNvPr id="4110" name="Rectangle 410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Rectangle 410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D8FCC4EA-61B6-04B0-284B-EECC98092A46}"/>
              </a:ext>
            </a:extLst>
          </p:cNvPr>
          <p:cNvSpPr>
            <a:spLocks noGrp="1"/>
          </p:cNvSpPr>
          <p:nvPr>
            <p:ph idx="1"/>
          </p:nvPr>
        </p:nvSpPr>
        <p:spPr>
          <a:xfrm>
            <a:off x="793661" y="2599509"/>
            <a:ext cx="4530898" cy="3639450"/>
          </a:xfrm>
        </p:spPr>
        <p:txBody>
          <a:bodyPr anchor="ctr">
            <a:normAutofit/>
          </a:bodyPr>
          <a:lstStyle/>
          <a:p>
            <a:pPr marL="0" indent="0">
              <a:buNone/>
            </a:pPr>
            <a:r>
              <a:rPr lang="en-US" altLang="ja-JP" sz="3200" dirty="0">
                <a:latin typeface="HGP明朝E" panose="02020900000000000000" pitchFamily="18" charset="-128"/>
                <a:ea typeface="HGP明朝E" panose="02020900000000000000" pitchFamily="18" charset="-128"/>
              </a:rPr>
              <a:t>1</a:t>
            </a:r>
            <a:r>
              <a:rPr lang="ja-JP" altLang="en-US" sz="3200" dirty="0">
                <a:latin typeface="HGP明朝E" panose="02020900000000000000" pitchFamily="18" charset="-128"/>
                <a:ea typeface="HGP明朝E" panose="02020900000000000000" pitchFamily="18" charset="-128"/>
              </a:rPr>
              <a:t>月</a:t>
            </a:r>
            <a:r>
              <a:rPr lang="en-US" altLang="ja-JP" sz="3200" dirty="0">
                <a:latin typeface="HGP明朝E" panose="02020900000000000000" pitchFamily="18" charset="-128"/>
                <a:ea typeface="HGP明朝E" panose="02020900000000000000" pitchFamily="18" charset="-128"/>
              </a:rPr>
              <a:t>15</a:t>
            </a:r>
            <a:r>
              <a:rPr lang="ja-JP" altLang="en-US" sz="3200" dirty="0">
                <a:latin typeface="HGP明朝E" panose="02020900000000000000" pitchFamily="18" charset="-128"/>
                <a:ea typeface="HGP明朝E" panose="02020900000000000000" pitchFamily="18" charset="-128"/>
              </a:rPr>
              <a:t>日～</a:t>
            </a:r>
            <a:r>
              <a:rPr lang="en-US" altLang="ja-JP" sz="3200" dirty="0">
                <a:latin typeface="HGP明朝E" panose="02020900000000000000" pitchFamily="18" charset="-128"/>
                <a:ea typeface="HGP明朝E" panose="02020900000000000000" pitchFamily="18" charset="-128"/>
              </a:rPr>
              <a:t>18</a:t>
            </a:r>
            <a:r>
              <a:rPr lang="ja-JP" altLang="en-US" sz="3200" dirty="0">
                <a:latin typeface="HGP明朝E" panose="02020900000000000000" pitchFamily="18" charset="-128"/>
                <a:ea typeface="HGP明朝E" panose="02020900000000000000" pitchFamily="18" charset="-128"/>
              </a:rPr>
              <a:t>日　</a:t>
            </a:r>
            <a:endParaRPr lang="en-US" altLang="ja-JP" sz="3200" dirty="0">
              <a:latin typeface="HGP明朝E" panose="02020900000000000000" pitchFamily="18" charset="-128"/>
              <a:ea typeface="HGP明朝E" panose="02020900000000000000" pitchFamily="18" charset="-128"/>
            </a:endParaRPr>
          </a:p>
          <a:p>
            <a:pPr marL="0" indent="0">
              <a:buNone/>
            </a:pPr>
            <a:r>
              <a:rPr lang="ja-JP" altLang="en-US" sz="3200" dirty="0">
                <a:latin typeface="HGP明朝E" panose="02020900000000000000" pitchFamily="18" charset="-128"/>
                <a:ea typeface="HGP明朝E" panose="02020900000000000000" pitchFamily="18" charset="-128"/>
              </a:rPr>
              <a:t>静岡県熱海市</a:t>
            </a:r>
            <a:endParaRPr lang="en-US" altLang="ja-JP" sz="3200" dirty="0">
              <a:latin typeface="HGP明朝E" panose="02020900000000000000" pitchFamily="18" charset="-128"/>
              <a:ea typeface="HGP明朝E" panose="02020900000000000000" pitchFamily="18" charset="-128"/>
            </a:endParaRPr>
          </a:p>
          <a:p>
            <a:pPr marL="0" indent="0">
              <a:buNone/>
            </a:pPr>
            <a:endParaRPr kumimoji="1" lang="en-US" altLang="ja-JP" sz="3200" dirty="0">
              <a:latin typeface="HGP明朝E" panose="02020900000000000000" pitchFamily="18" charset="-128"/>
              <a:ea typeface="HGP明朝E" panose="02020900000000000000" pitchFamily="18" charset="-128"/>
            </a:endParaRPr>
          </a:p>
          <a:p>
            <a:pPr marL="0" indent="0">
              <a:buNone/>
            </a:pPr>
            <a:r>
              <a:rPr lang="ja-JP" altLang="en-US" sz="3200" dirty="0">
                <a:latin typeface="HGP明朝E" panose="02020900000000000000" pitchFamily="18" charset="-128"/>
                <a:ea typeface="HGP明朝E" panose="02020900000000000000" pitchFamily="18" charset="-128"/>
              </a:rPr>
              <a:t>スローガン</a:t>
            </a:r>
            <a:endParaRPr lang="en-US" altLang="ja-JP" sz="3200" dirty="0">
              <a:latin typeface="HGP明朝E" panose="02020900000000000000" pitchFamily="18" charset="-128"/>
              <a:ea typeface="HGP明朝E" panose="02020900000000000000" pitchFamily="18" charset="-128"/>
            </a:endParaRPr>
          </a:p>
          <a:p>
            <a:pPr marL="0" indent="0">
              <a:buNone/>
            </a:pPr>
            <a:r>
              <a:rPr kumimoji="1" lang="ja-JP" altLang="en-US" sz="3200" dirty="0">
                <a:highlight>
                  <a:srgbClr val="FFFF00"/>
                </a:highlight>
                <a:latin typeface="HGP明朝E" panose="02020900000000000000" pitchFamily="18" charset="-128"/>
                <a:ea typeface="HGP明朝E" panose="02020900000000000000" pitchFamily="18" charset="-128"/>
              </a:rPr>
              <a:t>自民党政治を終わらせよう</a:t>
            </a:r>
          </a:p>
        </p:txBody>
      </p:sp>
      <p:pic>
        <p:nvPicPr>
          <p:cNvPr id="4098" name="Picture 2" descr="共産党の志位和夫委員長、23年ぶり交代 独自の人事システムで決定 - 日本経済新聞">
            <a:extLst>
              <a:ext uri="{FF2B5EF4-FFF2-40B4-BE49-F238E27FC236}">
                <a16:creationId xmlns:a16="http://schemas.microsoft.com/office/drawing/2014/main" id="{17C9E5F4-364D-F760-E1F3-A9A4BE4970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703" r="4084" b="-2"/>
          <a:stretch/>
        </p:blipFill>
        <p:spPr bwMode="auto">
          <a:xfrm>
            <a:off x="5911532" y="2484255"/>
            <a:ext cx="5150277" cy="3714244"/>
          </a:xfrm>
          <a:prstGeom prst="rect">
            <a:avLst/>
          </a:prstGeom>
          <a:noFill/>
          <a:extLst>
            <a:ext uri="{909E8E84-426E-40DD-AFC4-6F175D3DCCD1}">
              <a14:hiddenFill xmlns:a14="http://schemas.microsoft.com/office/drawing/2010/main">
                <a:solidFill>
                  <a:srgbClr val="FFFFFF"/>
                </a:solidFill>
              </a14:hiddenFill>
            </a:ext>
          </a:extLst>
        </p:spPr>
      </p:pic>
      <p:sp>
        <p:nvSpPr>
          <p:cNvPr id="4109" name="Rectangle 4108">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898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B52368-4CCE-7D27-98FD-B6EF8D8529B1}"/>
              </a:ext>
            </a:extLst>
          </p:cNvPr>
          <p:cNvSpPr>
            <a:spLocks noGrp="1"/>
          </p:cNvSpPr>
          <p:nvPr>
            <p:ph type="title"/>
          </p:nvPr>
        </p:nvSpPr>
        <p:spPr/>
        <p:txBody>
          <a:bodyPr/>
          <a:lstStyle/>
          <a:p>
            <a:r>
              <a:rPr lang="ja-JP" altLang="en-US" dirty="0">
                <a:latin typeface="HGP明朝E" panose="02020900000000000000" pitchFamily="18" charset="-128"/>
                <a:ea typeface="HGP明朝E" panose="02020900000000000000" pitchFamily="18" charset="-128"/>
              </a:rPr>
              <a:t>新たに決まったこと　人事</a:t>
            </a:r>
          </a:p>
        </p:txBody>
      </p:sp>
      <p:sp>
        <p:nvSpPr>
          <p:cNvPr id="3" name="コンテンツ プレースホルダー 2">
            <a:extLst>
              <a:ext uri="{FF2B5EF4-FFF2-40B4-BE49-F238E27FC236}">
                <a16:creationId xmlns:a16="http://schemas.microsoft.com/office/drawing/2014/main" id="{9EAC69BA-D80B-EDE6-C4A5-0BCAB6624CB0}"/>
              </a:ext>
            </a:extLst>
          </p:cNvPr>
          <p:cNvSpPr>
            <a:spLocks noGrp="1"/>
          </p:cNvSpPr>
          <p:nvPr>
            <p:ph idx="1"/>
          </p:nvPr>
        </p:nvSpPr>
        <p:spPr/>
        <p:txBody>
          <a:bodyPr>
            <a:normAutofit/>
          </a:bodyPr>
          <a:lstStyle/>
          <a:p>
            <a:r>
              <a:rPr lang="ja-JP" altLang="en-US" sz="4000" dirty="0">
                <a:latin typeface="HGP明朝E" panose="02020900000000000000" pitchFamily="18" charset="-128"/>
                <a:ea typeface="HGP明朝E" panose="02020900000000000000" pitchFamily="18" charset="-128"/>
              </a:rPr>
              <a:t>新委員長　田村智子　</a:t>
            </a:r>
            <a:r>
              <a:rPr lang="ja-JP" altLang="en-US" sz="3200" dirty="0">
                <a:latin typeface="HGP明朝E" panose="02020900000000000000" pitchFamily="18" charset="-128"/>
                <a:ea typeface="HGP明朝E" panose="02020900000000000000" pitchFamily="18" charset="-128"/>
              </a:rPr>
              <a:t>参議院議員　５８歳　</a:t>
            </a:r>
            <a:endParaRPr lang="en-US" altLang="ja-JP" sz="3200" dirty="0">
              <a:latin typeface="HGP明朝E" panose="02020900000000000000" pitchFamily="18" charset="-128"/>
              <a:ea typeface="HGP明朝E" panose="02020900000000000000" pitchFamily="18" charset="-128"/>
            </a:endParaRPr>
          </a:p>
          <a:p>
            <a:pPr marL="0" indent="0">
              <a:buNone/>
            </a:pPr>
            <a:r>
              <a:rPr lang="ja-JP" altLang="en-US" sz="3200" dirty="0">
                <a:latin typeface="HGP明朝E" panose="02020900000000000000" pitchFamily="18" charset="-128"/>
                <a:ea typeface="HGP明朝E" panose="02020900000000000000" pitchFamily="18" charset="-128"/>
              </a:rPr>
              <a:t>　初の女性委員長</a:t>
            </a:r>
          </a:p>
          <a:p>
            <a:endParaRPr lang="en-US" altLang="ja-JP" sz="3200" dirty="0">
              <a:latin typeface="HGP明朝E" panose="02020900000000000000" pitchFamily="18" charset="-128"/>
              <a:ea typeface="HGP明朝E" panose="02020900000000000000" pitchFamily="18" charset="-128"/>
            </a:endParaRPr>
          </a:p>
          <a:p>
            <a:pPr lvl="1"/>
            <a:r>
              <a:rPr lang="ja-JP" altLang="en-US" sz="2800" dirty="0">
                <a:latin typeface="HGP明朝E" panose="02020900000000000000" pitchFamily="18" charset="-128"/>
                <a:ea typeface="HGP明朝E" panose="02020900000000000000" pitchFamily="18" charset="-128"/>
              </a:rPr>
              <a:t>２０１９年　首相主催の「桜を見る会」をめぐる問題で安倍元首相への追及</a:t>
            </a:r>
          </a:p>
          <a:p>
            <a:pPr lvl="1"/>
            <a:r>
              <a:rPr lang="ja-JP" altLang="en-US" sz="2800" dirty="0">
                <a:latin typeface="HGP明朝E" panose="02020900000000000000" pitchFamily="18" charset="-128"/>
                <a:ea typeface="HGP明朝E" panose="02020900000000000000" pitchFamily="18" charset="-128"/>
              </a:rPr>
              <a:t>長野県小諸市出身　早稲田大学　１９８５年に入党　国会議員の秘書</a:t>
            </a:r>
          </a:p>
          <a:p>
            <a:pPr lvl="1"/>
            <a:r>
              <a:rPr lang="ja-JP" altLang="en-US" sz="2800" dirty="0">
                <a:latin typeface="HGP明朝E" panose="02020900000000000000" pitchFamily="18" charset="-128"/>
                <a:ea typeface="HGP明朝E" panose="02020900000000000000" pitchFamily="18" charset="-128"/>
              </a:rPr>
              <a:t>２０１０年、６回目の国政選挙挑戦　参院選</a:t>
            </a:r>
          </a:p>
          <a:p>
            <a:endParaRPr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341789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id="{63644BFD-D22E-4019-B666-387DA51AEA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57" name="Group 2056">
            <a:extLst>
              <a:ext uri="{FF2B5EF4-FFF2-40B4-BE49-F238E27FC236}">
                <a16:creationId xmlns:a16="http://schemas.microsoft.com/office/drawing/2014/main" id="{5FE9FE4C-C9E0-4C54-8010-EA9D29CD4D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7956356" y="1890469"/>
            <a:ext cx="5860051" cy="2079143"/>
            <a:chOff x="6081624" y="1998368"/>
            <a:chExt cx="5613457" cy="782175"/>
          </a:xfrm>
          <a:solidFill>
            <a:schemeClr val="accent4"/>
          </a:solidFill>
        </p:grpSpPr>
        <p:sp>
          <p:nvSpPr>
            <p:cNvPr id="2058" name="Rectangle 2057">
              <a:extLst>
                <a:ext uri="{FF2B5EF4-FFF2-40B4-BE49-F238E27FC236}">
                  <a16:creationId xmlns:a16="http://schemas.microsoft.com/office/drawing/2014/main" id="{56FAD6EF-0374-46BD-901E-E901DCA01F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9" name="Rectangle 2058">
              <a:extLst>
                <a:ext uri="{FF2B5EF4-FFF2-40B4-BE49-F238E27FC236}">
                  <a16:creationId xmlns:a16="http://schemas.microsoft.com/office/drawing/2014/main" id="{04847ABE-275E-4DCA-B164-A672D517FB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61" name="Rectangle 2060">
            <a:extLst>
              <a:ext uri="{FF2B5EF4-FFF2-40B4-BE49-F238E27FC236}">
                <a16:creationId xmlns:a16="http://schemas.microsoft.com/office/drawing/2014/main" id="{3776B14B-F2F4-4825-8DA8-8C7A0F2B39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466344"/>
            <a:ext cx="11111729" cy="591782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だから共産党アレルギーは消えない…党首は女性に交代､政策も悪くないのに､共産党が怖がられる根本原因 党内の異論には､上層部からの｢指導｣が入る ...">
            <a:extLst>
              <a:ext uri="{FF2B5EF4-FFF2-40B4-BE49-F238E27FC236}">
                <a16:creationId xmlns:a16="http://schemas.microsoft.com/office/drawing/2014/main" id="{60A5A9C9-ED35-49A3-00D5-A4C94CEA2C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00"/>
          <a:stretch/>
        </p:blipFill>
        <p:spPr bwMode="auto">
          <a:xfrm>
            <a:off x="838200" y="704765"/>
            <a:ext cx="10628376" cy="5440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9984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01F50E-B216-CD5E-2613-A912CDA33E76}"/>
              </a:ext>
            </a:extLst>
          </p:cNvPr>
          <p:cNvSpPr>
            <a:spLocks noGrp="1"/>
          </p:cNvSpPr>
          <p:nvPr>
            <p:ph type="title"/>
          </p:nvPr>
        </p:nvSpPr>
        <p:spPr/>
        <p:txBody>
          <a:bodyPr/>
          <a:lstStyle/>
          <a:p>
            <a:r>
              <a:rPr lang="ja-JP" altLang="en-US" dirty="0">
                <a:latin typeface="HGP明朝E" panose="02020900000000000000" pitchFamily="18" charset="-128"/>
                <a:ea typeface="HGP明朝E" panose="02020900000000000000" pitchFamily="18" charset="-128"/>
              </a:rPr>
              <a:t>不安なリーダーシップ</a:t>
            </a:r>
          </a:p>
        </p:txBody>
      </p:sp>
      <p:sp>
        <p:nvSpPr>
          <p:cNvPr id="3" name="コンテンツ プレースホルダー 2">
            <a:extLst>
              <a:ext uri="{FF2B5EF4-FFF2-40B4-BE49-F238E27FC236}">
                <a16:creationId xmlns:a16="http://schemas.microsoft.com/office/drawing/2014/main" id="{906F4750-0F26-FF21-8054-06A973AAB738}"/>
              </a:ext>
            </a:extLst>
          </p:cNvPr>
          <p:cNvSpPr>
            <a:spLocks noGrp="1"/>
          </p:cNvSpPr>
          <p:nvPr>
            <p:ph idx="1"/>
          </p:nvPr>
        </p:nvSpPr>
        <p:spPr/>
        <p:txBody>
          <a:bodyPr>
            <a:normAutofit/>
          </a:bodyPr>
          <a:lstStyle/>
          <a:p>
            <a:r>
              <a:rPr lang="ja-JP" altLang="en-US" sz="3600" dirty="0">
                <a:latin typeface="HGP明朝E" panose="02020900000000000000" pitchFamily="18" charset="-128"/>
                <a:ea typeface="HGP明朝E" panose="02020900000000000000" pitchFamily="18" charset="-128"/>
              </a:rPr>
              <a:t>２０１９年　総選挙　「野党連合政権」構想　消極姿勢</a:t>
            </a:r>
            <a:endParaRPr lang="en-US" altLang="ja-JP" sz="3600" dirty="0">
              <a:latin typeface="HGP明朝E" panose="02020900000000000000" pitchFamily="18" charset="-128"/>
              <a:ea typeface="HGP明朝E" panose="02020900000000000000" pitchFamily="18" charset="-128"/>
            </a:endParaRPr>
          </a:p>
          <a:p>
            <a:endParaRPr lang="en-US" altLang="ja-JP" sz="3600" dirty="0">
              <a:latin typeface="HGP明朝E" panose="02020900000000000000" pitchFamily="18" charset="-128"/>
              <a:ea typeface="HGP明朝E" panose="02020900000000000000" pitchFamily="18" charset="-128"/>
            </a:endParaRPr>
          </a:p>
          <a:p>
            <a:r>
              <a:rPr lang="ja-JP" altLang="en-US" sz="3600" dirty="0">
                <a:latin typeface="HGP明朝E" panose="02020900000000000000" pitchFamily="18" charset="-128"/>
                <a:ea typeface="HGP明朝E" panose="02020900000000000000" pitchFamily="18" charset="-128"/>
              </a:rPr>
              <a:t>２０２２年　ウクライナへの支援　</a:t>
            </a:r>
            <a:endParaRPr lang="en-US" altLang="ja-JP" sz="3600" dirty="0">
              <a:latin typeface="HGP明朝E" panose="02020900000000000000" pitchFamily="18" charset="-128"/>
              <a:ea typeface="HGP明朝E" panose="02020900000000000000" pitchFamily="18" charset="-128"/>
            </a:endParaRPr>
          </a:p>
          <a:p>
            <a:pPr marL="0" indent="0">
              <a:buNone/>
            </a:pPr>
            <a:r>
              <a:rPr lang="ja-JP" altLang="en-US" sz="3600" dirty="0">
                <a:latin typeface="HGP明朝E" panose="02020900000000000000" pitchFamily="18" charset="-128"/>
                <a:ea typeface="HGP明朝E" panose="02020900000000000000" pitchFamily="18" charset="-128"/>
              </a:rPr>
              <a:t>　　政府、防弾チョッキ提供　田村氏：反対しない</a:t>
            </a:r>
            <a:endParaRPr lang="en-US" altLang="ja-JP" sz="3600" dirty="0">
              <a:latin typeface="HGP明朝E" panose="02020900000000000000" pitchFamily="18" charset="-128"/>
              <a:ea typeface="HGP明朝E" panose="02020900000000000000" pitchFamily="18" charset="-128"/>
            </a:endParaRPr>
          </a:p>
          <a:p>
            <a:pPr marL="0" indent="0">
              <a:buNone/>
            </a:pPr>
            <a:r>
              <a:rPr lang="ja-JP" altLang="en-US" sz="3600" dirty="0">
                <a:latin typeface="HGP明朝E" panose="02020900000000000000" pitchFamily="18" charset="-128"/>
                <a:ea typeface="HGP明朝E" panose="02020900000000000000" pitchFamily="18" charset="-128"/>
              </a:rPr>
              <a:t>　　→翌日の記者会見で否定</a:t>
            </a:r>
          </a:p>
        </p:txBody>
      </p:sp>
    </p:spTree>
    <p:extLst>
      <p:ext uri="{BB962C8B-B14F-4D97-AF65-F5344CB8AC3E}">
        <p14:creationId xmlns:p14="http://schemas.microsoft.com/office/powerpoint/2010/main" val="1739504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C919921F-B439-ACB5-C701-393A2AED45F9}"/>
              </a:ext>
            </a:extLst>
          </p:cNvPr>
          <p:cNvSpPr>
            <a:spLocks noGrp="1"/>
          </p:cNvSpPr>
          <p:nvPr>
            <p:ph idx="1"/>
          </p:nvPr>
        </p:nvSpPr>
        <p:spPr>
          <a:xfrm>
            <a:off x="838200" y="546265"/>
            <a:ext cx="10515600" cy="5630698"/>
          </a:xfrm>
        </p:spPr>
        <p:txBody>
          <a:bodyPr>
            <a:normAutofit fontScale="92500" lnSpcReduction="10000"/>
          </a:bodyPr>
          <a:lstStyle/>
          <a:p>
            <a:r>
              <a:rPr kumimoji="1" lang="ja-JP" altLang="en-US" sz="3600" u="sng" dirty="0">
                <a:highlight>
                  <a:srgbClr val="FFFF00"/>
                </a:highlight>
                <a:latin typeface="HGP明朝E" panose="02020900000000000000" pitchFamily="18" charset="-128"/>
                <a:ea typeface="HGP明朝E" panose="02020900000000000000" pitchFamily="18" charset="-128"/>
              </a:rPr>
              <a:t>新議長　</a:t>
            </a:r>
            <a:r>
              <a:rPr kumimoji="1" lang="ja-JP" altLang="en-US" sz="3600" dirty="0">
                <a:highlight>
                  <a:srgbClr val="FFFF00"/>
                </a:highlight>
                <a:latin typeface="HGP明朝E" panose="02020900000000000000" pitchFamily="18" charset="-128"/>
                <a:ea typeface="HGP明朝E" panose="02020900000000000000" pitchFamily="18" charset="-128"/>
              </a:rPr>
              <a:t>志位和夫　</a:t>
            </a:r>
            <a:r>
              <a:rPr kumimoji="1" lang="ja-JP" altLang="en-US" sz="3600" dirty="0">
                <a:latin typeface="HGP明朝E" panose="02020900000000000000" pitchFamily="18" charset="-128"/>
                <a:ea typeface="HGP明朝E" panose="02020900000000000000" pitchFamily="18" charset="-128"/>
              </a:rPr>
              <a:t>衆議院議員　６９歳</a:t>
            </a:r>
            <a:endParaRPr kumimoji="1" lang="en-US" altLang="ja-JP" sz="3600" dirty="0">
              <a:latin typeface="HGP明朝E" panose="02020900000000000000" pitchFamily="18" charset="-128"/>
              <a:ea typeface="HGP明朝E" panose="02020900000000000000" pitchFamily="18" charset="-128"/>
            </a:endParaRPr>
          </a:p>
          <a:p>
            <a:endParaRPr kumimoji="1" lang="ja-JP" altLang="en-US" sz="3600" dirty="0">
              <a:latin typeface="HGP明朝E" panose="02020900000000000000" pitchFamily="18" charset="-128"/>
              <a:ea typeface="HGP明朝E" panose="02020900000000000000" pitchFamily="18" charset="-128"/>
            </a:endParaRPr>
          </a:p>
          <a:p>
            <a:pPr lvl="1"/>
            <a:r>
              <a:rPr kumimoji="1" lang="ja-JP" altLang="en-US" sz="3200" dirty="0">
                <a:latin typeface="HGP明朝E" panose="02020900000000000000" pitchFamily="18" charset="-128"/>
                <a:ea typeface="HGP明朝E" panose="02020900000000000000" pitchFamily="18" charset="-128"/>
              </a:rPr>
              <a:t>中央委員会の責任者、国政の代表は田村氏</a:t>
            </a:r>
            <a:endParaRPr kumimoji="1" lang="en-US" altLang="ja-JP" sz="3200" dirty="0">
              <a:latin typeface="HGP明朝E" panose="02020900000000000000" pitchFamily="18" charset="-128"/>
              <a:ea typeface="HGP明朝E" panose="02020900000000000000" pitchFamily="18" charset="-128"/>
            </a:endParaRPr>
          </a:p>
          <a:p>
            <a:pPr lvl="1"/>
            <a:endParaRPr kumimoji="1" lang="ja-JP" altLang="en-US" sz="3200" dirty="0">
              <a:latin typeface="HGP明朝E" panose="02020900000000000000" pitchFamily="18" charset="-128"/>
              <a:ea typeface="HGP明朝E" panose="02020900000000000000" pitchFamily="18" charset="-128"/>
            </a:endParaRPr>
          </a:p>
          <a:p>
            <a:r>
              <a:rPr kumimoji="1" lang="ja-JP" altLang="en-US" sz="3600" u="sng" dirty="0">
                <a:latin typeface="HGP明朝E" panose="02020900000000000000" pitchFamily="18" charset="-128"/>
                <a:ea typeface="HGP明朝E" panose="02020900000000000000" pitchFamily="18" charset="-128"/>
              </a:rPr>
              <a:t>書記局長　</a:t>
            </a:r>
            <a:r>
              <a:rPr kumimoji="1" lang="ja-JP" altLang="en-US" sz="3600" dirty="0">
                <a:latin typeface="HGP明朝E" panose="02020900000000000000" pitchFamily="18" charset="-128"/>
                <a:ea typeface="HGP明朝E" panose="02020900000000000000" pitchFamily="18" charset="-128"/>
              </a:rPr>
              <a:t>小池晃　６３歳</a:t>
            </a:r>
            <a:endParaRPr kumimoji="1" lang="en-US" altLang="ja-JP" sz="3600" dirty="0">
              <a:latin typeface="HGP明朝E" panose="02020900000000000000" pitchFamily="18" charset="-128"/>
              <a:ea typeface="HGP明朝E" panose="02020900000000000000" pitchFamily="18" charset="-128"/>
            </a:endParaRPr>
          </a:p>
          <a:p>
            <a:endParaRPr kumimoji="1" lang="ja-JP" altLang="en-US" sz="3600" dirty="0">
              <a:latin typeface="HGP明朝E" panose="02020900000000000000" pitchFamily="18" charset="-128"/>
              <a:ea typeface="HGP明朝E" panose="02020900000000000000" pitchFamily="18" charset="-128"/>
            </a:endParaRPr>
          </a:p>
          <a:p>
            <a:r>
              <a:rPr kumimoji="1" lang="ja-JP" altLang="en-US" sz="3600" u="sng" dirty="0">
                <a:highlight>
                  <a:srgbClr val="FFFF00"/>
                </a:highlight>
                <a:latin typeface="HGP明朝E" panose="02020900000000000000" pitchFamily="18" charset="-128"/>
                <a:ea typeface="HGP明朝E" panose="02020900000000000000" pitchFamily="18" charset="-128"/>
              </a:rPr>
              <a:t>新副委員長・書記局長代行　</a:t>
            </a:r>
            <a:r>
              <a:rPr kumimoji="1" lang="ja-JP" altLang="en-US" sz="3600" dirty="0">
                <a:latin typeface="HGP明朝E" panose="02020900000000000000" pitchFamily="18" charset="-128"/>
                <a:ea typeface="HGP明朝E" panose="02020900000000000000" pitchFamily="18" charset="-128"/>
              </a:rPr>
              <a:t>田中悠４２歳</a:t>
            </a:r>
            <a:endParaRPr kumimoji="1" lang="en-US" altLang="ja-JP" sz="3600" dirty="0">
              <a:latin typeface="HGP明朝E" panose="02020900000000000000" pitchFamily="18" charset="-128"/>
              <a:ea typeface="HGP明朝E" panose="02020900000000000000" pitchFamily="18" charset="-128"/>
            </a:endParaRPr>
          </a:p>
          <a:p>
            <a:endParaRPr kumimoji="1" lang="ja-JP" altLang="en-US" sz="3600" dirty="0">
              <a:latin typeface="HGP明朝E" panose="02020900000000000000" pitchFamily="18" charset="-128"/>
              <a:ea typeface="HGP明朝E" panose="02020900000000000000" pitchFamily="18" charset="-128"/>
            </a:endParaRPr>
          </a:p>
          <a:p>
            <a:pPr lvl="1"/>
            <a:endParaRPr kumimoji="1" lang="ja-JP" altLang="en-US" sz="3200" dirty="0">
              <a:latin typeface="HGP明朝E" panose="02020900000000000000" pitchFamily="18" charset="-128"/>
              <a:ea typeface="HGP明朝E" panose="02020900000000000000" pitchFamily="18" charset="-128"/>
            </a:endParaRPr>
          </a:p>
          <a:p>
            <a:r>
              <a:rPr kumimoji="1" lang="ja-JP" altLang="en-US" sz="3600" dirty="0">
                <a:highlight>
                  <a:srgbClr val="FFFF00"/>
                </a:highlight>
                <a:latin typeface="HGP明朝E" panose="02020900000000000000" pitchFamily="18" charset="-128"/>
                <a:ea typeface="HGP明朝E" panose="02020900000000000000" pitchFamily="18" charset="-128"/>
              </a:rPr>
              <a:t>新政策委員長　</a:t>
            </a:r>
            <a:r>
              <a:rPr kumimoji="1" lang="ja-JP" altLang="en-US" sz="3600" dirty="0">
                <a:latin typeface="HGP明朝E" panose="02020900000000000000" pitchFamily="18" charset="-128"/>
                <a:ea typeface="HGP明朝E" panose="02020900000000000000" pitchFamily="18" charset="-128"/>
              </a:rPr>
              <a:t>山添拓　 ３９歳　参議院議員</a:t>
            </a:r>
            <a:endParaRPr kumimoji="1" lang="en-US" altLang="ja-JP" sz="3600" dirty="0">
              <a:latin typeface="HGP明朝E" panose="02020900000000000000" pitchFamily="18" charset="-128"/>
              <a:ea typeface="HGP明朝E" panose="02020900000000000000" pitchFamily="18" charset="-128"/>
            </a:endParaRPr>
          </a:p>
          <a:p>
            <a:pPr marL="0" indent="0">
              <a:buNone/>
            </a:pPr>
            <a:r>
              <a:rPr kumimoji="1" lang="ja-JP" altLang="en-US" sz="3600" dirty="0">
                <a:latin typeface="HGP明朝E" panose="02020900000000000000" pitchFamily="18" charset="-128"/>
                <a:ea typeface="HGP明朝E" panose="02020900000000000000" pitchFamily="18" charset="-128"/>
              </a:rPr>
              <a:t>　</a:t>
            </a:r>
          </a:p>
          <a:p>
            <a:endParaRPr kumimoji="1" lang="ja-JP" altLang="en-US" sz="36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3467473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A5D8BBC-AFE1-70F4-1CBE-D3E7917250C4}"/>
              </a:ext>
            </a:extLst>
          </p:cNvPr>
          <p:cNvSpPr>
            <a:spLocks noGrp="1"/>
          </p:cNvSpPr>
          <p:nvPr>
            <p:ph type="title"/>
          </p:nvPr>
        </p:nvSpPr>
        <p:spPr/>
        <p:txBody>
          <a:bodyPr/>
          <a:lstStyle/>
          <a:p>
            <a:r>
              <a:rPr lang="ja-JP" altLang="en-US" dirty="0">
                <a:latin typeface="HGP明朝E" panose="02020900000000000000" pitchFamily="18" charset="-128"/>
                <a:ea typeface="HGP明朝E" panose="02020900000000000000" pitchFamily="18" charset="-128"/>
              </a:rPr>
              <a:t>党内の権力構造は変わらない</a:t>
            </a:r>
          </a:p>
        </p:txBody>
      </p:sp>
      <p:sp>
        <p:nvSpPr>
          <p:cNvPr id="3" name="テキスト プレースホルダー 2">
            <a:extLst>
              <a:ext uri="{FF2B5EF4-FFF2-40B4-BE49-F238E27FC236}">
                <a16:creationId xmlns:a16="http://schemas.microsoft.com/office/drawing/2014/main" id="{921D9370-CA34-415C-03FC-D5171124824A}"/>
              </a:ext>
            </a:extLst>
          </p:cNvPr>
          <p:cNvSpPr>
            <a:spLocks noGrp="1"/>
          </p:cNvSpPr>
          <p:nvPr>
            <p:ph type="body" idx="1"/>
          </p:nvPr>
        </p:nvSpPr>
        <p:spPr/>
        <p:txBody>
          <a:bodyPr/>
          <a:lstStyle/>
          <a:p>
            <a:endParaRPr lang="ja-JP" altLang="en-US">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1640975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263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図 3">
            <a:extLst>
              <a:ext uri="{FF2B5EF4-FFF2-40B4-BE49-F238E27FC236}">
                <a16:creationId xmlns:a16="http://schemas.microsoft.com/office/drawing/2014/main" id="{B50DBB61-29E2-1425-C2D4-6719F4F1AD9B}"/>
              </a:ext>
            </a:extLst>
          </p:cNvPr>
          <p:cNvPicPr>
            <a:picLocks noChangeAspect="1"/>
          </p:cNvPicPr>
          <p:nvPr/>
        </p:nvPicPr>
        <p:blipFill>
          <a:blip r:embed="rId2"/>
          <a:stretch>
            <a:fillRect/>
          </a:stretch>
        </p:blipFill>
        <p:spPr>
          <a:xfrm>
            <a:off x="2614083" y="643467"/>
            <a:ext cx="6963833" cy="5571066"/>
          </a:xfrm>
          <a:prstGeom prst="rect">
            <a:avLst/>
          </a:prstGeom>
        </p:spPr>
      </p:pic>
    </p:spTree>
    <p:extLst>
      <p:ext uri="{BB962C8B-B14F-4D97-AF65-F5344CB8AC3E}">
        <p14:creationId xmlns:p14="http://schemas.microsoft.com/office/powerpoint/2010/main" val="2333098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06E576-AA76-4538-8C7A-C8E8829A6A45}"/>
              </a:ext>
            </a:extLst>
          </p:cNvPr>
          <p:cNvSpPr>
            <a:spLocks noGrp="1"/>
          </p:cNvSpPr>
          <p:nvPr>
            <p:ph type="title"/>
          </p:nvPr>
        </p:nvSpPr>
        <p:spPr/>
        <p:txBody>
          <a:bodyPr/>
          <a:lstStyle/>
          <a:p>
            <a:r>
              <a:rPr kumimoji="1" lang="ja-JP" altLang="en-US" dirty="0">
                <a:latin typeface="HGP明朝E" panose="02020900000000000000" pitchFamily="18" charset="-128"/>
                <a:ea typeface="HGP明朝E" panose="02020900000000000000" pitchFamily="18" charset="-128"/>
              </a:rPr>
              <a:t>尾を引く「除名」問題</a:t>
            </a:r>
          </a:p>
        </p:txBody>
      </p:sp>
      <p:sp>
        <p:nvSpPr>
          <p:cNvPr id="3" name="コンテンツ プレースホルダー 2">
            <a:extLst>
              <a:ext uri="{FF2B5EF4-FFF2-40B4-BE49-F238E27FC236}">
                <a16:creationId xmlns:a16="http://schemas.microsoft.com/office/drawing/2014/main" id="{90A69416-F18F-311B-13ED-772474B6A461}"/>
              </a:ext>
            </a:extLst>
          </p:cNvPr>
          <p:cNvSpPr>
            <a:spLocks noGrp="1"/>
          </p:cNvSpPr>
          <p:nvPr>
            <p:ph idx="1"/>
          </p:nvPr>
        </p:nvSpPr>
        <p:spPr/>
        <p:txBody>
          <a:bodyPr>
            <a:normAutofit/>
          </a:bodyPr>
          <a:lstStyle/>
          <a:p>
            <a:r>
              <a:rPr kumimoji="1" lang="ja-JP" altLang="en-US" sz="3200" dirty="0">
                <a:latin typeface="HGP明朝E" panose="02020900000000000000" pitchFamily="18" charset="-128"/>
                <a:ea typeface="HGP明朝E" panose="02020900000000000000" pitchFamily="18" charset="-128"/>
              </a:rPr>
              <a:t>１月１１日　現役党員ら７人　東京都内で記者会見</a:t>
            </a:r>
          </a:p>
          <a:p>
            <a:pPr marL="0" indent="0">
              <a:buNone/>
            </a:pPr>
            <a:r>
              <a:rPr kumimoji="1" lang="ja-JP" altLang="en-US" sz="3200" dirty="0">
                <a:latin typeface="HGP明朝E" panose="02020900000000000000" pitchFamily="18" charset="-128"/>
                <a:ea typeface="HGP明朝E" panose="02020900000000000000" pitchFamily="18" charset="-128"/>
              </a:rPr>
              <a:t>訴えた内容は</a:t>
            </a:r>
          </a:p>
          <a:p>
            <a:r>
              <a:rPr kumimoji="1" lang="ja-JP" altLang="en-US" sz="3200" dirty="0">
                <a:latin typeface="HGP明朝E" panose="02020900000000000000" pitchFamily="18" charset="-128"/>
                <a:ea typeface="HGP明朝E" panose="02020900000000000000" pitchFamily="18" charset="-128"/>
              </a:rPr>
              <a:t>党員除名の撤回、ハラスメント対策</a:t>
            </a:r>
          </a:p>
          <a:p>
            <a:pPr marL="0" indent="0">
              <a:buNone/>
            </a:pPr>
            <a:r>
              <a:rPr kumimoji="1" lang="ja-JP" altLang="en-US" sz="3200" dirty="0">
                <a:latin typeface="HGP明朝E" panose="02020900000000000000" pitchFamily="18" charset="-128"/>
                <a:ea typeface="HGP明朝E" panose="02020900000000000000" pitchFamily="18" charset="-128"/>
              </a:rPr>
              <a:t>→共産党　上意下達を可能にすると批判される民主集中制が重んじられ、党員同士の横の連携も「分派活動」とみさなれかねない</a:t>
            </a:r>
          </a:p>
          <a:p>
            <a:pPr marL="0" indent="0">
              <a:buNone/>
            </a:pPr>
            <a:r>
              <a:rPr kumimoji="1" lang="ja-JP" altLang="en-US" sz="3200" dirty="0">
                <a:latin typeface="HGP明朝E" panose="02020900000000000000" pitchFamily="18" charset="-128"/>
                <a:ea typeface="HGP明朝E" panose="02020900000000000000" pitchFamily="18" charset="-128"/>
              </a:rPr>
              <a:t>→一般党員が公の場で執行部に意見具申することはきわめて異例</a:t>
            </a:r>
          </a:p>
          <a:p>
            <a:endParaRPr kumimoji="1" lang="ja-JP" altLang="en-US" sz="3200" dirty="0">
              <a:latin typeface="HGP明朝E" panose="02020900000000000000" pitchFamily="18" charset="-128"/>
              <a:ea typeface="HGP明朝E" panose="02020900000000000000" pitchFamily="18" charset="-128"/>
            </a:endParaRPr>
          </a:p>
          <a:p>
            <a:endParaRPr kumimoji="1" lang="ja-JP" altLang="en-US" sz="3200" dirty="0">
              <a:latin typeface="HGP明朝E" panose="02020900000000000000" pitchFamily="18" charset="-128"/>
              <a:ea typeface="HGP明朝E" panose="02020900000000000000" pitchFamily="18" charset="-128"/>
            </a:endParaRPr>
          </a:p>
        </p:txBody>
      </p:sp>
    </p:spTree>
    <p:extLst>
      <p:ext uri="{BB962C8B-B14F-4D97-AF65-F5344CB8AC3E}">
        <p14:creationId xmlns:p14="http://schemas.microsoft.com/office/powerpoint/2010/main" val="268824551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日本共産党大会と拓けない展望</Template>
  <TotalTime>17</TotalTime>
  <Words>737</Words>
  <Application>Microsoft Office PowerPoint</Application>
  <PresentationFormat>ワイド画面</PresentationFormat>
  <Paragraphs>62</Paragraphs>
  <Slides>17</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17</vt:i4>
      </vt:variant>
    </vt:vector>
  </HeadingPairs>
  <TitlesOfParts>
    <vt:vector size="22" baseType="lpstr">
      <vt:lpstr>HGP明朝E</vt:lpstr>
      <vt:lpstr>游ゴシック</vt:lpstr>
      <vt:lpstr>游ゴシック Light</vt:lpstr>
      <vt:lpstr>Arial</vt:lpstr>
      <vt:lpstr>Office テーマ</vt:lpstr>
      <vt:lpstr>日本共産党 イメージ刷新、効果なし</vt:lpstr>
      <vt:lpstr>第29回日本共産党大会</vt:lpstr>
      <vt:lpstr>新たに決まったこと　人事</vt:lpstr>
      <vt:lpstr>PowerPoint プレゼンテーション</vt:lpstr>
      <vt:lpstr>不安なリーダーシップ</vt:lpstr>
      <vt:lpstr>PowerPoint プレゼンテーション</vt:lpstr>
      <vt:lpstr>党内の権力構造は変わらない</vt:lpstr>
      <vt:lpstr>PowerPoint プレゼンテーション</vt:lpstr>
      <vt:lpstr>尾を引く「除名」問題</vt:lpstr>
      <vt:lpstr>PowerPoint プレゼンテーション</vt:lpstr>
      <vt:lpstr>示せない展望　志位氏の「自由論」</vt:lpstr>
      <vt:lpstr>志位氏の「自由論」とは　1月15日発言</vt:lpstr>
      <vt:lpstr>反論 革命の初めも終わりも「自由」はない</vt:lpstr>
      <vt:lpstr>PowerPoint プレゼンテーション</vt:lpstr>
      <vt:lpstr>共産党と手を結んだら「損」</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日本共産党 イメージ刷新、効果なし</dc:title>
  <dc:creator>yoshio watanabe</dc:creator>
  <cp:lastModifiedBy>yoshio watanabe</cp:lastModifiedBy>
  <cp:revision>1</cp:revision>
  <cp:lastPrinted>2024-02-06T02:05:52Z</cp:lastPrinted>
  <dcterms:created xsi:type="dcterms:W3CDTF">2024-02-09T07:15:18Z</dcterms:created>
  <dcterms:modified xsi:type="dcterms:W3CDTF">2024-02-09T07:33:07Z</dcterms:modified>
</cp:coreProperties>
</file>