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2671" r:id="rId3"/>
    <p:sldId id="351" r:id="rId4"/>
    <p:sldId id="22670" r:id="rId5"/>
    <p:sldId id="22675" r:id="rId6"/>
    <p:sldId id="356" r:id="rId7"/>
    <p:sldId id="22674" r:id="rId8"/>
    <p:sldId id="352" r:id="rId9"/>
    <p:sldId id="22673" r:id="rId10"/>
    <p:sldId id="354" r:id="rId11"/>
    <p:sldId id="22672" r:id="rId12"/>
    <p:sldId id="22669" r:id="rId13"/>
    <p:sldId id="22676" r:id="rId14"/>
    <p:sldId id="22668" r:id="rId15"/>
    <p:sldId id="355" r:id="rId16"/>
    <p:sldId id="22677" r:id="rId17"/>
    <p:sldId id="348" r:id="rId18"/>
    <p:sldId id="353" r:id="rId19"/>
    <p:sldId id="346" r:id="rId20"/>
    <p:sldId id="345" r:id="rId21"/>
    <p:sldId id="347" r:id="rId22"/>
    <p:sldId id="349" r:id="rId23"/>
    <p:sldId id="350"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72" autoAdjust="0"/>
    <p:restoredTop sz="71510" autoAdjust="0"/>
  </p:normalViewPr>
  <p:slideViewPr>
    <p:cSldViewPr snapToGrid="0">
      <p:cViewPr varScale="1">
        <p:scale>
          <a:sx n="73" d="100"/>
          <a:sy n="73" d="100"/>
        </p:scale>
        <p:origin x="90" y="150"/>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8673A-B53F-4B3B-A862-DDF80CC3306C}" type="datetimeFigureOut">
              <a:rPr kumimoji="1" lang="ja-JP" altLang="en-US" smtClean="0"/>
              <a:t>2024/2/12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8B58B-D92B-A6B1-0F40-C0497555081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E1D9356-AE1C-1462-9BD6-0382210FA9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B7C2D6B-0286-8348-9EC8-C06A3AC3EAA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E8A0C50-3D86-7CD5-D3AE-37E88E2DFFF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04574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00047-0AB2-4CB1-8B01-0834B1D661D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7A7C79-5729-0E5F-1F26-F6AE31C4900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CD7ABE5-B730-B9D5-F947-B7E88D97201F}"/>
              </a:ext>
            </a:extLst>
          </p:cNvPr>
          <p:cNvSpPr>
            <a:spLocks noGrp="1"/>
          </p:cNvSpPr>
          <p:nvPr>
            <p:ph type="body" idx="1"/>
          </p:nvPr>
        </p:nvSpPr>
        <p:spPr/>
        <p:txBody>
          <a:bodyPr/>
          <a:lstStyle/>
          <a:p>
            <a:r>
              <a:rPr kumimoji="1" lang="en-US" altLang="ja-JP" dirty="0"/>
              <a:t>2025</a:t>
            </a:r>
            <a:r>
              <a:rPr kumimoji="1" lang="ja-JP" altLang="en-US" dirty="0"/>
              <a:t>年大阪・関西万博で各国の出展準備が遅れる中、中国の積極姿勢が目立っている。海外パビリオンでは最大規模の用地を確保し、起工式には政府高官も出席。経済成長の勢いに陰りが見えているが、万博で中国のイメージを向上させる狙いとみられる。</a:t>
            </a:r>
            <a:r>
              <a:rPr kumimoji="1" lang="en-US" altLang="ja-JP" dirty="0"/>
              <a:t>35</a:t>
            </a:r>
            <a:r>
              <a:rPr kumimoji="1" lang="ja-JP" altLang="en-US" dirty="0"/>
              <a:t>年の万博招致につなげる思惑も見え隠れする。</a:t>
            </a:r>
            <a:endParaRPr kumimoji="1" lang="en-US" altLang="ja-JP" dirty="0"/>
          </a:p>
          <a:p>
            <a:r>
              <a:rPr kumimoji="1" lang="ja-JP" altLang="en-US" dirty="0"/>
              <a:t>中国経済は先行き不透明感からこのところ対中直接投資が落ち込んでいる。万博で中国の環境技術などをアピールして、「中国と各国の経済交流、民間交流の推進」に結び付けたい期待がある。</a:t>
            </a:r>
          </a:p>
        </p:txBody>
      </p:sp>
      <p:sp>
        <p:nvSpPr>
          <p:cNvPr id="4" name="スライド番号プレースホルダー 3">
            <a:extLst>
              <a:ext uri="{FF2B5EF4-FFF2-40B4-BE49-F238E27FC236}">
                <a16:creationId xmlns:a16="http://schemas.microsoft.com/office/drawing/2014/main" id="{0481D557-EC88-AE3C-185A-49516310A2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68590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3C7DE-5D2E-73E9-6168-5BAEC1A3313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FD66BBB-EB68-CCD3-FC47-923F125C695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84C5CBB-65D7-D7EE-26A2-2887AE3964BF}"/>
              </a:ext>
            </a:extLst>
          </p:cNvPr>
          <p:cNvSpPr>
            <a:spLocks noGrp="1"/>
          </p:cNvSpPr>
          <p:nvPr>
            <p:ph type="body" idx="1"/>
          </p:nvPr>
        </p:nvSpPr>
        <p:spPr/>
        <p:txBody>
          <a:bodyPr/>
          <a:lstStyle/>
          <a:p>
            <a:r>
              <a:rPr kumimoji="1" lang="ja-JP" altLang="en-US" dirty="0"/>
              <a:t>北朝鮮の国会に当たる最高人民会議が１５日に開かれ、金正恩（キム・ジョンウン）朝鮮労働党総書記は施政演説で、憲法を改正し韓国を「第１の敵対国、不変の主敵と確実にみなす教育強化を明記するのが正しい」と述べた。祖国平和統一委員会など韓国との対話・交流を担う３つの組織の廃止も可決した。</a:t>
            </a:r>
          </a:p>
          <a:p>
            <a:endParaRPr kumimoji="1" lang="ja-JP" altLang="en-US" dirty="0"/>
          </a:p>
        </p:txBody>
      </p:sp>
      <p:sp>
        <p:nvSpPr>
          <p:cNvPr id="4" name="スライド番号プレースホルダー 3">
            <a:extLst>
              <a:ext uri="{FF2B5EF4-FFF2-40B4-BE49-F238E27FC236}">
                <a16:creationId xmlns:a16="http://schemas.microsoft.com/office/drawing/2014/main" id="{309D1110-62AA-6782-2EC1-7C568B0815DC}"/>
              </a:ext>
            </a:extLst>
          </p:cNvPr>
          <p:cNvSpPr>
            <a:spLocks noGrp="1"/>
          </p:cNvSpPr>
          <p:nvPr>
            <p:ph type="sldNum" sz="quarter" idx="5"/>
          </p:nvPr>
        </p:nvSpPr>
        <p:spPr/>
        <p:txBody>
          <a:bodyPr/>
          <a:lstStyle/>
          <a:p>
            <a:pPr marL="0" marR="0" lvl="0" indent="0" algn="r" defTabSz="314142" rtl="0" eaLnBrk="1" fontAlgn="auto" latinLnBrk="0" hangingPunct="1">
              <a:lnSpc>
                <a:spcPct val="100000"/>
              </a:lnSpc>
              <a:spcBef>
                <a:spcPts val="0"/>
              </a:spcBef>
              <a:spcAft>
                <a:spcPts val="0"/>
              </a:spcAft>
              <a:buClrTx/>
              <a:buSzTx/>
              <a:buFontTx/>
              <a:buNone/>
              <a:tabLst/>
              <a:defRPr/>
            </a:pPr>
            <a:fld id="{32C4B099-9D13-4FD9-A14C-CC7C7F966C6F}"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314142"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294018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7FBCF-FDCF-90A3-D591-3F8EBA20A6B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36E3E0A-D73A-52C5-2891-605361A945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C60D72B-8BD4-210A-5708-8A90A181A75B}"/>
              </a:ext>
            </a:extLst>
          </p:cNvPr>
          <p:cNvSpPr>
            <a:spLocks noGrp="1"/>
          </p:cNvSpPr>
          <p:nvPr>
            <p:ph type="body" idx="1"/>
          </p:nvPr>
        </p:nvSpPr>
        <p:spPr/>
        <p:txBody>
          <a:bodyPr/>
          <a:lstStyle/>
          <a:p>
            <a:r>
              <a:rPr kumimoji="1" lang="ja-JP" altLang="en-US" dirty="0"/>
              <a:t>北朝鮮の国会に当たる最高人民会議が１５日に開かれ、金正恩（キム・ジョンウン）朝鮮労働党総書記は施政演説で、憲法を改正し韓国を「第１の敵対国、不変の主敵と確実にみなす教育強化を明記するのが正しい」と述べた。祖国平和統一委員会など韓国との対話・交流を担う３つの組織の廃止も可決した。</a:t>
            </a:r>
          </a:p>
          <a:p>
            <a:endParaRPr kumimoji="1" lang="ja-JP" altLang="en-US" dirty="0"/>
          </a:p>
        </p:txBody>
      </p:sp>
      <p:sp>
        <p:nvSpPr>
          <p:cNvPr id="4" name="スライド番号プレースホルダー 3">
            <a:extLst>
              <a:ext uri="{FF2B5EF4-FFF2-40B4-BE49-F238E27FC236}">
                <a16:creationId xmlns:a16="http://schemas.microsoft.com/office/drawing/2014/main" id="{F91CCE04-1D38-4DB1-5D6F-3B077645CD76}"/>
              </a:ext>
            </a:extLst>
          </p:cNvPr>
          <p:cNvSpPr>
            <a:spLocks noGrp="1"/>
          </p:cNvSpPr>
          <p:nvPr>
            <p:ph type="sldNum" sz="quarter" idx="5"/>
          </p:nvPr>
        </p:nvSpPr>
        <p:spPr/>
        <p:txBody>
          <a:bodyPr/>
          <a:lstStyle/>
          <a:p>
            <a:pPr marL="0" marR="0" lvl="0" indent="0" algn="r" defTabSz="314142" rtl="0" eaLnBrk="1" fontAlgn="auto" latinLnBrk="0" hangingPunct="1">
              <a:lnSpc>
                <a:spcPct val="100000"/>
              </a:lnSpc>
              <a:spcBef>
                <a:spcPts val="0"/>
              </a:spcBef>
              <a:spcAft>
                <a:spcPts val="0"/>
              </a:spcAft>
              <a:buClrTx/>
              <a:buSzTx/>
              <a:buFontTx/>
              <a:buNone/>
              <a:tabLst/>
              <a:defRPr/>
            </a:pPr>
            <a:fld id="{32C4B099-9D13-4FD9-A14C-CC7C7F966C6F}"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314142"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166480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韓国軍によると、ミサイルは</a:t>
            </a:r>
            <a:r>
              <a:rPr kumimoji="1" lang="en-US" altLang="ja-JP" dirty="0"/>
              <a:t>14</a:t>
            </a:r>
            <a:r>
              <a:rPr kumimoji="1" lang="ja-JP" altLang="en-US" dirty="0"/>
              <a:t>日午後</a:t>
            </a:r>
            <a:r>
              <a:rPr kumimoji="1" lang="en-US" altLang="ja-JP" dirty="0"/>
              <a:t>2</a:t>
            </a:r>
            <a:r>
              <a:rPr kumimoji="1" lang="ja-JP" altLang="en-US" dirty="0"/>
              <a:t>時</a:t>
            </a:r>
            <a:r>
              <a:rPr kumimoji="1" lang="en-US" altLang="ja-JP" dirty="0"/>
              <a:t>55</a:t>
            </a:r>
            <a:r>
              <a:rPr kumimoji="1" lang="ja-JP" altLang="en-US" dirty="0"/>
              <a:t>分頃平壌付近から発射され、約</a:t>
            </a:r>
            <a:r>
              <a:rPr kumimoji="1" lang="en-US" altLang="ja-JP" dirty="0"/>
              <a:t>1000</a:t>
            </a:r>
            <a:r>
              <a:rPr kumimoji="1" lang="ja-JP" altLang="en-US" dirty="0"/>
              <a:t>キロ飛行した。日本の防衛省は最高高度が少なくとも</a:t>
            </a:r>
            <a:r>
              <a:rPr kumimoji="1" lang="en-US" altLang="ja-JP" dirty="0"/>
              <a:t>50</a:t>
            </a:r>
            <a:r>
              <a:rPr kumimoji="1" lang="ja-JP" altLang="en-US" dirty="0"/>
              <a:t>キロだったとした。</a:t>
            </a:r>
          </a:p>
        </p:txBody>
      </p:sp>
      <p:sp>
        <p:nvSpPr>
          <p:cNvPr id="4" name="スライド番号プレースホルダー 3"/>
          <p:cNvSpPr>
            <a:spLocks noGrp="1"/>
          </p:cNvSpPr>
          <p:nvPr>
            <p:ph type="sldNum" sz="quarter" idx="5"/>
          </p:nvPr>
        </p:nvSpPr>
        <p:spPr/>
        <p:txBody>
          <a:bodyPr/>
          <a:lstStyle/>
          <a:p>
            <a:pPr marL="0" marR="0" lvl="0" indent="0" algn="r" defTabSz="314142" rtl="0" eaLnBrk="1" fontAlgn="auto" latinLnBrk="0" hangingPunct="1">
              <a:lnSpc>
                <a:spcPct val="100000"/>
              </a:lnSpc>
              <a:spcBef>
                <a:spcPts val="0"/>
              </a:spcBef>
              <a:spcAft>
                <a:spcPts val="0"/>
              </a:spcAft>
              <a:buClrTx/>
              <a:buSzTx/>
              <a:buFontTx/>
              <a:buNone/>
              <a:tabLst/>
              <a:defRPr/>
            </a:pPr>
            <a:fld id="{32C4B099-9D13-4FD9-A14C-CC7C7F966C6F}"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314142"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99570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F54DE-7D08-D5BF-71E1-3BE3624E2A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DFA0197-94B1-4396-B0FC-38A15B426D6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AEDFE2-393A-74D5-5FBE-FE9263468160}"/>
              </a:ext>
            </a:extLst>
          </p:cNvPr>
          <p:cNvSpPr>
            <a:spLocks noGrp="1"/>
          </p:cNvSpPr>
          <p:nvPr>
            <p:ph type="body" idx="1"/>
          </p:nvPr>
        </p:nvSpPr>
        <p:spPr/>
        <p:txBody>
          <a:bodyPr/>
          <a:lstStyle/>
          <a:p>
            <a:r>
              <a:rPr kumimoji="1" lang="ja-JP" altLang="en-US" dirty="0"/>
              <a:t>朝鮮中央通信は</a:t>
            </a:r>
            <a:r>
              <a:rPr kumimoji="1" lang="en-US" altLang="ja-JP" dirty="0"/>
              <a:t>3</a:t>
            </a:r>
            <a:r>
              <a:rPr kumimoji="1" lang="ja-JP" altLang="en-US" dirty="0"/>
              <a:t>日、北朝鮮のミサイル総局が</a:t>
            </a:r>
            <a:r>
              <a:rPr kumimoji="1" lang="en-US" altLang="ja-JP" dirty="0"/>
              <a:t>2</a:t>
            </a:r>
            <a:r>
              <a:rPr kumimoji="1" lang="ja-JP" altLang="en-US" dirty="0"/>
              <a:t>日朝鮮半島西側の黄海上で、巡航ミサイルの「超大型弾頭」の威力確認実験と新型対空ミサイルの発射実験を行ったと発表。巡航ミサイルの発射は</a:t>
            </a:r>
            <a:r>
              <a:rPr kumimoji="1" lang="en-US" altLang="ja-JP" dirty="0"/>
              <a:t>1</a:t>
            </a:r>
            <a:r>
              <a:rPr kumimoji="1" lang="ja-JP" altLang="en-US" dirty="0"/>
              <a:t>月下旬以降、</a:t>
            </a:r>
            <a:r>
              <a:rPr kumimoji="1" lang="en-US" altLang="ja-JP" dirty="0"/>
              <a:t>4</a:t>
            </a:r>
            <a:r>
              <a:rPr kumimoji="1" lang="ja-JP" altLang="en-US" dirty="0"/>
              <a:t>回目。</a:t>
            </a:r>
            <a:endParaRPr kumimoji="1" lang="en-US" altLang="ja-JP" dirty="0"/>
          </a:p>
          <a:p>
            <a:r>
              <a:rPr kumimoji="1" lang="ja-JP" altLang="en-US" dirty="0"/>
              <a:t>異例の頻度で発射繰り返し、性能向上を図っている模様。</a:t>
            </a:r>
            <a:endParaRPr kumimoji="1" lang="en-US" altLang="ja-JP" dirty="0"/>
          </a:p>
          <a:p>
            <a:r>
              <a:rPr kumimoji="1" lang="ja-JP" altLang="en-US" dirty="0"/>
              <a:t>ファサル２　主翼や誘導システム具備。低空を旋回しながら自立飛行可。</a:t>
            </a:r>
            <a:endParaRPr kumimoji="1" lang="en-US" altLang="ja-JP" dirty="0"/>
          </a:p>
          <a:p>
            <a:r>
              <a:rPr kumimoji="1" lang="ja-JP" altLang="en-US" dirty="0"/>
              <a:t>レーダーでの捕捉や迎撃が困難。</a:t>
            </a:r>
            <a:endParaRPr kumimoji="1" lang="en-US" altLang="ja-JP" dirty="0"/>
          </a:p>
          <a:p>
            <a:r>
              <a:rPr kumimoji="1" lang="ja-JP" altLang="en-US" dirty="0"/>
              <a:t>大気圏外から音速で落下する弾道ミサイルと共に、戦術核兵器として配備が予想される</a:t>
            </a:r>
            <a:endParaRPr kumimoji="1" lang="en-US" altLang="ja-JP" dirty="0"/>
          </a:p>
          <a:p>
            <a:r>
              <a:rPr kumimoji="1" lang="ja-JP" altLang="en-US" dirty="0"/>
              <a:t>巡航ミサイルは韓国や日本国内の米軍基地を狙う兵器とみられる。</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2885F587-C435-8DC0-0C12-87CD28D1237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921167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1FD3F-A910-8CF9-0BAC-341B9D250FC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ADA66FA-0461-119A-F9A5-51720FDFAA3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AE9F2DA-A843-017D-D9ED-4CFDB0FD2E82}"/>
              </a:ext>
            </a:extLst>
          </p:cNvPr>
          <p:cNvSpPr>
            <a:spLocks noGrp="1"/>
          </p:cNvSpPr>
          <p:nvPr>
            <p:ph type="body" idx="1"/>
          </p:nvPr>
        </p:nvSpPr>
        <p:spPr/>
        <p:txBody>
          <a:bodyPr/>
          <a:lstStyle/>
          <a:p>
            <a:r>
              <a:rPr kumimoji="1" lang="ja-JP" altLang="en-US" dirty="0"/>
              <a:t>朝鮮中央通信は</a:t>
            </a:r>
            <a:r>
              <a:rPr kumimoji="1" lang="en-US" altLang="ja-JP" dirty="0"/>
              <a:t>3</a:t>
            </a:r>
            <a:r>
              <a:rPr kumimoji="1" lang="ja-JP" altLang="en-US" dirty="0"/>
              <a:t>日、北朝鮮のミサイル総局が</a:t>
            </a:r>
            <a:r>
              <a:rPr kumimoji="1" lang="en-US" altLang="ja-JP" dirty="0"/>
              <a:t>2</a:t>
            </a:r>
            <a:r>
              <a:rPr kumimoji="1" lang="ja-JP" altLang="en-US" dirty="0"/>
              <a:t>日朝鮮半島西側の黄海上で、巡航ミサイルの「超大型弾頭」の威力確認実験と新型対空ミサイルの発射実験を行ったと発表。巡航ミサイルの発射は</a:t>
            </a:r>
            <a:r>
              <a:rPr kumimoji="1" lang="en-US" altLang="ja-JP" dirty="0"/>
              <a:t>1</a:t>
            </a:r>
            <a:r>
              <a:rPr kumimoji="1" lang="ja-JP" altLang="en-US" dirty="0"/>
              <a:t>月下旬以降、</a:t>
            </a:r>
            <a:r>
              <a:rPr kumimoji="1" lang="en-US" altLang="ja-JP" dirty="0"/>
              <a:t>4</a:t>
            </a:r>
            <a:r>
              <a:rPr kumimoji="1" lang="ja-JP" altLang="en-US" dirty="0"/>
              <a:t>回目。</a:t>
            </a:r>
            <a:endParaRPr kumimoji="1" lang="en-US" altLang="ja-JP" dirty="0"/>
          </a:p>
          <a:p>
            <a:r>
              <a:rPr kumimoji="1" lang="ja-JP" altLang="en-US" dirty="0"/>
              <a:t>異例の頻度で発射繰り返し、性能向上を図っている模様。</a:t>
            </a:r>
            <a:endParaRPr kumimoji="1" lang="en-US" altLang="ja-JP" dirty="0"/>
          </a:p>
          <a:p>
            <a:r>
              <a:rPr kumimoji="1" lang="ja-JP" altLang="en-US" dirty="0"/>
              <a:t>ファサル２　主翼や誘導システム具備。低空を旋回しながら自立飛行可。</a:t>
            </a:r>
            <a:endParaRPr kumimoji="1" lang="en-US" altLang="ja-JP" dirty="0"/>
          </a:p>
          <a:p>
            <a:r>
              <a:rPr kumimoji="1" lang="ja-JP" altLang="en-US" dirty="0"/>
              <a:t>レーダーでの捕捉や迎撃が困難。</a:t>
            </a:r>
            <a:endParaRPr kumimoji="1" lang="en-US" altLang="ja-JP" dirty="0"/>
          </a:p>
          <a:p>
            <a:r>
              <a:rPr kumimoji="1" lang="ja-JP" altLang="en-US" dirty="0"/>
              <a:t>大気圏外から音速で落下する弾道ミサイルと共に、戦術核兵器として配備が予想される</a:t>
            </a:r>
            <a:endParaRPr kumimoji="1" lang="en-US" altLang="ja-JP" dirty="0"/>
          </a:p>
          <a:p>
            <a:r>
              <a:rPr kumimoji="1" lang="ja-JP" altLang="en-US" dirty="0"/>
              <a:t>巡航ミサイルは韓国や日本国内の米軍基地を狙う兵器とみられる。</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40FBD7A5-551C-4C5F-F5AF-9EB983FFFF7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73584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2AE2D-BE80-B3AC-C69E-CFA0EB934BA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C35394-6199-063F-8DD0-AF38087BD06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7BE8551-9FE6-A995-562B-C746EF6AA2E7}"/>
              </a:ext>
            </a:extLst>
          </p:cNvPr>
          <p:cNvSpPr>
            <a:spLocks noGrp="1"/>
          </p:cNvSpPr>
          <p:nvPr>
            <p:ph type="body" idx="1"/>
          </p:nvPr>
        </p:nvSpPr>
        <p:spPr/>
        <p:txBody>
          <a:bodyPr/>
          <a:lstStyle/>
          <a:p>
            <a:r>
              <a:rPr kumimoji="1" lang="en-US" altLang="ja-JP" dirty="0"/>
              <a:t>2</a:t>
            </a:r>
            <a:r>
              <a:rPr kumimoji="1" lang="ja-JP" altLang="en-US" dirty="0"/>
              <a:t>日、米政府はヨルダンの米軍拠点で米兵</a:t>
            </a:r>
            <a:r>
              <a:rPr kumimoji="1" lang="en-US" altLang="ja-JP" dirty="0"/>
              <a:t>3</a:t>
            </a:r>
            <a:r>
              <a:rPr kumimoji="1" lang="ja-JP" altLang="en-US" dirty="0"/>
              <a:t>人が殺害された無人機攻撃に対する報復として、イラクとシリアで親イラン武装勢力などが使用する</a:t>
            </a:r>
            <a:r>
              <a:rPr kumimoji="1" lang="en-US" altLang="ja-JP" dirty="0"/>
              <a:t>7</a:t>
            </a:r>
            <a:r>
              <a:rPr kumimoji="1" lang="ja-JP" altLang="en-US" dirty="0"/>
              <a:t>拠点への攻撃を開始と発表。イラクとシリアで民間人含む</a:t>
            </a:r>
            <a:r>
              <a:rPr kumimoji="1" lang="en-US" altLang="ja-JP" dirty="0"/>
              <a:t>34</a:t>
            </a:r>
            <a:r>
              <a:rPr kumimoji="1" lang="ja-JP" altLang="en-US" dirty="0"/>
              <a:t>人が死亡。</a:t>
            </a:r>
            <a:r>
              <a:rPr kumimoji="1" lang="en-US" altLang="ja-JP" dirty="0"/>
              <a:t>7</a:t>
            </a:r>
            <a:r>
              <a:rPr kumimoji="1" lang="ja-JP" altLang="en-US" dirty="0"/>
              <a:t>拠点で管制施設やミサイル、無人機の保管庫など</a:t>
            </a:r>
            <a:r>
              <a:rPr kumimoji="1" lang="en-US" altLang="ja-JP" dirty="0"/>
              <a:t>85</a:t>
            </a:r>
            <a:r>
              <a:rPr kumimoji="1" lang="ja-JP" altLang="en-US" dirty="0"/>
              <a:t>か所以上を標的に</a:t>
            </a:r>
            <a:r>
              <a:rPr kumimoji="1" lang="en-US" altLang="ja-JP" dirty="0"/>
              <a:t>125</a:t>
            </a:r>
            <a:r>
              <a:rPr kumimoji="1" lang="ja-JP" altLang="en-US" dirty="0"/>
              <a:t>発超の精密弾で空爆。</a:t>
            </a:r>
            <a:endParaRPr kumimoji="1" lang="en-US" altLang="ja-JP" dirty="0"/>
          </a:p>
          <a:p>
            <a:r>
              <a:rPr kumimoji="1" lang="ja-JP" altLang="en-US" dirty="0"/>
              <a:t>イランの精鋭軍事組織「革命防衛隊」の拠点も対象。</a:t>
            </a:r>
          </a:p>
        </p:txBody>
      </p:sp>
      <p:sp>
        <p:nvSpPr>
          <p:cNvPr id="4" name="スライド番号プレースホルダー 3">
            <a:extLst>
              <a:ext uri="{FF2B5EF4-FFF2-40B4-BE49-F238E27FC236}">
                <a16:creationId xmlns:a16="http://schemas.microsoft.com/office/drawing/2014/main" id="{06604EB2-49CB-81D6-491D-E6987D9E8C2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244281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74B17-173A-F7A0-C619-77B945BCAFB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18FE972-D0F1-C01F-7449-06D2AEEE58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66A10D-C4B2-09E7-4DEA-7E8FC03EDE36}"/>
              </a:ext>
            </a:extLst>
          </p:cNvPr>
          <p:cNvSpPr>
            <a:spLocks noGrp="1"/>
          </p:cNvSpPr>
          <p:nvPr>
            <p:ph type="body" idx="1"/>
          </p:nvPr>
        </p:nvSpPr>
        <p:spPr/>
        <p:txBody>
          <a:bodyPr/>
          <a:lstStyle/>
          <a:p>
            <a:r>
              <a:rPr kumimoji="1" lang="ja-JP" altLang="en-US" dirty="0"/>
              <a:t>中東の米軍拠点は昨年</a:t>
            </a:r>
            <a:r>
              <a:rPr kumimoji="1" lang="en-US" altLang="ja-JP" dirty="0"/>
              <a:t>10</a:t>
            </a:r>
            <a:r>
              <a:rPr kumimoji="1" lang="ja-JP" altLang="en-US" dirty="0"/>
              <a:t>月</a:t>
            </a:r>
            <a:r>
              <a:rPr kumimoji="1" lang="en-US" altLang="ja-JP" dirty="0"/>
              <a:t>17</a:t>
            </a:r>
            <a:r>
              <a:rPr kumimoji="1" lang="ja-JP" altLang="en-US" dirty="0"/>
              <a:t>日から今年</a:t>
            </a:r>
            <a:r>
              <a:rPr kumimoji="1" lang="en-US" altLang="ja-JP" dirty="0"/>
              <a:t>1</a:t>
            </a:r>
            <a:r>
              <a:rPr kumimoji="1" lang="ja-JP" altLang="en-US" dirty="0"/>
              <a:t>月</a:t>
            </a:r>
            <a:r>
              <a:rPr kumimoji="1" lang="en-US" altLang="ja-JP" dirty="0"/>
              <a:t>29</a:t>
            </a:r>
            <a:r>
              <a:rPr kumimoji="1" lang="ja-JP" altLang="en-US" dirty="0"/>
              <a:t>日までに</a:t>
            </a:r>
            <a:r>
              <a:rPr kumimoji="1" lang="en-US" altLang="ja-JP" dirty="0"/>
              <a:t>165</a:t>
            </a:r>
            <a:r>
              <a:rPr kumimoji="1" lang="ja-JP" altLang="en-US" dirty="0"/>
              <a:t>回の攻撃を受けたが、米軍は散発的な反撃に留めていた。イランを刺激する事で、紛争が中東全体に広がる事を懸念しているため。</a:t>
            </a:r>
          </a:p>
        </p:txBody>
      </p:sp>
      <p:sp>
        <p:nvSpPr>
          <p:cNvPr id="4" name="スライド番号プレースホルダー 3">
            <a:extLst>
              <a:ext uri="{FF2B5EF4-FFF2-40B4-BE49-F238E27FC236}">
                <a16:creationId xmlns:a16="http://schemas.microsoft.com/office/drawing/2014/main" id="{698E686B-270F-80C3-44D5-509063BD116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72072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62089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765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41696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51163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775267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15372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A6EBAC-2343-E883-8280-E1762D108B2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DB40D1-3A92-8306-99E2-86887C142B2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E64C905-1281-CEC4-AC7E-8CA39A83B31F}"/>
              </a:ext>
            </a:extLst>
          </p:cNvPr>
          <p:cNvSpPr>
            <a:spLocks noGrp="1"/>
          </p:cNvSpPr>
          <p:nvPr>
            <p:ph type="body" idx="1"/>
          </p:nvPr>
        </p:nvSpPr>
        <p:spPr/>
        <p:txBody>
          <a:bodyPr/>
          <a:lstStyle/>
          <a:p>
            <a:r>
              <a:rPr kumimoji="1" lang="en-US" altLang="ja-JP" dirty="0"/>
              <a:t>7</a:t>
            </a:r>
            <a:r>
              <a:rPr kumimoji="1" lang="ja-JP" altLang="en-US" dirty="0"/>
              <a:t>日でガザ戦闘</a:t>
            </a:r>
            <a:r>
              <a:rPr kumimoji="1" lang="en-US" altLang="ja-JP" dirty="0"/>
              <a:t>4</a:t>
            </a:r>
            <a:r>
              <a:rPr kumimoji="1" lang="ja-JP" altLang="en-US" dirty="0"/>
              <a:t>か月。ガザの現状、死者数</a:t>
            </a:r>
            <a:r>
              <a:rPr kumimoji="1" lang="en-US" altLang="ja-JP" dirty="0"/>
              <a:t>2</a:t>
            </a:r>
            <a:r>
              <a:rPr kumimoji="1" lang="ja-JP" altLang="en-US" dirty="0"/>
              <a:t>万</a:t>
            </a:r>
            <a:r>
              <a:rPr kumimoji="1" lang="en-US" altLang="ja-JP" dirty="0"/>
              <a:t>7708</a:t>
            </a:r>
            <a:r>
              <a:rPr kumimoji="1" lang="ja-JP" altLang="en-US" dirty="0"/>
              <a:t>人、負傷者数</a:t>
            </a:r>
            <a:r>
              <a:rPr kumimoji="1" lang="en-US" altLang="ja-JP" dirty="0"/>
              <a:t>6</a:t>
            </a:r>
            <a:r>
              <a:rPr kumimoji="1" lang="ja-JP" altLang="en-US" dirty="0"/>
              <a:t>万</a:t>
            </a:r>
            <a:r>
              <a:rPr kumimoji="1" lang="en-US" altLang="ja-JP" dirty="0"/>
              <a:t>7147</a:t>
            </a:r>
            <a:r>
              <a:rPr kumimoji="1" lang="ja-JP" altLang="en-US" dirty="0"/>
              <a:t>人、避難者数約</a:t>
            </a:r>
            <a:r>
              <a:rPr kumimoji="1" lang="en-US" altLang="ja-JP" dirty="0"/>
              <a:t>170</a:t>
            </a:r>
            <a:r>
              <a:rPr kumimoji="1" lang="ja-JP" altLang="en-US" dirty="0"/>
              <a:t>万人、住宅被害①損壊</a:t>
            </a:r>
            <a:r>
              <a:rPr kumimoji="1" lang="en-US" altLang="ja-JP" dirty="0"/>
              <a:t>36</a:t>
            </a:r>
            <a:r>
              <a:rPr kumimoji="1" lang="ja-JP" altLang="en-US" dirty="0"/>
              <a:t>万</a:t>
            </a:r>
            <a:r>
              <a:rPr kumimoji="1" lang="en-US" altLang="ja-JP" dirty="0"/>
              <a:t>9000</a:t>
            </a:r>
            <a:r>
              <a:rPr kumimoji="1" lang="ja-JP" altLang="en-US" dirty="0"/>
              <a:t>戸、②全壊約</a:t>
            </a:r>
            <a:r>
              <a:rPr kumimoji="1" lang="en-US" altLang="ja-JP" dirty="0"/>
              <a:t>7</a:t>
            </a:r>
            <a:r>
              <a:rPr kumimoji="1" lang="ja-JP" altLang="en-US" dirty="0"/>
              <a:t>万</a:t>
            </a:r>
            <a:r>
              <a:rPr kumimoji="1" lang="en-US" altLang="ja-JP" dirty="0"/>
              <a:t>9000</a:t>
            </a:r>
            <a:r>
              <a:rPr kumimoji="1" lang="ja-JP" altLang="en-US" dirty="0"/>
              <a:t>戸。機能停止した病院</a:t>
            </a:r>
            <a:r>
              <a:rPr kumimoji="1" lang="en-US" altLang="ja-JP" dirty="0"/>
              <a:t>30</a:t>
            </a:r>
            <a:r>
              <a:rPr kumimoji="1" lang="ja-JP" altLang="en-US" dirty="0"/>
              <a:t>か所。</a:t>
            </a:r>
            <a:endParaRPr kumimoji="1" lang="en-US" altLang="ja-JP" dirty="0"/>
          </a:p>
          <a:p>
            <a:r>
              <a:rPr kumimoji="1" lang="ja-JP" altLang="en-US" dirty="0"/>
              <a:t>パレスチナ自治区ガザ南部ハンユニスの地下トンネルで、イランからイスラム主義組織ハマスへ訳</a:t>
            </a:r>
            <a:r>
              <a:rPr kumimoji="1" lang="en-US" altLang="ja-JP" dirty="0"/>
              <a:t>1</a:t>
            </a:r>
            <a:r>
              <a:rPr kumimoji="1" lang="ja-JP" altLang="en-US" dirty="0"/>
              <a:t>億</a:t>
            </a:r>
            <a:r>
              <a:rPr kumimoji="1" lang="en-US" altLang="ja-JP" dirty="0"/>
              <a:t>5000</a:t>
            </a:r>
            <a:r>
              <a:rPr kumimoji="1" lang="ja-JP" altLang="en-US" dirty="0"/>
              <a:t>万ドル（約</a:t>
            </a:r>
            <a:r>
              <a:rPr kumimoji="1" lang="en-US" altLang="ja-JP" dirty="0"/>
              <a:t>222</a:t>
            </a:r>
            <a:r>
              <a:rPr kumimoji="1" lang="ja-JP" altLang="en-US" dirty="0"/>
              <a:t>億</a:t>
            </a:r>
            <a:r>
              <a:rPr kumimoji="1" lang="en-US" altLang="ja-JP" dirty="0"/>
              <a:t>5000</a:t>
            </a:r>
            <a:r>
              <a:rPr kumimoji="1" lang="ja-JP" altLang="en-US" dirty="0"/>
              <a:t>万円）が送金されたとされる証書が見つかったと発表（</a:t>
            </a:r>
            <a:r>
              <a:rPr kumimoji="1" lang="en-US" altLang="ja-JP" dirty="0"/>
              <a:t>6</a:t>
            </a:r>
            <a:r>
              <a:rPr kumimoji="1" lang="ja-JP" altLang="en-US" dirty="0"/>
              <a:t>日　イスラエル軍）。近くの金庫からは</a:t>
            </a:r>
            <a:r>
              <a:rPr kumimoji="1" lang="en-US" altLang="ja-JP" dirty="0"/>
              <a:t>2,000</a:t>
            </a:r>
            <a:r>
              <a:rPr kumimoji="1" lang="ja-JP" altLang="en-US" dirty="0"/>
              <a:t>シュケル（約８憶</a:t>
            </a:r>
            <a:r>
              <a:rPr kumimoji="1" lang="en-US" altLang="ja-JP" dirty="0"/>
              <a:t>1000</a:t>
            </a:r>
            <a:r>
              <a:rPr kumimoji="1" lang="ja-JP" altLang="en-US" dirty="0"/>
              <a:t>万円）の紙幣も見つかった。</a:t>
            </a:r>
            <a:endParaRPr kumimoji="1" lang="en-US" altLang="ja-JP" dirty="0"/>
          </a:p>
          <a:p>
            <a:r>
              <a:rPr kumimoji="1" lang="ja-JP" altLang="en-US" dirty="0"/>
              <a:t>ガザで拘束されている人質</a:t>
            </a:r>
            <a:r>
              <a:rPr kumimoji="1" lang="en-US" altLang="ja-JP" dirty="0"/>
              <a:t>136</a:t>
            </a:r>
            <a:r>
              <a:rPr kumimoji="1" lang="ja-JP" altLang="en-US" dirty="0"/>
              <a:t>人のうち、</a:t>
            </a:r>
            <a:r>
              <a:rPr kumimoji="1" lang="en-US" altLang="ja-JP" dirty="0"/>
              <a:t>36</a:t>
            </a:r>
            <a:r>
              <a:rPr kumimoji="1" lang="ja-JP" altLang="en-US" dirty="0"/>
              <a:t>人の死亡確認。実際にはそれ以上か。</a:t>
            </a:r>
          </a:p>
        </p:txBody>
      </p:sp>
      <p:sp>
        <p:nvSpPr>
          <p:cNvPr id="4" name="スライド番号プレースホルダー 3">
            <a:extLst>
              <a:ext uri="{FF2B5EF4-FFF2-40B4-BE49-F238E27FC236}">
                <a16:creationId xmlns:a16="http://schemas.microsoft.com/office/drawing/2014/main" id="{62567B14-4772-4D87-41F9-2E0521C8D88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53756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r>
              <a:rPr kumimoji="1" lang="en-US" altLang="ja-JP" dirty="0"/>
              <a:t>7</a:t>
            </a:r>
            <a:r>
              <a:rPr kumimoji="1" lang="ja-JP" altLang="en-US" dirty="0"/>
              <a:t>日でガザ戦闘</a:t>
            </a:r>
            <a:r>
              <a:rPr kumimoji="1" lang="en-US" altLang="ja-JP" dirty="0"/>
              <a:t>4</a:t>
            </a:r>
            <a:r>
              <a:rPr kumimoji="1" lang="ja-JP" altLang="en-US" dirty="0"/>
              <a:t>か月。ガザの現状、死者数</a:t>
            </a:r>
            <a:r>
              <a:rPr kumimoji="1" lang="en-US" altLang="ja-JP" dirty="0"/>
              <a:t>2</a:t>
            </a:r>
            <a:r>
              <a:rPr kumimoji="1" lang="ja-JP" altLang="en-US" dirty="0"/>
              <a:t>万</a:t>
            </a:r>
            <a:r>
              <a:rPr kumimoji="1" lang="en-US" altLang="ja-JP" dirty="0"/>
              <a:t>7708</a:t>
            </a:r>
            <a:r>
              <a:rPr kumimoji="1" lang="ja-JP" altLang="en-US" dirty="0"/>
              <a:t>人、負傷者数</a:t>
            </a:r>
            <a:r>
              <a:rPr kumimoji="1" lang="en-US" altLang="ja-JP" dirty="0"/>
              <a:t>6</a:t>
            </a:r>
            <a:r>
              <a:rPr kumimoji="1" lang="ja-JP" altLang="en-US" dirty="0"/>
              <a:t>万</a:t>
            </a:r>
            <a:r>
              <a:rPr kumimoji="1" lang="en-US" altLang="ja-JP" dirty="0"/>
              <a:t>7147</a:t>
            </a:r>
            <a:r>
              <a:rPr kumimoji="1" lang="ja-JP" altLang="en-US" dirty="0"/>
              <a:t>人、避難者数約</a:t>
            </a:r>
            <a:r>
              <a:rPr kumimoji="1" lang="en-US" altLang="ja-JP" dirty="0"/>
              <a:t>170</a:t>
            </a:r>
            <a:r>
              <a:rPr kumimoji="1" lang="ja-JP" altLang="en-US" dirty="0"/>
              <a:t>万人、住宅被害①損壊</a:t>
            </a:r>
            <a:r>
              <a:rPr kumimoji="1" lang="en-US" altLang="ja-JP" dirty="0"/>
              <a:t>36</a:t>
            </a:r>
            <a:r>
              <a:rPr kumimoji="1" lang="ja-JP" altLang="en-US" dirty="0"/>
              <a:t>万</a:t>
            </a:r>
            <a:r>
              <a:rPr kumimoji="1" lang="en-US" altLang="ja-JP" dirty="0"/>
              <a:t>9000</a:t>
            </a:r>
            <a:r>
              <a:rPr kumimoji="1" lang="ja-JP" altLang="en-US" dirty="0"/>
              <a:t>戸、②全壊約</a:t>
            </a:r>
            <a:r>
              <a:rPr kumimoji="1" lang="en-US" altLang="ja-JP" dirty="0"/>
              <a:t>7</a:t>
            </a:r>
            <a:r>
              <a:rPr kumimoji="1" lang="ja-JP" altLang="en-US" dirty="0"/>
              <a:t>万</a:t>
            </a:r>
            <a:r>
              <a:rPr kumimoji="1" lang="en-US" altLang="ja-JP" dirty="0"/>
              <a:t>9000</a:t>
            </a:r>
            <a:r>
              <a:rPr kumimoji="1" lang="ja-JP" altLang="en-US" dirty="0"/>
              <a:t>戸。機能停止した病院</a:t>
            </a:r>
            <a:r>
              <a:rPr kumimoji="1" lang="en-US" altLang="ja-JP" dirty="0"/>
              <a:t>30</a:t>
            </a:r>
            <a:r>
              <a:rPr kumimoji="1" lang="ja-JP" altLang="en-US" dirty="0"/>
              <a:t>か所。</a:t>
            </a:r>
            <a:endParaRPr kumimoji="1" lang="en-US" altLang="ja-JP" dirty="0"/>
          </a:p>
          <a:p>
            <a:r>
              <a:rPr kumimoji="1" lang="ja-JP" altLang="en-US" dirty="0"/>
              <a:t>パレスチナ自治区ガザ南部ハンユニスの地下トンネルで、イランからイスラム主義組織ハマスへ訳</a:t>
            </a:r>
            <a:r>
              <a:rPr kumimoji="1" lang="en-US" altLang="ja-JP" dirty="0"/>
              <a:t>1</a:t>
            </a:r>
            <a:r>
              <a:rPr kumimoji="1" lang="ja-JP" altLang="en-US" dirty="0"/>
              <a:t>億</a:t>
            </a:r>
            <a:r>
              <a:rPr kumimoji="1" lang="en-US" altLang="ja-JP" dirty="0"/>
              <a:t>5000</a:t>
            </a:r>
            <a:r>
              <a:rPr kumimoji="1" lang="ja-JP" altLang="en-US" dirty="0"/>
              <a:t>万ドル（約</a:t>
            </a:r>
            <a:r>
              <a:rPr kumimoji="1" lang="en-US" altLang="ja-JP" dirty="0"/>
              <a:t>222</a:t>
            </a:r>
            <a:r>
              <a:rPr kumimoji="1" lang="ja-JP" altLang="en-US" dirty="0"/>
              <a:t>億</a:t>
            </a:r>
            <a:r>
              <a:rPr kumimoji="1" lang="en-US" altLang="ja-JP" dirty="0"/>
              <a:t>5000</a:t>
            </a:r>
            <a:r>
              <a:rPr kumimoji="1" lang="ja-JP" altLang="en-US" dirty="0"/>
              <a:t>万円）が送金されたとされる証書が見つかったと発表（</a:t>
            </a:r>
            <a:r>
              <a:rPr kumimoji="1" lang="en-US" altLang="ja-JP" dirty="0"/>
              <a:t>6</a:t>
            </a:r>
            <a:r>
              <a:rPr kumimoji="1" lang="ja-JP" altLang="en-US" dirty="0"/>
              <a:t>日　イスラエル軍）。近くの金庫からは</a:t>
            </a:r>
            <a:r>
              <a:rPr kumimoji="1" lang="en-US" altLang="ja-JP" dirty="0"/>
              <a:t>2,000</a:t>
            </a:r>
            <a:r>
              <a:rPr kumimoji="1" lang="ja-JP" altLang="en-US" dirty="0"/>
              <a:t>シュケル（約８憶</a:t>
            </a:r>
            <a:r>
              <a:rPr kumimoji="1" lang="en-US" altLang="ja-JP" dirty="0"/>
              <a:t>1000</a:t>
            </a:r>
            <a:r>
              <a:rPr kumimoji="1" lang="ja-JP" altLang="en-US" dirty="0"/>
              <a:t>万円）の紙幣も見つかった。</a:t>
            </a:r>
            <a:endParaRPr kumimoji="1" lang="en-US" altLang="ja-JP" dirty="0"/>
          </a:p>
          <a:p>
            <a:r>
              <a:rPr kumimoji="1" lang="ja-JP" altLang="en-US" dirty="0"/>
              <a:t>ガザで拘束されている人質</a:t>
            </a:r>
            <a:r>
              <a:rPr kumimoji="1" lang="en-US" altLang="ja-JP" dirty="0"/>
              <a:t>136</a:t>
            </a:r>
            <a:r>
              <a:rPr kumimoji="1" lang="ja-JP" altLang="en-US" dirty="0"/>
              <a:t>人のうち、</a:t>
            </a:r>
            <a:r>
              <a:rPr kumimoji="1" lang="en-US" altLang="ja-JP" dirty="0"/>
              <a:t>36</a:t>
            </a:r>
            <a:r>
              <a:rPr kumimoji="1" lang="ja-JP" altLang="en-US" dirty="0"/>
              <a:t>人の死亡確認。実際にはそれ以上か。</a:t>
            </a:r>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28224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6531D-8EF1-C23D-1A71-E78E688E745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80A725-9DF2-678A-A7DE-2F927242966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F3232DF-AE2D-F427-5F80-3880E91B9054}"/>
              </a:ext>
            </a:extLst>
          </p:cNvPr>
          <p:cNvSpPr>
            <a:spLocks noGrp="1"/>
          </p:cNvSpPr>
          <p:nvPr>
            <p:ph type="body" idx="1"/>
          </p:nvPr>
        </p:nvSpPr>
        <p:spPr/>
        <p:txBody>
          <a:bodyPr/>
          <a:lstStyle/>
          <a:p>
            <a:r>
              <a:rPr kumimoji="1" lang="ja-JP" altLang="en-US" dirty="0"/>
              <a:t>米中対立の長期化に伴い、機密情報の収集や漏洩防止の重要性高まる。</a:t>
            </a:r>
            <a:endParaRPr kumimoji="1" lang="en-US" altLang="ja-JP" dirty="0"/>
          </a:p>
          <a:p>
            <a:r>
              <a:rPr kumimoji="1" lang="ja-JP" altLang="en-US" dirty="0"/>
              <a:t>米メディアによると、</a:t>
            </a:r>
            <a:r>
              <a:rPr kumimoji="1" lang="en-US" altLang="ja-JP" dirty="0"/>
              <a:t>FBI</a:t>
            </a:r>
            <a:r>
              <a:rPr kumimoji="1" lang="ja-JP" altLang="en-US" dirty="0"/>
              <a:t>が捜査中の中国に関するスパイ事件は数千件に上る。主戦場はサイバー分野。</a:t>
            </a:r>
            <a:endParaRPr kumimoji="1" lang="en-US" altLang="ja-JP" dirty="0"/>
          </a:p>
          <a:p>
            <a:r>
              <a:rPr kumimoji="1" lang="ja-JP" altLang="en-US" dirty="0"/>
              <a:t>中国とのスパイ戦、対ソ連と比べ多角化。</a:t>
            </a:r>
            <a:endParaRPr kumimoji="1" lang="en-US" altLang="ja-JP" dirty="0"/>
          </a:p>
          <a:p>
            <a:r>
              <a:rPr kumimoji="1" lang="en-US" altLang="ja-JP" dirty="0"/>
              <a:t>23</a:t>
            </a:r>
            <a:r>
              <a:rPr kumimoji="1" lang="ja-JP" altLang="en-US" dirty="0"/>
              <a:t>年</a:t>
            </a:r>
            <a:r>
              <a:rPr kumimoji="1" lang="en-US" altLang="ja-JP" dirty="0"/>
              <a:t>8</a:t>
            </a:r>
            <a:r>
              <a:rPr kumimoji="1" lang="ja-JP" altLang="en-US" dirty="0"/>
              <a:t>月には、米軍の機密情報を中国に漏らしたとして米軍人</a:t>
            </a:r>
            <a:r>
              <a:rPr kumimoji="1" lang="en-US" altLang="ja-JP" dirty="0"/>
              <a:t>2</a:t>
            </a:r>
            <a:r>
              <a:rPr kumimoji="1" lang="ja-JP" altLang="en-US" dirty="0"/>
              <a:t>人が逮捕。米軍基地に侵入を試みた中国人は去年だけで十数人。</a:t>
            </a:r>
          </a:p>
        </p:txBody>
      </p:sp>
      <p:sp>
        <p:nvSpPr>
          <p:cNvPr id="4" name="スライド番号プレースホルダー 3">
            <a:extLst>
              <a:ext uri="{FF2B5EF4-FFF2-40B4-BE49-F238E27FC236}">
                <a16:creationId xmlns:a16="http://schemas.microsoft.com/office/drawing/2014/main" id="{B11007DF-D8AA-E767-6CF2-5E136E503DD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643393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E4A17-0A20-8493-A753-2D1829BE7EA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2719F58-1807-A54B-EE59-72F3BBD66E6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012B77-A946-FE9A-8144-BA0B3ED7D01E}"/>
              </a:ext>
            </a:extLst>
          </p:cNvPr>
          <p:cNvSpPr>
            <a:spLocks noGrp="1"/>
          </p:cNvSpPr>
          <p:nvPr>
            <p:ph type="body" idx="1"/>
          </p:nvPr>
        </p:nvSpPr>
        <p:spPr/>
        <p:txBody>
          <a:bodyPr/>
          <a:lstStyle/>
          <a:p>
            <a:r>
              <a:rPr kumimoji="1" lang="ja-JP" altLang="en-US" dirty="0"/>
              <a:t>米中対立の長期化に伴い、機密情報の収集や漏洩防止の重要性高まる。</a:t>
            </a:r>
            <a:endParaRPr kumimoji="1" lang="en-US" altLang="ja-JP" dirty="0"/>
          </a:p>
          <a:p>
            <a:r>
              <a:rPr kumimoji="1" lang="ja-JP" altLang="en-US" dirty="0"/>
              <a:t>米メディアによると、</a:t>
            </a:r>
            <a:r>
              <a:rPr kumimoji="1" lang="en-US" altLang="ja-JP" dirty="0"/>
              <a:t>FBI</a:t>
            </a:r>
            <a:r>
              <a:rPr kumimoji="1" lang="ja-JP" altLang="en-US" dirty="0"/>
              <a:t>が捜査中の中国に関するスパイ事件は数千件に上る。主戦場はサイバー分野。</a:t>
            </a:r>
            <a:endParaRPr kumimoji="1" lang="en-US" altLang="ja-JP" dirty="0"/>
          </a:p>
          <a:p>
            <a:r>
              <a:rPr kumimoji="1" lang="ja-JP" altLang="en-US" dirty="0"/>
              <a:t>中国とのスパイ戦、対ソ連と比べ多角化。</a:t>
            </a:r>
            <a:endParaRPr kumimoji="1" lang="en-US" altLang="ja-JP" dirty="0"/>
          </a:p>
          <a:p>
            <a:r>
              <a:rPr kumimoji="1" lang="en-US" altLang="ja-JP" dirty="0"/>
              <a:t>23</a:t>
            </a:r>
            <a:r>
              <a:rPr kumimoji="1" lang="ja-JP" altLang="en-US" dirty="0"/>
              <a:t>年</a:t>
            </a:r>
            <a:r>
              <a:rPr kumimoji="1" lang="en-US" altLang="ja-JP" dirty="0"/>
              <a:t>8</a:t>
            </a:r>
            <a:r>
              <a:rPr kumimoji="1" lang="ja-JP" altLang="en-US" dirty="0"/>
              <a:t>月には、米軍の機密情報を中国に漏らしたとして米軍人</a:t>
            </a:r>
            <a:r>
              <a:rPr kumimoji="1" lang="en-US" altLang="ja-JP" dirty="0"/>
              <a:t>2</a:t>
            </a:r>
            <a:r>
              <a:rPr kumimoji="1" lang="ja-JP" altLang="en-US" dirty="0"/>
              <a:t>人が逮捕。米軍基地に侵入を試みた中国人は去年だけで十数人。</a:t>
            </a:r>
          </a:p>
        </p:txBody>
      </p:sp>
      <p:sp>
        <p:nvSpPr>
          <p:cNvPr id="4" name="スライド番号プレースホルダー 3">
            <a:extLst>
              <a:ext uri="{FF2B5EF4-FFF2-40B4-BE49-F238E27FC236}">
                <a16:creationId xmlns:a16="http://schemas.microsoft.com/office/drawing/2014/main" id="{03DA530D-8DEC-6C21-8AE7-9D5446C873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07493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a:t>
            </a:r>
            <a:r>
              <a:rPr kumimoji="1" lang="ja-JP" altLang="en-US" dirty="0"/>
              <a:t>月</a:t>
            </a:r>
            <a:r>
              <a:rPr kumimoji="1" lang="en-US" altLang="ja-JP" dirty="0"/>
              <a:t>29</a:t>
            </a:r>
            <a:r>
              <a:rPr kumimoji="1" lang="ja-JP" altLang="en-US" dirty="0"/>
              <a:t>日、香港高等法院（高裁）は中国恒大集団に対し、会社の清算を命じた（清算手続き＝日本の法的整理）</a:t>
            </a:r>
            <a:endParaRPr kumimoji="1" lang="en-US" altLang="ja-JP" dirty="0"/>
          </a:p>
          <a:p>
            <a:r>
              <a:rPr kumimoji="1" lang="ja-JP" altLang="en-US" dirty="0"/>
              <a:t>法院が選んだ管財人の下で債務の整理を進める</a:t>
            </a:r>
            <a:endParaRPr kumimoji="1" lang="en-US" altLang="ja-JP" dirty="0"/>
          </a:p>
          <a:p>
            <a:r>
              <a:rPr kumimoji="1" lang="ja-JP" altLang="en-US" dirty="0"/>
              <a:t>負債総額は</a:t>
            </a:r>
            <a:r>
              <a:rPr kumimoji="1" lang="en-US" altLang="ja-JP" dirty="0"/>
              <a:t>23</a:t>
            </a:r>
            <a:r>
              <a:rPr kumimoji="1" lang="ja-JP" altLang="en-US" dirty="0"/>
              <a:t>年</a:t>
            </a:r>
            <a:r>
              <a:rPr kumimoji="1" lang="en-US" altLang="ja-JP" dirty="0"/>
              <a:t>6</a:t>
            </a:r>
            <a:r>
              <a:rPr kumimoji="1" lang="ja-JP" altLang="en-US" dirty="0"/>
              <a:t>月時点で</a:t>
            </a:r>
            <a:r>
              <a:rPr kumimoji="1" lang="en-US" altLang="ja-JP" dirty="0"/>
              <a:t>2.4</a:t>
            </a:r>
            <a:r>
              <a:rPr kumimoji="1" lang="ja-JP" altLang="en-US" dirty="0"/>
              <a:t>兆元（約</a:t>
            </a:r>
            <a:r>
              <a:rPr kumimoji="1" lang="en-US" altLang="ja-JP" dirty="0"/>
              <a:t>50</a:t>
            </a:r>
            <a:r>
              <a:rPr kumimoji="1" lang="ja-JP" altLang="en-US" dirty="0"/>
              <a:t>兆円）に上り、約</a:t>
            </a:r>
            <a:r>
              <a:rPr kumimoji="1" lang="en-US" altLang="ja-JP" dirty="0"/>
              <a:t>6400</a:t>
            </a:r>
            <a:r>
              <a:rPr kumimoji="1" lang="ja-JP" altLang="en-US" dirty="0"/>
              <a:t>億元の債務超過に陥っている</a:t>
            </a:r>
            <a:endParaRPr kumimoji="1" lang="en-US" altLang="ja-JP" dirty="0"/>
          </a:p>
          <a:p>
            <a:r>
              <a:rPr kumimoji="1" lang="ja-JP" altLang="en-US" dirty="0"/>
              <a:t>恒大の資産大部分は中国本土にあるため、今後の清算手続きが実質的に進むかは中国政府の意向次第</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20375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580-DB20-82F9-67FB-FC7869034A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4B90B9-CC85-F461-7B65-5F14A536C1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EBEB9E-1945-4A3C-D0E9-62C7E1FF73AC}"/>
              </a:ext>
            </a:extLst>
          </p:cNvPr>
          <p:cNvSpPr>
            <a:spLocks noGrp="1"/>
          </p:cNvSpPr>
          <p:nvPr>
            <p:ph type="body" idx="1"/>
          </p:nvPr>
        </p:nvSpPr>
        <p:spPr/>
        <p:txBody>
          <a:bodyPr/>
          <a:lstStyle/>
          <a:p>
            <a:r>
              <a:rPr kumimoji="1" lang="en-US" altLang="ja-JP" dirty="0"/>
              <a:t>1</a:t>
            </a:r>
            <a:r>
              <a:rPr kumimoji="1" lang="ja-JP" altLang="en-US" dirty="0"/>
              <a:t>月</a:t>
            </a:r>
            <a:r>
              <a:rPr kumimoji="1" lang="en-US" altLang="ja-JP" dirty="0"/>
              <a:t>29</a:t>
            </a:r>
            <a:r>
              <a:rPr kumimoji="1" lang="ja-JP" altLang="en-US" dirty="0"/>
              <a:t>日、香港高等法院（高裁）は中国恒大集団に対し、会社の清算を命じた（清算手続き＝日本の法的整理）</a:t>
            </a:r>
            <a:endParaRPr kumimoji="1" lang="en-US" altLang="ja-JP" dirty="0"/>
          </a:p>
          <a:p>
            <a:r>
              <a:rPr kumimoji="1" lang="ja-JP" altLang="en-US" dirty="0"/>
              <a:t>法院が選んだ管財人の下で債務の整理を進める</a:t>
            </a:r>
            <a:endParaRPr kumimoji="1" lang="en-US" altLang="ja-JP" dirty="0"/>
          </a:p>
          <a:p>
            <a:r>
              <a:rPr kumimoji="1" lang="ja-JP" altLang="en-US" dirty="0"/>
              <a:t>負債総額は</a:t>
            </a:r>
            <a:r>
              <a:rPr kumimoji="1" lang="en-US" altLang="ja-JP" dirty="0"/>
              <a:t>23</a:t>
            </a:r>
            <a:r>
              <a:rPr kumimoji="1" lang="ja-JP" altLang="en-US" dirty="0"/>
              <a:t>年</a:t>
            </a:r>
            <a:r>
              <a:rPr kumimoji="1" lang="en-US" altLang="ja-JP" dirty="0"/>
              <a:t>6</a:t>
            </a:r>
            <a:r>
              <a:rPr kumimoji="1" lang="ja-JP" altLang="en-US" dirty="0"/>
              <a:t>月時点で</a:t>
            </a:r>
            <a:r>
              <a:rPr kumimoji="1" lang="en-US" altLang="ja-JP" dirty="0"/>
              <a:t>2.4</a:t>
            </a:r>
            <a:r>
              <a:rPr kumimoji="1" lang="ja-JP" altLang="en-US" dirty="0"/>
              <a:t>兆元（約</a:t>
            </a:r>
            <a:r>
              <a:rPr kumimoji="1" lang="en-US" altLang="ja-JP" dirty="0"/>
              <a:t>50</a:t>
            </a:r>
            <a:r>
              <a:rPr kumimoji="1" lang="ja-JP" altLang="en-US" dirty="0"/>
              <a:t>兆円）に上り、約</a:t>
            </a:r>
            <a:r>
              <a:rPr kumimoji="1" lang="en-US" altLang="ja-JP" dirty="0"/>
              <a:t>6400</a:t>
            </a:r>
            <a:r>
              <a:rPr kumimoji="1" lang="ja-JP" altLang="en-US" dirty="0"/>
              <a:t>億元の債務超過に陥っている</a:t>
            </a:r>
            <a:endParaRPr kumimoji="1" lang="en-US" altLang="ja-JP" dirty="0"/>
          </a:p>
          <a:p>
            <a:r>
              <a:rPr kumimoji="1" lang="ja-JP" altLang="en-US"/>
              <a:t>恒大の資産大部分は中国本土にあるため、今後の清算手続きが実質的に進むかは中国政府の意向次第</a:t>
            </a:r>
            <a:endParaRPr kumimoji="1" lang="en-US" altLang="ja-JP"/>
          </a:p>
          <a:p>
            <a:endParaRPr kumimoji="1" lang="ja-JP" altLang="en-US" dirty="0"/>
          </a:p>
        </p:txBody>
      </p:sp>
      <p:sp>
        <p:nvSpPr>
          <p:cNvPr id="4" name="スライド番号プレースホルダー 3">
            <a:extLst>
              <a:ext uri="{FF2B5EF4-FFF2-40B4-BE49-F238E27FC236}">
                <a16:creationId xmlns:a16="http://schemas.microsoft.com/office/drawing/2014/main" id="{54D67AF2-39CD-09F5-0A3B-A19BFA3800C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911027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B70EE-CE1C-C8A8-D9AA-5341171189A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4A3C880-47C5-1ED1-0505-7F57040A9E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107DB07-4F8F-C2FF-A430-0527D881FA37}"/>
              </a:ext>
            </a:extLst>
          </p:cNvPr>
          <p:cNvSpPr>
            <a:spLocks noGrp="1"/>
          </p:cNvSpPr>
          <p:nvPr>
            <p:ph type="body" idx="1"/>
          </p:nvPr>
        </p:nvSpPr>
        <p:spPr/>
        <p:txBody>
          <a:bodyPr/>
          <a:lstStyle/>
          <a:p>
            <a:r>
              <a:rPr kumimoji="1" lang="en-US" altLang="ja-JP" dirty="0"/>
              <a:t>2025</a:t>
            </a:r>
            <a:r>
              <a:rPr kumimoji="1" lang="ja-JP" altLang="en-US" dirty="0"/>
              <a:t>年大阪・関西万博で各国の出展準備が遅れる中、中国の積極姿勢が目立っている。海外パビリオンでは最大規模の用地を確保し、起工式には政府高官も出席。経済成長の勢いに陰りが見えているが、万博で中国のイメージを向上させる狙いとみられる。</a:t>
            </a:r>
            <a:r>
              <a:rPr kumimoji="1" lang="en-US" altLang="ja-JP" dirty="0"/>
              <a:t>35</a:t>
            </a:r>
            <a:r>
              <a:rPr kumimoji="1" lang="ja-JP" altLang="en-US" dirty="0"/>
              <a:t>年の万博招致につなげる思惑も見え隠れする。</a:t>
            </a:r>
            <a:endParaRPr kumimoji="1" lang="en-US" altLang="ja-JP" dirty="0"/>
          </a:p>
          <a:p>
            <a:r>
              <a:rPr kumimoji="1" lang="ja-JP" altLang="en-US" dirty="0"/>
              <a:t>中国経済は先行き不透明感からこのところ対中直接投資が落ち込んでいる。万博で中国の環境技術などをアピールして、「中国と各国の経済交流、民間交流の推進」に結び付けたい期待がある。</a:t>
            </a:r>
          </a:p>
        </p:txBody>
      </p:sp>
      <p:sp>
        <p:nvSpPr>
          <p:cNvPr id="4" name="スライド番号プレースホルダー 3">
            <a:extLst>
              <a:ext uri="{FF2B5EF4-FFF2-40B4-BE49-F238E27FC236}">
                <a16:creationId xmlns:a16="http://schemas.microsoft.com/office/drawing/2014/main" id="{0117EA7B-F794-3F5B-C17D-2E77042B2FA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79879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105671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2721895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147714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2375794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3493100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12227968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12782416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4161027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2230316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2315804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EB20DD5-2F16-4F1D-81DD-1739E563DBEE}" type="datetimeFigureOut">
              <a:rPr kumimoji="1" lang="ja-JP" altLang="en-US" smtClean="0"/>
              <a:t>2024/2/12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842365-F801-4186-B0D0-F62596BBB8D8}" type="slidenum">
              <a:rPr kumimoji="1" lang="ja-JP" altLang="en-US" smtClean="0"/>
              <a:t>‹#›</a:t>
            </a:fld>
            <a:endParaRPr kumimoji="1" lang="ja-JP" altLang="en-US"/>
          </a:p>
        </p:txBody>
      </p:sp>
    </p:spTree>
    <p:extLst>
      <p:ext uri="{BB962C8B-B14F-4D97-AF65-F5344CB8AC3E}">
        <p14:creationId xmlns:p14="http://schemas.microsoft.com/office/powerpoint/2010/main" val="2368501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スライド番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a:solidFill>
                <a:srgbClr val="000000"/>
              </a:solidFill>
            </a:endParaRPr>
          </a:p>
        </p:txBody>
      </p:sp>
    </p:spTree>
    <p:extLst>
      <p:ext uri="{BB962C8B-B14F-4D97-AF65-F5344CB8AC3E}">
        <p14:creationId xmlns:p14="http://schemas.microsoft.com/office/powerpoint/2010/main" val="675089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2024/2/12</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2024/2/12</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2/12/2024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09"/>
            <a:r>
              <a:rPr lang="en-US">
                <a:solidFill>
                  <a:prstClr val="black"/>
                </a:solidFill>
              </a:rPr>
              <a:t>Enter your footer text here</a:t>
            </a:r>
            <a:endParaRPr lang="en-US" dirty="0">
              <a:solidFill>
                <a:prstClr val="black"/>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09"/>
            <a:fld id="{75A4F164-3A46-4CEE-A25C-CA523D5E42F3}" type="slidenum">
              <a:rPr lang="en-US" smtClean="0">
                <a:solidFill>
                  <a:prstClr val="black"/>
                </a:solidFill>
              </a:rPr>
              <a:pPr defTabSz="914309"/>
              <a:t>‹#›</a:t>
            </a:fld>
            <a:endParaRPr lang="en-US" dirty="0">
              <a:solidFill>
                <a:prstClr val="black"/>
              </a:solidFill>
            </a:endParaRPr>
          </a:p>
        </p:txBody>
      </p:sp>
    </p:spTree>
    <p:extLst>
      <p:ext uri="{BB962C8B-B14F-4D97-AF65-F5344CB8AC3E}">
        <p14:creationId xmlns:p14="http://schemas.microsoft.com/office/powerpoint/2010/main" val="13155382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3EB78FC9-CCA2-890A-5871-A294FD779BB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633D55A-B6C6-3679-2AAA-6B20763D9540}"/>
              </a:ext>
            </a:extLst>
          </p:cNvPr>
          <p:cNvSpPr txBox="1"/>
          <p:nvPr/>
        </p:nvSpPr>
        <p:spPr>
          <a:xfrm>
            <a:off x="707036" y="888561"/>
            <a:ext cx="10777928" cy="5080878"/>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建国記念の日</a:t>
            </a:r>
          </a:p>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勝共実践会員</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全国</a:t>
            </a:r>
            <a:r>
              <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40</a:t>
            </a: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カ所同時街頭演説大会</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伝統的価値観復興</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➡新しい価値観の定立</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537650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D6AE0D-136C-D5E1-8669-F6927F1FC3AF}"/>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916E6F8-C5A0-726D-8486-C6C2E39F49E2}"/>
              </a:ext>
            </a:extLst>
          </p:cNvPr>
          <p:cNvSpPr txBox="1"/>
          <p:nvPr/>
        </p:nvSpPr>
        <p:spPr>
          <a:xfrm>
            <a:off x="1771752" y="87086"/>
            <a:ext cx="8648521"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中国と万博・五輪開催の主な経緯</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7BC61704-9E6B-0037-4C7B-AD7DA35FC4DC}"/>
              </a:ext>
            </a:extLst>
          </p:cNvPr>
          <p:cNvGraphicFramePr>
            <a:graphicFrameLocks noGrp="1"/>
          </p:cNvGraphicFramePr>
          <p:nvPr/>
        </p:nvGraphicFramePr>
        <p:xfrm>
          <a:off x="196755" y="1211405"/>
          <a:ext cx="11798490" cy="5285935"/>
        </p:xfrm>
        <a:graphic>
          <a:graphicData uri="http://schemas.openxmlformats.org/drawingml/2006/table">
            <a:tbl>
              <a:tblPr>
                <a:tableStyleId>{D113A9D2-9D6B-4929-AA2D-F23B5EE8CBE7}</a:tableStyleId>
              </a:tblPr>
              <a:tblGrid>
                <a:gridCol w="1562668">
                  <a:extLst>
                    <a:ext uri="{9D8B030D-6E8A-4147-A177-3AD203B41FA5}">
                      <a16:colId xmlns:a16="http://schemas.microsoft.com/office/drawing/2014/main" val="1007881142"/>
                    </a:ext>
                  </a:extLst>
                </a:gridCol>
                <a:gridCol w="2470245">
                  <a:extLst>
                    <a:ext uri="{9D8B030D-6E8A-4147-A177-3AD203B41FA5}">
                      <a16:colId xmlns:a16="http://schemas.microsoft.com/office/drawing/2014/main" val="1567359483"/>
                    </a:ext>
                  </a:extLst>
                </a:gridCol>
                <a:gridCol w="7765577">
                  <a:extLst>
                    <a:ext uri="{9D8B030D-6E8A-4147-A177-3AD203B41FA5}">
                      <a16:colId xmlns:a16="http://schemas.microsoft.com/office/drawing/2014/main" val="2009173990"/>
                    </a:ext>
                  </a:extLst>
                </a:gridCol>
              </a:tblGrid>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2005</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愛知万博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中国各地で反日デモ。アピール控えめ</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4279977"/>
                  </a:ext>
                </a:extLst>
              </a:tr>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2008</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北京夏季五輪</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中国、金メダル数で初めて</a:t>
                      </a:r>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位に</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5381699"/>
                  </a:ext>
                </a:extLst>
              </a:tr>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2010</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上海万博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中国が日本を抜き、世界</a:t>
                      </a:r>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位の経済大国に</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6178242"/>
                  </a:ext>
                </a:extLst>
              </a:tr>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2022</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北京冬季五輪</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夏季と冬季の両五輪開催は世界初</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723108"/>
                  </a:ext>
                </a:extLst>
              </a:tr>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2025</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大阪万博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日中関係厳しいが、積極的に</a:t>
                      </a:r>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PR</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4242740"/>
                  </a:ext>
                </a:extLst>
              </a:tr>
              <a:tr h="864899">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2035</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香港・深圳万博招致？</a:t>
                      </a:r>
                    </a:p>
                  </a:txBody>
                  <a:tcPr marT="108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長期目標の最終年「社会主義現代化を基本的に実現」掲げる</a:t>
                      </a:r>
                    </a:p>
                  </a:txBody>
                  <a:tcPr marT="108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483662"/>
                  </a:ext>
                </a:extLst>
              </a:tr>
            </a:tbl>
          </a:graphicData>
        </a:graphic>
      </p:graphicFrame>
    </p:spTree>
    <p:extLst>
      <p:ext uri="{BB962C8B-B14F-4D97-AF65-F5344CB8AC3E}">
        <p14:creationId xmlns:p14="http://schemas.microsoft.com/office/powerpoint/2010/main" val="605357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a:extLst>
            <a:ext uri="{FF2B5EF4-FFF2-40B4-BE49-F238E27FC236}">
              <a16:creationId xmlns:a16="http://schemas.microsoft.com/office/drawing/2014/main" id="{C74CED0F-1184-A7CA-69D1-727E57139837}"/>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A9441F2-2407-E6D2-7A44-990012326611}"/>
              </a:ext>
            </a:extLst>
          </p:cNvPr>
          <p:cNvSpPr txBox="1"/>
          <p:nvPr/>
        </p:nvSpPr>
        <p:spPr>
          <a:xfrm>
            <a:off x="993477" y="225483"/>
            <a:ext cx="10205038" cy="1069524"/>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24</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15</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北朝鮮最高人民会議</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3C680DCB-1FD9-7C3D-568D-33EC94BE3FFB}"/>
              </a:ext>
            </a:extLst>
          </p:cNvPr>
          <p:cNvSpPr txBox="1"/>
          <p:nvPr/>
        </p:nvSpPr>
        <p:spPr>
          <a:xfrm>
            <a:off x="-248194" y="1072938"/>
            <a:ext cx="10649069" cy="4460837"/>
          </a:xfrm>
          <a:prstGeom prst="rect">
            <a:avLst/>
          </a:prstGeom>
          <a:noFill/>
        </p:spPr>
        <p:txBody>
          <a:bodyPr wrap="none" rtlCol="0">
            <a:spAutoFit/>
          </a:bodyPr>
          <a:lstStyle/>
          <a:p>
            <a:pPr marL="0" marR="0" lvl="0" indent="0" algn="ctr" defTabSz="914400" rtl="0" eaLnBrk="1" fontAlgn="auto" latinLnBrk="0" hangingPunct="1">
              <a:lnSpc>
                <a:spcPts val="95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金正恩総書記 施政演説</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75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憲法改正で韓国を「第一の敵対国」</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00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祖国平和統一委員会等韓国との</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75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対話・交流担う</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つの組織廃止可決</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277942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34326E37-1D01-D677-B06E-20BDAE07889A}"/>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54EA664-993B-C001-8741-C44A748B744A}"/>
              </a:ext>
            </a:extLst>
          </p:cNvPr>
          <p:cNvSpPr txBox="1"/>
          <p:nvPr/>
        </p:nvSpPr>
        <p:spPr>
          <a:xfrm>
            <a:off x="993481" y="135543"/>
            <a:ext cx="10205037" cy="1013542"/>
          </a:xfrm>
          <a:prstGeom prst="rect">
            <a:avLst/>
          </a:prstGeom>
          <a:noFill/>
        </p:spPr>
        <p:txBody>
          <a:bodyPr wrap="none" tIns="0" bIns="3600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24</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15</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北朝鮮最高人民会議</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51D9E7F0-1F64-05E2-8E7F-A50690D7D7A7}"/>
              </a:ext>
            </a:extLst>
          </p:cNvPr>
          <p:cNvGraphicFramePr>
            <a:graphicFrameLocks noGrp="1"/>
          </p:cNvGraphicFramePr>
          <p:nvPr>
            <p:extLst>
              <p:ext uri="{D42A27DB-BD31-4B8C-83A1-F6EECF244321}">
                <p14:modId xmlns:p14="http://schemas.microsoft.com/office/powerpoint/2010/main" val="2803949560"/>
              </p:ext>
            </p:extLst>
          </p:nvPr>
        </p:nvGraphicFramePr>
        <p:xfrm>
          <a:off x="314793" y="1295007"/>
          <a:ext cx="11587397" cy="5251041"/>
        </p:xfrm>
        <a:graphic>
          <a:graphicData uri="http://schemas.openxmlformats.org/drawingml/2006/table">
            <a:tbl>
              <a:tblPr>
                <a:tableStyleId>{638B1855-1B75-4FBE-930C-398BA8C253C6}</a:tableStyleId>
              </a:tblPr>
              <a:tblGrid>
                <a:gridCol w="879542">
                  <a:extLst>
                    <a:ext uri="{9D8B030D-6E8A-4147-A177-3AD203B41FA5}">
                      <a16:colId xmlns:a16="http://schemas.microsoft.com/office/drawing/2014/main" val="162991403"/>
                    </a:ext>
                  </a:extLst>
                </a:gridCol>
                <a:gridCol w="10707855">
                  <a:extLst>
                    <a:ext uri="{9D8B030D-6E8A-4147-A177-3AD203B41FA5}">
                      <a16:colId xmlns:a16="http://schemas.microsoft.com/office/drawing/2014/main" val="319299396"/>
                    </a:ext>
                  </a:extLst>
                </a:gridCol>
              </a:tblGrid>
              <a:tr h="1039147">
                <a:tc rowSpan="3">
                  <a:txBody>
                    <a:bodyPr/>
                    <a:lstStyle/>
                    <a:p>
                      <a:r>
                        <a:rPr kumimoji="1" lang="ja-JP" altLang="en-US"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統</a:t>
                      </a:r>
                      <a:endParaRPr kumimoji="1" lang="en-US" altLang="ja-JP"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endParaRPr>
                    </a:p>
                    <a:p>
                      <a:endParaRPr kumimoji="1" lang="en-US" altLang="ja-JP"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endParaRPr>
                    </a:p>
                    <a:p>
                      <a:r>
                        <a:rPr kumimoji="1" lang="ja-JP" altLang="en-US"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一</a:t>
                      </a:r>
                    </a:p>
                  </a:txBody>
                  <a:tcPr anchor="ctr" anchorCtr="1">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韓国を和解と統一の相手とみなす事は誤りだ</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53368743"/>
                  </a:ext>
                </a:extLst>
              </a:tr>
              <a:tr h="1039147">
                <a:tc vMerge="1">
                  <a:txBody>
                    <a:bodyPr/>
                    <a:lstStyle/>
                    <a:p>
                      <a:endParaRPr kumimoji="1" lang="ja-JP" alt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南北は同族ではなく、停滞的な国家、交戦国となった</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08808760"/>
                  </a:ext>
                </a:extLst>
              </a:tr>
              <a:tr h="1039147">
                <a:tc vMerge="1">
                  <a:txBody>
                    <a:bodyPr/>
                    <a:lstStyle/>
                    <a:p>
                      <a:endParaRPr kumimoji="1" lang="ja-JP" alt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（北朝鮮の）憲法から「自主、平和統一、民族大団結」という表現を削除すべきだ</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38837396"/>
                  </a:ext>
                </a:extLst>
              </a:tr>
              <a:tr h="1039147">
                <a:tc rowSpan="2">
                  <a:txBody>
                    <a:bodyPr/>
                    <a:lstStyle/>
                    <a:p>
                      <a:r>
                        <a:rPr kumimoji="1" lang="ja-JP" altLang="en-US"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戦</a:t>
                      </a:r>
                      <a:endParaRPr kumimoji="1" lang="en-US" altLang="ja-JP"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endParaRPr>
                    </a:p>
                    <a:p>
                      <a:r>
                        <a:rPr kumimoji="1" lang="ja-JP" altLang="en-US" sz="36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争</a:t>
                      </a:r>
                    </a:p>
                  </a:txBody>
                  <a:tcPr anchor="ctr" anchorCtr="1">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戦争が起きれば韓国を占領し、我が国に編入する</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22387746"/>
                  </a:ext>
                </a:extLst>
              </a:tr>
              <a:tr h="1039147">
                <a:tc vMerge="1">
                  <a:txBody>
                    <a:bodyPr/>
                    <a:lstStyle/>
                    <a:p>
                      <a:endParaRPr kumimoji="1" lang="ja-JP" alt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chemeClr val="tx1">
                                <a:alpha val="50000"/>
                              </a:schemeClr>
                            </a:glow>
                          </a:effectLst>
                          <a:latin typeface="メイリオ" panose="020B0604030504040204" pitchFamily="50" charset="-128"/>
                          <a:ea typeface="メイリオ" panose="020B0604030504040204" pitchFamily="50" charset="-128"/>
                        </a:rPr>
                        <a:t>敵が戦争の火花を散らすなら、核兵器も動員して懲らしめる</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61125447"/>
                  </a:ext>
                </a:extLst>
              </a:tr>
            </a:tbl>
          </a:graphicData>
        </a:graphic>
      </p:graphicFrame>
    </p:spTree>
    <p:extLst>
      <p:ext uri="{BB962C8B-B14F-4D97-AF65-F5344CB8AC3E}">
        <p14:creationId xmlns:p14="http://schemas.microsoft.com/office/powerpoint/2010/main" val="1002079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92F6F2EB-4156-8C2A-95CC-D70129A671AE}"/>
              </a:ext>
            </a:extLst>
          </p:cNvPr>
          <p:cNvSpPr txBox="1"/>
          <p:nvPr/>
        </p:nvSpPr>
        <p:spPr>
          <a:xfrm>
            <a:off x="249055" y="651193"/>
            <a:ext cx="11493852" cy="1465145"/>
          </a:xfrm>
          <a:prstGeom prst="rect">
            <a:avLst/>
          </a:prstGeom>
          <a:noFill/>
        </p:spPr>
        <p:txBody>
          <a:bodyPr wrap="none" rtlCol="0">
            <a:spAutoFit/>
          </a:bodyPr>
          <a:lstStyle/>
          <a:p>
            <a:pPr marL="0" marR="0" lvl="0" indent="0" algn="ctr" defTabSz="914400" rtl="0" eaLnBrk="1" fontAlgn="auto" latinLnBrk="0" hangingPunct="1">
              <a:lnSpc>
                <a:spcPts val="55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 中距離</a:t>
            </a:r>
            <a:r>
              <a:rPr kumimoji="1"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弾道</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ミサイル発射実験</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55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24</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14</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E35B8587-CB75-6A85-9F59-343C29E8C424}"/>
              </a:ext>
            </a:extLst>
          </p:cNvPr>
          <p:cNvSpPr txBox="1"/>
          <p:nvPr/>
        </p:nvSpPr>
        <p:spPr>
          <a:xfrm>
            <a:off x="671446" y="1967073"/>
            <a:ext cx="10649069" cy="1190711"/>
          </a:xfrm>
          <a:prstGeom prst="rect">
            <a:avLst/>
          </a:prstGeom>
          <a:noFill/>
        </p:spPr>
        <p:txBody>
          <a:bodyPr wrap="none" rtlCol="0">
            <a:spAutoFit/>
          </a:bodyPr>
          <a:lstStyle/>
          <a:p>
            <a:pPr marL="0" marR="0" lvl="0" indent="0" algn="ctr" defTabSz="914400" rtl="0" eaLnBrk="1" fontAlgn="auto" latinLnBrk="0" hangingPunct="1">
              <a:lnSpc>
                <a:spcPts val="9500"/>
              </a:lnSpc>
              <a:spcBef>
                <a:spcPts val="0"/>
              </a:spcBef>
              <a:spcAft>
                <a:spcPts val="0"/>
              </a:spcAft>
              <a:buClrTx/>
              <a:buSzTx/>
              <a:buFontTx/>
              <a:buNone/>
              <a:tabLst/>
              <a:defRPr/>
            </a:pPr>
            <a:r>
              <a:rPr kumimoji="1"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新型の多段式高推力固体燃料エンジン</a:t>
            </a:r>
            <a:endParaRPr kumimoji="1"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3B98B004-AE24-ED52-5C9E-3F57676D5094}"/>
              </a:ext>
            </a:extLst>
          </p:cNvPr>
          <p:cNvSpPr txBox="1"/>
          <p:nvPr/>
        </p:nvSpPr>
        <p:spPr>
          <a:xfrm>
            <a:off x="671445" y="3001029"/>
            <a:ext cx="10649069" cy="2216632"/>
          </a:xfrm>
          <a:prstGeom prst="rect">
            <a:avLst/>
          </a:prstGeom>
          <a:noFill/>
        </p:spPr>
        <p:txBody>
          <a:bodyPr wrap="none" rtlCol="0">
            <a:spAutoFit/>
          </a:bodyPr>
          <a:lstStyle/>
          <a:p>
            <a:pPr marL="0" marR="0" lvl="0" indent="0" algn="ctr" defTabSz="914400" rtl="0" eaLnBrk="1" fontAlgn="auto" latinLnBrk="0" hangingPunct="1">
              <a:lnSpc>
                <a:spcPts val="9500"/>
              </a:lnSpc>
              <a:spcBef>
                <a:spcPts val="0"/>
              </a:spcBef>
              <a:spcAft>
                <a:spcPts val="0"/>
              </a:spcAft>
              <a:buClrTx/>
              <a:buSzTx/>
              <a:buFontTx/>
              <a:buNone/>
              <a:tabLst/>
              <a:defRPr/>
            </a:pPr>
            <a:r>
              <a:rPr kumimoji="1"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軌道を制御できる中距離極超音速弾頭</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7500"/>
              </a:lnSpc>
              <a:spcBef>
                <a:spcPts val="0"/>
              </a:spcBef>
              <a:spcAft>
                <a:spcPts val="0"/>
              </a:spcAft>
              <a:buClrTx/>
              <a:buSzTx/>
              <a:buFontTx/>
              <a:buNone/>
              <a:tabLst/>
              <a:defRPr/>
            </a:pPr>
            <a:r>
              <a:rPr kumimoji="1"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の信頼性を試験する目的</a:t>
            </a:r>
            <a:endParaRPr kumimoji="1"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53917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DBE299C6-CBE4-5260-E5B3-C6AD5275F84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33E17D4-1AE0-2ED2-4D3E-7C1D8513F338}"/>
              </a:ext>
            </a:extLst>
          </p:cNvPr>
          <p:cNvSpPr txBox="1"/>
          <p:nvPr/>
        </p:nvSpPr>
        <p:spPr>
          <a:xfrm>
            <a:off x="1207490" y="0"/>
            <a:ext cx="9777035"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北朝鮮巡航ミサイル異例の頻度で発射</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a:extLst>
              <a:ext uri="{FF2B5EF4-FFF2-40B4-BE49-F238E27FC236}">
                <a16:creationId xmlns:a16="http://schemas.microsoft.com/office/drawing/2014/main" id="{8EEA8065-3322-21F7-F9ED-A6950CAE632F}"/>
              </a:ext>
            </a:extLst>
          </p:cNvPr>
          <p:cNvSpPr txBox="1"/>
          <p:nvPr/>
        </p:nvSpPr>
        <p:spPr>
          <a:xfrm>
            <a:off x="0" y="1266286"/>
            <a:ext cx="12192000" cy="4939814"/>
          </a:xfrm>
          <a:prstGeom prst="rect">
            <a:avLst/>
          </a:prstGeom>
          <a:noFill/>
        </p:spPr>
        <p:txBody>
          <a:bodyPr wrap="square" rtlCol="0">
            <a:spAutoFit/>
          </a:bodyPr>
          <a:lstStyle/>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朝鮮中央通信は</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3</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日、北朝鮮のミサイル総局が</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2</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日朝鮮半島西側の</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黄海上で、巡航ミサイルの「超大型弾頭」の威力確認実験と新型</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対空ミサイルの発射実験を行ったと発表。巡航ミサイルの発射は</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1</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月下旬以降、</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4</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回目。異例の頻度で発射繰り返し、性能向上を</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図っている模様。ファサル２　主翼や誘導システム具備。</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低空を旋回しながら自立飛行可。レーダーでの捕捉や迎撃が困難。</a:t>
            </a: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大気圏外から音速で落下する弾道ミサイルと共に、戦術核兵器と</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して配備が予想される</a:t>
            </a: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巡航ミサイルは韓国や日本国内の米軍基地を狙う兵器とみられる。</a:t>
            </a:r>
          </a:p>
        </p:txBody>
      </p:sp>
    </p:spTree>
    <p:extLst>
      <p:ext uri="{BB962C8B-B14F-4D97-AF65-F5344CB8AC3E}">
        <p14:creationId xmlns:p14="http://schemas.microsoft.com/office/powerpoint/2010/main" val="894406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3C280-7DFA-8CAE-D7B7-43A9F3F5F12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4F2576F-F816-2545-D4E5-909159BADE6A}"/>
              </a:ext>
            </a:extLst>
          </p:cNvPr>
          <p:cNvSpPr txBox="1"/>
          <p:nvPr/>
        </p:nvSpPr>
        <p:spPr>
          <a:xfrm>
            <a:off x="1207490" y="0"/>
            <a:ext cx="9777035"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北朝鮮巡航ミサイル異例の頻度で発射</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5" name="表 4">
            <a:extLst>
              <a:ext uri="{FF2B5EF4-FFF2-40B4-BE49-F238E27FC236}">
                <a16:creationId xmlns:a16="http://schemas.microsoft.com/office/drawing/2014/main" id="{D1F55F2D-AECB-5F84-DC5E-A6631E9E1E50}"/>
              </a:ext>
            </a:extLst>
          </p:cNvPr>
          <p:cNvGraphicFramePr>
            <a:graphicFrameLocks noGrp="1"/>
          </p:cNvGraphicFramePr>
          <p:nvPr/>
        </p:nvGraphicFramePr>
        <p:xfrm>
          <a:off x="152400" y="1123341"/>
          <a:ext cx="11887200" cy="5491978"/>
        </p:xfrm>
        <a:graphic>
          <a:graphicData uri="http://schemas.openxmlformats.org/drawingml/2006/table">
            <a:tbl>
              <a:tblPr>
                <a:tableStyleId>{D113A9D2-9D6B-4929-AA2D-F23B5EE8CBE7}</a:tableStyleId>
              </a:tblPr>
              <a:tblGrid>
                <a:gridCol w="2443162">
                  <a:extLst>
                    <a:ext uri="{9D8B030D-6E8A-4147-A177-3AD203B41FA5}">
                      <a16:colId xmlns:a16="http://schemas.microsoft.com/office/drawing/2014/main" val="3073411139"/>
                    </a:ext>
                  </a:extLst>
                </a:gridCol>
                <a:gridCol w="1809284">
                  <a:extLst>
                    <a:ext uri="{9D8B030D-6E8A-4147-A177-3AD203B41FA5}">
                      <a16:colId xmlns:a16="http://schemas.microsoft.com/office/drawing/2014/main" val="3806007809"/>
                    </a:ext>
                  </a:extLst>
                </a:gridCol>
                <a:gridCol w="2736721">
                  <a:extLst>
                    <a:ext uri="{9D8B030D-6E8A-4147-A177-3AD203B41FA5}">
                      <a16:colId xmlns:a16="http://schemas.microsoft.com/office/drawing/2014/main" val="13592375"/>
                    </a:ext>
                  </a:extLst>
                </a:gridCol>
                <a:gridCol w="2329723">
                  <a:extLst>
                    <a:ext uri="{9D8B030D-6E8A-4147-A177-3AD203B41FA5}">
                      <a16:colId xmlns:a16="http://schemas.microsoft.com/office/drawing/2014/main" val="1271729086"/>
                    </a:ext>
                  </a:extLst>
                </a:gridCol>
                <a:gridCol w="2568310">
                  <a:extLst>
                    <a:ext uri="{9D8B030D-6E8A-4147-A177-3AD203B41FA5}">
                      <a16:colId xmlns:a16="http://schemas.microsoft.com/office/drawing/2014/main" val="3000887120"/>
                    </a:ext>
                  </a:extLst>
                </a:gridCol>
              </a:tblGrid>
              <a:tr h="985210">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発射日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射程（推定）</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発射型</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進捗状況</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6625768"/>
                  </a:ext>
                </a:extLst>
              </a:tr>
              <a:tr h="1288339">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ファサル</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Ⅰ</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endPar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1,500</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陸上の移動式発射台・艦艇</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実戦配備段階</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23587214"/>
                  </a:ext>
                </a:extLst>
              </a:tr>
              <a:tr h="1288339">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ファサル</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Ⅱ</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30</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2,000</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陸上の移動式発射台・艦艇</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実戦配備段階</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73098500"/>
                  </a:ext>
                </a:extLst>
              </a:tr>
              <a:tr h="985210">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プルファサル</a:t>
                      </a:r>
                      <a:endPar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pPr algn="ct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31</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24</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endPar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28</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1,500</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潜水艦</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開発段階</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79399099"/>
                  </a:ext>
                </a:extLst>
              </a:tr>
              <a:tr h="887523">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ファサル（？）</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2,000</a:t>
                      </a: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㎞未満</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gridSpan="2">
                  <a:txBody>
                    <a:bodyPr/>
                    <a:lstStyle/>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新型兵器システムの性能、</a:t>
                      </a:r>
                      <a:endParaRPr kumimoji="1" lang="en-US" altLang="ja-JP"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pPr algn="ctr"/>
                      <a:r>
                        <a:rPr kumimoji="1" lang="ja-JP" altLang="en-US" sz="2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運用技術の高度化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8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47629296"/>
                  </a:ext>
                </a:extLst>
              </a:tr>
            </a:tbl>
          </a:graphicData>
        </a:graphic>
      </p:graphicFrame>
    </p:spTree>
    <p:extLst>
      <p:ext uri="{BB962C8B-B14F-4D97-AF65-F5344CB8AC3E}">
        <p14:creationId xmlns:p14="http://schemas.microsoft.com/office/powerpoint/2010/main" val="3992329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05A476C-1538-E56E-27C6-270672821F7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03A8193-891E-E27C-FF74-D7EFD93568B6}"/>
              </a:ext>
            </a:extLst>
          </p:cNvPr>
          <p:cNvSpPr txBox="1"/>
          <p:nvPr/>
        </p:nvSpPr>
        <p:spPr>
          <a:xfrm>
            <a:off x="2335995" y="87086"/>
            <a:ext cx="7520007"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イランが支援する組織の動き</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1ACC41FA-3796-87C7-8F9F-CD4D7639207E}"/>
              </a:ext>
            </a:extLst>
          </p:cNvPr>
          <p:cNvGraphicFramePr>
            <a:graphicFrameLocks noGrp="1"/>
          </p:cNvGraphicFramePr>
          <p:nvPr>
            <p:extLst>
              <p:ext uri="{D42A27DB-BD31-4B8C-83A1-F6EECF244321}">
                <p14:modId xmlns:p14="http://schemas.microsoft.com/office/powerpoint/2010/main" val="3005323178"/>
              </p:ext>
            </p:extLst>
          </p:nvPr>
        </p:nvGraphicFramePr>
        <p:xfrm>
          <a:off x="529771" y="1306286"/>
          <a:ext cx="11132457" cy="4860622"/>
        </p:xfrm>
        <a:graphic>
          <a:graphicData uri="http://schemas.openxmlformats.org/drawingml/2006/table">
            <a:tbl>
              <a:tblPr>
                <a:tableStyleId>{D113A9D2-9D6B-4929-AA2D-F23B5EE8CBE7}</a:tableStyleId>
              </a:tblPr>
              <a:tblGrid>
                <a:gridCol w="1973943">
                  <a:extLst>
                    <a:ext uri="{9D8B030D-6E8A-4147-A177-3AD203B41FA5}">
                      <a16:colId xmlns:a16="http://schemas.microsoft.com/office/drawing/2014/main" val="276704128"/>
                    </a:ext>
                  </a:extLst>
                </a:gridCol>
                <a:gridCol w="3251200">
                  <a:extLst>
                    <a:ext uri="{9D8B030D-6E8A-4147-A177-3AD203B41FA5}">
                      <a16:colId xmlns:a16="http://schemas.microsoft.com/office/drawing/2014/main" val="2395951699"/>
                    </a:ext>
                  </a:extLst>
                </a:gridCol>
                <a:gridCol w="5907314">
                  <a:extLst>
                    <a:ext uri="{9D8B030D-6E8A-4147-A177-3AD203B41FA5}">
                      <a16:colId xmlns:a16="http://schemas.microsoft.com/office/drawing/2014/main" val="2512708835"/>
                    </a:ext>
                  </a:extLst>
                </a:gridCol>
              </a:tblGrid>
              <a:tr h="812800">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国・地域</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組織</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組織の動き</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3383285"/>
                  </a:ext>
                </a:extLst>
              </a:tr>
              <a:tr h="888849">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レバノン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ヒズボラ</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イスラエル北部への攻撃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32536931"/>
                  </a:ext>
                </a:extLst>
              </a:tr>
              <a:tr h="1233714">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イラクの</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イスラム抵抗運動</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米軍基地を攻撃（米兵</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名死亡）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843884"/>
                  </a:ext>
                </a:extLst>
              </a:tr>
              <a:tr h="1010859">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ガザ地区</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ハマス</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イスラエル領内を急襲し市民ら殺害</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42842894"/>
                  </a:ext>
                </a:extLst>
              </a:tr>
              <a:tr h="914400">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イエメン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フーシ</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紅海やアデン湾で商船を攻撃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91431355"/>
                  </a:ext>
                </a:extLst>
              </a:tr>
            </a:tbl>
          </a:graphicData>
        </a:graphic>
      </p:graphicFrame>
    </p:spTree>
    <p:extLst>
      <p:ext uri="{BB962C8B-B14F-4D97-AF65-F5344CB8AC3E}">
        <p14:creationId xmlns:p14="http://schemas.microsoft.com/office/powerpoint/2010/main" val="3234453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E94B036-EBD4-EED0-5BC7-B750E753266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3FF0B7B-0E0A-C6D5-FD5C-8F5257F320E7}"/>
              </a:ext>
            </a:extLst>
          </p:cNvPr>
          <p:cNvSpPr txBox="1"/>
          <p:nvPr/>
        </p:nvSpPr>
        <p:spPr>
          <a:xfrm>
            <a:off x="1489610" y="0"/>
            <a:ext cx="9212778"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米軍が関係する中東での最近の攻撃</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2069DDF2-A6F0-FC96-1374-1F2F63533FB0}"/>
              </a:ext>
            </a:extLst>
          </p:cNvPr>
          <p:cNvGraphicFramePr>
            <a:graphicFrameLocks noGrp="1"/>
          </p:cNvGraphicFramePr>
          <p:nvPr>
            <p:extLst>
              <p:ext uri="{D42A27DB-BD31-4B8C-83A1-F6EECF244321}">
                <p14:modId xmlns:p14="http://schemas.microsoft.com/office/powerpoint/2010/main" val="460909758"/>
              </p:ext>
            </p:extLst>
          </p:nvPr>
        </p:nvGraphicFramePr>
        <p:xfrm>
          <a:off x="529771" y="1071971"/>
          <a:ext cx="11132457" cy="5439954"/>
        </p:xfrm>
        <a:graphic>
          <a:graphicData uri="http://schemas.openxmlformats.org/drawingml/2006/table">
            <a:tbl>
              <a:tblPr>
                <a:tableStyleId>{D113A9D2-9D6B-4929-AA2D-F23B5EE8CBE7}</a:tableStyleId>
              </a:tblPr>
              <a:tblGrid>
                <a:gridCol w="1973943">
                  <a:extLst>
                    <a:ext uri="{9D8B030D-6E8A-4147-A177-3AD203B41FA5}">
                      <a16:colId xmlns:a16="http://schemas.microsoft.com/office/drawing/2014/main" val="276704128"/>
                    </a:ext>
                  </a:extLst>
                </a:gridCol>
                <a:gridCol w="3251200">
                  <a:extLst>
                    <a:ext uri="{9D8B030D-6E8A-4147-A177-3AD203B41FA5}">
                      <a16:colId xmlns:a16="http://schemas.microsoft.com/office/drawing/2014/main" val="2395951699"/>
                    </a:ext>
                  </a:extLst>
                </a:gridCol>
                <a:gridCol w="5907314">
                  <a:extLst>
                    <a:ext uri="{9D8B030D-6E8A-4147-A177-3AD203B41FA5}">
                      <a16:colId xmlns:a16="http://schemas.microsoft.com/office/drawing/2014/main" val="2512708835"/>
                    </a:ext>
                  </a:extLst>
                </a:gridCol>
              </a:tblGrid>
              <a:tr h="812800">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駐留米軍が親イラン勢力から</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160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回の攻撃を受ける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3383285"/>
                  </a:ext>
                </a:extLst>
              </a:tr>
              <a:tr h="888849">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イエメン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米英両軍が反政府勢力「フーシ」の軍事拠点を攻撃　</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32536931"/>
                  </a:ext>
                </a:extLst>
              </a:tr>
              <a:tr h="1233714">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紅海</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「フーシ」が商戦を相次いで攻撃。米軍主導の有志連合で対応。</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843884"/>
                  </a:ext>
                </a:extLst>
              </a:tr>
              <a:tr h="1010859">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28</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ヨルダン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米軍拠点に無人機攻撃。米兵</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人が死亡、</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40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人超が負傷。親イラン勢力の連合体が実行と米断定。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42842894"/>
                  </a:ext>
                </a:extLst>
              </a:tr>
              <a:tr h="914400">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米軍が親イラン武装勢力の</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拠点を攻撃。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91431355"/>
                  </a:ext>
                </a:extLst>
              </a:tr>
            </a:tbl>
          </a:graphicData>
        </a:graphic>
      </p:graphicFrame>
    </p:spTree>
    <p:extLst>
      <p:ext uri="{BB962C8B-B14F-4D97-AF65-F5344CB8AC3E}">
        <p14:creationId xmlns:p14="http://schemas.microsoft.com/office/powerpoint/2010/main" val="2395175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415004" y="-327817"/>
            <a:ext cx="5361991" cy="907941"/>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フィリピンと中国の動向</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4BD3254D-4D78-03E0-78EC-5F8FED0D4377}"/>
              </a:ext>
            </a:extLst>
          </p:cNvPr>
          <p:cNvGraphicFramePr>
            <a:graphicFrameLocks noGrp="1"/>
          </p:cNvGraphicFramePr>
          <p:nvPr/>
        </p:nvGraphicFramePr>
        <p:xfrm>
          <a:off x="171450" y="513926"/>
          <a:ext cx="11849100" cy="6217920"/>
        </p:xfrm>
        <a:graphic>
          <a:graphicData uri="http://schemas.openxmlformats.org/drawingml/2006/table">
            <a:tbl>
              <a:tblPr bandRow="1">
                <a:tableStyleId>{D113A9D2-9D6B-4929-AA2D-F23B5EE8CBE7}</a:tableStyleId>
              </a:tblPr>
              <a:tblGrid>
                <a:gridCol w="2171700">
                  <a:extLst>
                    <a:ext uri="{9D8B030D-6E8A-4147-A177-3AD203B41FA5}">
                      <a16:colId xmlns:a16="http://schemas.microsoft.com/office/drawing/2014/main" val="2307411791"/>
                    </a:ext>
                  </a:extLst>
                </a:gridCol>
                <a:gridCol w="9677400">
                  <a:extLst>
                    <a:ext uri="{9D8B030D-6E8A-4147-A177-3AD203B41FA5}">
                      <a16:colId xmlns:a16="http://schemas.microsoft.com/office/drawing/2014/main" val="319001248"/>
                    </a:ext>
                  </a:extLst>
                </a:gridCol>
              </a:tblGrid>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1992</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米軍撤退</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17430414"/>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2014</a:t>
                      </a:r>
                      <a:r>
                        <a:rPr kumimoji="1" lang="ja-JP" altLang="en-US" sz="2800" b="1" dirty="0">
                          <a:ln>
                            <a:solidFill>
                              <a:schemeClr val="bg1"/>
                            </a:solidFill>
                          </a:ln>
                          <a:solidFill>
                            <a:schemeClr val="bg1"/>
                          </a:solidFill>
                          <a:effectLst>
                            <a:glow rad="127000">
                              <a:srgbClr val="002060">
                                <a:alpha val="60000"/>
                              </a:srgbClr>
                            </a:glow>
                          </a:effectLst>
                        </a:rPr>
                        <a:t>年頃</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中国、南沙諸島で実効支配する岩礁の埋め立てを拡大</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11543343"/>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2016</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ハーグ仲裁裁判所、中国の主権主張を否定する判決</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73642043"/>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2022</a:t>
                      </a:r>
                      <a:r>
                        <a:rPr kumimoji="1" lang="ja-JP" altLang="en-US" sz="2800" b="1" dirty="0">
                          <a:ln>
                            <a:solidFill>
                              <a:schemeClr val="bg1"/>
                            </a:solidFill>
                          </a:ln>
                          <a:solidFill>
                            <a:schemeClr val="bg1"/>
                          </a:solidFill>
                          <a:effectLst>
                            <a:glow rad="127000">
                              <a:srgbClr val="002060">
                                <a:alpha val="60000"/>
                              </a:srgbClr>
                            </a:glow>
                          </a:effectLst>
                        </a:rPr>
                        <a:t>年</a:t>
                      </a:r>
                      <a:r>
                        <a:rPr kumimoji="1" lang="en-US" altLang="ja-JP" sz="2800" b="1" dirty="0">
                          <a:ln>
                            <a:solidFill>
                              <a:schemeClr val="bg1"/>
                            </a:solidFill>
                          </a:ln>
                          <a:solidFill>
                            <a:schemeClr val="bg1"/>
                          </a:solidFill>
                          <a:effectLst>
                            <a:glow rad="127000">
                              <a:srgbClr val="002060">
                                <a:alpha val="60000"/>
                              </a:srgbClr>
                            </a:glow>
                          </a:effectLst>
                        </a:rPr>
                        <a:t>6</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マルコス大統領就任</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7531938"/>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23</a:t>
                      </a:r>
                      <a:r>
                        <a:rPr kumimoji="1" lang="ja-JP" altLang="en-US" sz="2800" b="1" dirty="0">
                          <a:ln>
                            <a:solidFill>
                              <a:schemeClr val="bg1"/>
                            </a:solidFill>
                          </a:ln>
                          <a:solidFill>
                            <a:schemeClr val="bg1"/>
                          </a:solidFill>
                          <a:effectLst>
                            <a:glow rad="127000">
                              <a:srgbClr val="002060">
                                <a:alpha val="60000"/>
                              </a:srgbClr>
                            </a:glow>
                          </a:effectLst>
                        </a:rPr>
                        <a:t>年</a:t>
                      </a:r>
                      <a:r>
                        <a:rPr kumimoji="1" lang="en-US" altLang="ja-JP" sz="2800" b="1" dirty="0">
                          <a:ln>
                            <a:solidFill>
                              <a:schemeClr val="bg1"/>
                            </a:solidFill>
                          </a:ln>
                          <a:solidFill>
                            <a:schemeClr val="bg1"/>
                          </a:solidFill>
                          <a:effectLst>
                            <a:glow rad="127000">
                              <a:srgbClr val="002060">
                                <a:alpha val="60000"/>
                              </a:srgbClr>
                            </a:glow>
                          </a:effectLst>
                        </a:rPr>
                        <a:t>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北京で中比首脳会談。南シナ海問題で一致。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77702161"/>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南シナ海で軍用級レーザー使用</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20496856"/>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4</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比政府、米軍が比国内で使用できる新たな</a:t>
                      </a:r>
                      <a:r>
                        <a:rPr kumimoji="1" lang="en-US" altLang="ja-JP" sz="2800" b="1" dirty="0">
                          <a:ln>
                            <a:solidFill>
                              <a:schemeClr val="bg1"/>
                            </a:solidFill>
                          </a:ln>
                          <a:solidFill>
                            <a:schemeClr val="bg1"/>
                          </a:solidFill>
                          <a:effectLst>
                            <a:glow rad="127000">
                              <a:srgbClr val="002060">
                                <a:alpha val="60000"/>
                              </a:srgbClr>
                            </a:glow>
                          </a:effectLst>
                        </a:rPr>
                        <a:t>4</a:t>
                      </a:r>
                      <a:r>
                        <a:rPr kumimoji="1" lang="ja-JP" altLang="en-US" sz="2800" b="1" dirty="0">
                          <a:ln>
                            <a:solidFill>
                              <a:schemeClr val="bg1"/>
                            </a:solidFill>
                          </a:ln>
                          <a:solidFill>
                            <a:schemeClr val="bg1"/>
                          </a:solidFill>
                          <a:effectLst>
                            <a:glow rad="127000">
                              <a:srgbClr val="002060">
                                <a:alpha val="60000"/>
                              </a:srgbClr>
                            </a:glow>
                          </a:effectLst>
                        </a:rPr>
                        <a:t>拠点発表</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72153748"/>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8~11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中国船が比船に放水、衝突</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58359628"/>
                  </a:ext>
                </a:extLst>
              </a:tr>
              <a:tr h="497981">
                <a:tc rowSpan="3">
                  <a:txBody>
                    <a:bodyPr/>
                    <a:lstStyle/>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芸国で中比首脳会談</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82574898"/>
                  </a:ext>
                </a:extLst>
              </a:tr>
              <a:tr h="497981">
                <a:tc vMerge="1">
                  <a:txBody>
                    <a:bodyPr/>
                    <a:lstStyle/>
                    <a:p>
                      <a:endParaRPr kumimoji="1" lang="ja-JP" altLang="en-US" sz="2800"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米比軍が合同パトロール再開</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13797767"/>
                  </a:ext>
                </a:extLst>
              </a:tr>
              <a:tr h="497981">
                <a:tc vMerge="1">
                  <a:txBody>
                    <a:bodyPr/>
                    <a:lstStyle/>
                    <a:p>
                      <a:endParaRPr kumimoji="1" lang="ja-JP" altLang="en-US" sz="2800"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比軍とオーストラリア軍が初の合同パトロール</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58330777"/>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12</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中国船が相次ぎ比船に放水、衝突</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2995364"/>
                  </a:ext>
                </a:extLst>
              </a:tr>
            </a:tbl>
          </a:graphicData>
        </a:graphic>
      </p:graphicFrame>
    </p:spTree>
    <p:extLst>
      <p:ext uri="{BB962C8B-B14F-4D97-AF65-F5344CB8AC3E}">
        <p14:creationId xmlns:p14="http://schemas.microsoft.com/office/powerpoint/2010/main" val="3323924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464507" y="-108857"/>
            <a:ext cx="5262979"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共産党の歴代委員長</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5" name="表 4">
            <a:extLst>
              <a:ext uri="{FF2B5EF4-FFF2-40B4-BE49-F238E27FC236}">
                <a16:creationId xmlns:a16="http://schemas.microsoft.com/office/drawing/2014/main" id="{453F2288-7276-5B34-52A1-8575ED78DCC8}"/>
              </a:ext>
            </a:extLst>
          </p:cNvPr>
          <p:cNvGraphicFramePr>
            <a:graphicFrameLocks noGrp="1"/>
          </p:cNvGraphicFramePr>
          <p:nvPr/>
        </p:nvGraphicFramePr>
        <p:xfrm>
          <a:off x="292099" y="876028"/>
          <a:ext cx="11607801" cy="5700712"/>
        </p:xfrm>
        <a:graphic>
          <a:graphicData uri="http://schemas.openxmlformats.org/drawingml/2006/table">
            <a:tbl>
              <a:tblPr bandRow="1">
                <a:tableStyleId>{D113A9D2-9D6B-4929-AA2D-F23B5EE8CBE7}</a:tableStyleId>
              </a:tblPr>
              <a:tblGrid>
                <a:gridCol w="1892300">
                  <a:extLst>
                    <a:ext uri="{9D8B030D-6E8A-4147-A177-3AD203B41FA5}">
                      <a16:colId xmlns:a16="http://schemas.microsoft.com/office/drawing/2014/main" val="156603848"/>
                    </a:ext>
                  </a:extLst>
                </a:gridCol>
                <a:gridCol w="2298700">
                  <a:extLst>
                    <a:ext uri="{9D8B030D-6E8A-4147-A177-3AD203B41FA5}">
                      <a16:colId xmlns:a16="http://schemas.microsoft.com/office/drawing/2014/main" val="1443415529"/>
                    </a:ext>
                  </a:extLst>
                </a:gridCol>
                <a:gridCol w="2349500">
                  <a:extLst>
                    <a:ext uri="{9D8B030D-6E8A-4147-A177-3AD203B41FA5}">
                      <a16:colId xmlns:a16="http://schemas.microsoft.com/office/drawing/2014/main" val="2728521376"/>
                    </a:ext>
                  </a:extLst>
                </a:gridCol>
                <a:gridCol w="5067301">
                  <a:extLst>
                    <a:ext uri="{9D8B030D-6E8A-4147-A177-3AD203B41FA5}">
                      <a16:colId xmlns:a16="http://schemas.microsoft.com/office/drawing/2014/main" val="2802546604"/>
                    </a:ext>
                  </a:extLst>
                </a:gridCol>
              </a:tblGrid>
              <a:tr h="1262140">
                <a:tc>
                  <a:txBody>
                    <a:bodyPr/>
                    <a:lstStyle/>
                    <a:p>
                      <a:r>
                        <a:rPr kumimoji="1" lang="en-US" altLang="ja-JP" sz="2800" b="1" dirty="0">
                          <a:ln>
                            <a:solidFill>
                              <a:schemeClr val="bg1"/>
                            </a:solidFill>
                          </a:ln>
                          <a:solidFill>
                            <a:schemeClr val="bg1"/>
                          </a:solidFill>
                          <a:effectLst>
                            <a:glow rad="127000">
                              <a:srgbClr val="002060">
                                <a:alpha val="60000"/>
                              </a:srgbClr>
                            </a:glow>
                          </a:effectLst>
                        </a:rPr>
                        <a:t>1970</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12</a:t>
                      </a:r>
                      <a:r>
                        <a:rPr kumimoji="1" lang="ja-JP" altLang="en-US" sz="3200" b="1" dirty="0">
                          <a:ln>
                            <a:solidFill>
                              <a:schemeClr val="bg1"/>
                            </a:solidFill>
                          </a:ln>
                          <a:solidFill>
                            <a:schemeClr val="bg1"/>
                          </a:solidFill>
                          <a:effectLst>
                            <a:glow rad="127000">
                              <a:srgbClr val="002060">
                                <a:alpha val="60000"/>
                              </a:srgbClr>
                            </a:glow>
                          </a:effectLst>
                        </a:rPr>
                        <a:t>年</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宮本顕治</a:t>
                      </a:r>
                      <a:endParaRPr kumimoji="1" lang="en-US" altLang="ja-JP"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「自主独立路線」確立</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71207208"/>
                  </a:ext>
                </a:extLst>
              </a:tr>
              <a:tr h="1320844">
                <a:tc>
                  <a:txBody>
                    <a:bodyPr/>
                    <a:lstStyle/>
                    <a:p>
                      <a:r>
                        <a:rPr kumimoji="1" lang="en-US" altLang="ja-JP" sz="2800" b="1" dirty="0">
                          <a:ln>
                            <a:solidFill>
                              <a:schemeClr val="bg1"/>
                            </a:solidFill>
                          </a:ln>
                          <a:solidFill>
                            <a:schemeClr val="bg1"/>
                          </a:solidFill>
                          <a:effectLst>
                            <a:glow rad="127000">
                              <a:srgbClr val="002060">
                                <a:alpha val="60000"/>
                              </a:srgbClr>
                            </a:glow>
                          </a:effectLst>
                        </a:rPr>
                        <a:t>1982</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31</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5</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3</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不破哲三</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「非核の政府」実現重視</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9153614"/>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1987</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29</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6</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村上弘</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韓国政府を承認</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62841881"/>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1989</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5</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29</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11</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5</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不破哲三</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98</a:t>
                      </a:r>
                      <a:r>
                        <a:rPr kumimoji="1" lang="ja-JP" altLang="en-US" sz="3200" b="1" dirty="0">
                          <a:ln>
                            <a:solidFill>
                              <a:schemeClr val="bg1"/>
                            </a:solidFill>
                          </a:ln>
                          <a:solidFill>
                            <a:schemeClr val="bg1"/>
                          </a:solidFill>
                          <a:effectLst>
                            <a:glow rad="127000">
                              <a:srgbClr val="002060">
                                <a:alpha val="60000"/>
                              </a:srgbClr>
                            </a:glow>
                          </a:effectLst>
                        </a:rPr>
                        <a:t>年参院選で躍進</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82886310"/>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2000</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24</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23</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1</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志位和夫</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綱領改定で天皇制・自衛隊を当面容認</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14761098"/>
                  </a:ext>
                </a:extLst>
              </a:tr>
            </a:tbl>
          </a:graphicData>
        </a:graphic>
      </p:graphicFrame>
    </p:spTree>
    <p:extLst>
      <p:ext uri="{BB962C8B-B14F-4D97-AF65-F5344CB8AC3E}">
        <p14:creationId xmlns:p14="http://schemas.microsoft.com/office/powerpoint/2010/main" val="3577295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203564" y="-101516"/>
            <a:ext cx="6991998" cy="907941"/>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国政選挙を行う主な国・地域</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352454"/>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28</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日朝日新聞</a:t>
            </a:r>
          </a:p>
        </p:txBody>
      </p:sp>
      <p:graphicFrame>
        <p:nvGraphicFramePr>
          <p:cNvPr id="4" name="表 3">
            <a:extLst>
              <a:ext uri="{FF2B5EF4-FFF2-40B4-BE49-F238E27FC236}">
                <a16:creationId xmlns:a16="http://schemas.microsoft.com/office/drawing/2014/main" id="{07668C4F-7AB9-A6EF-8678-80BEE32DD6FE}"/>
              </a:ext>
            </a:extLst>
          </p:cNvPr>
          <p:cNvGraphicFramePr>
            <a:graphicFrameLocks noGrp="1"/>
          </p:cNvGraphicFramePr>
          <p:nvPr/>
        </p:nvGraphicFramePr>
        <p:xfrm>
          <a:off x="314274" y="833966"/>
          <a:ext cx="3659213" cy="5770035"/>
        </p:xfrm>
        <a:graphic>
          <a:graphicData uri="http://schemas.openxmlformats.org/drawingml/2006/table">
            <a:tbl>
              <a:tblPr>
                <a:tableStyleId>{D113A9D2-9D6B-4929-AA2D-F23B5EE8CBE7}</a:tableStyleId>
              </a:tblPr>
              <a:tblGrid>
                <a:gridCol w="1329624">
                  <a:extLst>
                    <a:ext uri="{9D8B030D-6E8A-4147-A177-3AD203B41FA5}">
                      <a16:colId xmlns:a16="http://schemas.microsoft.com/office/drawing/2014/main" val="1168426800"/>
                    </a:ext>
                  </a:extLst>
                </a:gridCol>
                <a:gridCol w="2329589">
                  <a:extLst>
                    <a:ext uri="{9D8B030D-6E8A-4147-A177-3AD203B41FA5}">
                      <a16:colId xmlns:a16="http://schemas.microsoft.com/office/drawing/2014/main" val="225052502"/>
                    </a:ext>
                  </a:extLst>
                </a:gridCol>
              </a:tblGrid>
              <a:tr h="641115">
                <a:tc>
                  <a:txBody>
                    <a:bodyPr/>
                    <a:lstStyle/>
                    <a:p>
                      <a:r>
                        <a:rPr kumimoji="1" lang="en-US" altLang="ja-JP" sz="2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バングラディッシュ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21718712"/>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13</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台湾</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5607596"/>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4</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エルサルバドル</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88082420"/>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8</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パキスタン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12987131"/>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14</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インドネシア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7334214"/>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セネガル</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74798106"/>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ロシア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70146562"/>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31</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ウクライナ</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02888751"/>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4</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大韓民国</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93744856"/>
                  </a:ext>
                </a:extLst>
              </a:tr>
            </a:tbl>
          </a:graphicData>
        </a:graphic>
      </p:graphicFrame>
      <p:graphicFrame>
        <p:nvGraphicFramePr>
          <p:cNvPr id="6" name="表 5">
            <a:extLst>
              <a:ext uri="{FF2B5EF4-FFF2-40B4-BE49-F238E27FC236}">
                <a16:creationId xmlns:a16="http://schemas.microsoft.com/office/drawing/2014/main" id="{00208E58-ECB2-A71C-64B2-2489EF268BAC}"/>
              </a:ext>
            </a:extLst>
          </p:cNvPr>
          <p:cNvGraphicFramePr>
            <a:graphicFrameLocks noGrp="1"/>
          </p:cNvGraphicFramePr>
          <p:nvPr/>
        </p:nvGraphicFramePr>
        <p:xfrm>
          <a:off x="8240687" y="864540"/>
          <a:ext cx="3659213" cy="5128920"/>
        </p:xfrm>
        <a:graphic>
          <a:graphicData uri="http://schemas.openxmlformats.org/drawingml/2006/table">
            <a:tbl>
              <a:tblPr>
                <a:tableStyleId>{D113A9D2-9D6B-4929-AA2D-F23B5EE8CBE7}</a:tableStyleId>
              </a:tblPr>
              <a:tblGrid>
                <a:gridCol w="1345234">
                  <a:extLst>
                    <a:ext uri="{9D8B030D-6E8A-4147-A177-3AD203B41FA5}">
                      <a16:colId xmlns:a16="http://schemas.microsoft.com/office/drawing/2014/main" val="1168426800"/>
                    </a:ext>
                  </a:extLst>
                </a:gridCol>
                <a:gridCol w="2313979">
                  <a:extLst>
                    <a:ext uri="{9D8B030D-6E8A-4147-A177-3AD203B41FA5}">
                      <a16:colId xmlns:a16="http://schemas.microsoft.com/office/drawing/2014/main" val="225052502"/>
                    </a:ext>
                  </a:extLst>
                </a:gridCol>
              </a:tblGrid>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4∼5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インド</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21718712"/>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8</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南アフリカ共和国</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5607596"/>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9</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月頃</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スリランカ</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88082420"/>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月以前</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オーストリア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12987131"/>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ルーマニア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7334214"/>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9</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クロアチア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74798106"/>
                  </a:ext>
                </a:extLst>
              </a:tr>
              <a:tr h="641115">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年内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ベネズエラ</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70146562"/>
                  </a:ext>
                </a:extLst>
              </a:tr>
              <a:tr h="641115">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下半期</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英国</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02888751"/>
                  </a:ext>
                </a:extLst>
              </a:tr>
            </a:tbl>
          </a:graphicData>
        </a:graphic>
      </p:graphicFrame>
      <p:graphicFrame>
        <p:nvGraphicFramePr>
          <p:cNvPr id="7" name="表 6">
            <a:extLst>
              <a:ext uri="{FF2B5EF4-FFF2-40B4-BE49-F238E27FC236}">
                <a16:creationId xmlns:a16="http://schemas.microsoft.com/office/drawing/2014/main" id="{C7832EB7-EDCC-0324-AE4C-151C123325A8}"/>
              </a:ext>
            </a:extLst>
          </p:cNvPr>
          <p:cNvGraphicFramePr>
            <a:graphicFrameLocks noGrp="1"/>
          </p:cNvGraphicFramePr>
          <p:nvPr/>
        </p:nvGraphicFramePr>
        <p:xfrm>
          <a:off x="4277480" y="864540"/>
          <a:ext cx="3659213" cy="5770035"/>
        </p:xfrm>
        <a:graphic>
          <a:graphicData uri="http://schemas.openxmlformats.org/drawingml/2006/table">
            <a:tbl>
              <a:tblPr>
                <a:tableStyleId>{D113A9D2-9D6B-4929-AA2D-F23B5EE8CBE7}</a:tableStyleId>
              </a:tblPr>
              <a:tblGrid>
                <a:gridCol w="1357231">
                  <a:extLst>
                    <a:ext uri="{9D8B030D-6E8A-4147-A177-3AD203B41FA5}">
                      <a16:colId xmlns:a16="http://schemas.microsoft.com/office/drawing/2014/main" val="1168426800"/>
                    </a:ext>
                  </a:extLst>
                </a:gridCol>
                <a:gridCol w="2301982">
                  <a:extLst>
                    <a:ext uri="{9D8B030D-6E8A-4147-A177-3AD203B41FA5}">
                      <a16:colId xmlns:a16="http://schemas.microsoft.com/office/drawing/2014/main" val="225052502"/>
                    </a:ext>
                  </a:extLst>
                </a:gridCol>
              </a:tblGrid>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パナマ</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21718712"/>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19</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ドミニカ共和国</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5607596"/>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6</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メキシコ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88082420"/>
                  </a:ext>
                </a:extLst>
              </a:tr>
              <a:tr h="641115">
                <a:tc>
                  <a:txBody>
                    <a:bodyPr/>
                    <a:lstStyle/>
                    <a:p>
                      <a:r>
                        <a:rPr kumimoji="1" lang="en-US" altLang="ja-JP"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6</a:t>
                      </a:r>
                      <a:r>
                        <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6~9</a:t>
                      </a:r>
                      <a:r>
                        <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欧州議会</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12987131"/>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ルワンダ</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7334214"/>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9</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モザンビーク</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74798106"/>
                  </a:ext>
                </a:extLst>
              </a:tr>
              <a:tr h="641115">
                <a:tc>
                  <a:txBody>
                    <a:bodyPr/>
                    <a:lstStyle/>
                    <a:p>
                      <a:r>
                        <a:rPr kumimoji="1" lang="en-US" altLang="ja-JP" sz="19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19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19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27</a:t>
                      </a:r>
                      <a:r>
                        <a:rPr kumimoji="1" lang="ja-JP" altLang="en-US" sz="19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ウルグアイ</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70146562"/>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米国</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02888751"/>
                  </a:ext>
                </a:extLst>
              </a:tr>
              <a:tr h="641115">
                <a:tc>
                  <a:txBody>
                    <a:bodyPr/>
                    <a:lstStyle/>
                    <a:p>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12</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ガーナ</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93744856"/>
                  </a:ext>
                </a:extLst>
              </a:tr>
            </a:tbl>
          </a:graphicData>
        </a:graphic>
      </p:graphicFrame>
    </p:spTree>
    <p:extLst>
      <p:ext uri="{BB962C8B-B14F-4D97-AF65-F5344CB8AC3E}">
        <p14:creationId xmlns:p14="http://schemas.microsoft.com/office/powerpoint/2010/main" val="4185196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863202" y="-320122"/>
            <a:ext cx="6465596"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東京地検特捜部の刑事処分方針</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779201DA-51CE-192E-FB19-AC3C7D74C566}"/>
              </a:ext>
            </a:extLst>
          </p:cNvPr>
          <p:cNvGraphicFramePr>
            <a:graphicFrameLocks noGrp="1" noChangeAspect="1"/>
          </p:cNvGraphicFramePr>
          <p:nvPr/>
        </p:nvGraphicFramePr>
        <p:xfrm>
          <a:off x="317500" y="572430"/>
          <a:ext cx="11358880" cy="6082370"/>
        </p:xfrm>
        <a:graphic>
          <a:graphicData uri="http://schemas.openxmlformats.org/drawingml/2006/table">
            <a:tbl>
              <a:tblPr bandRow="1">
                <a:tableStyleId>{D113A9D2-9D6B-4929-AA2D-F23B5EE8CBE7}</a:tableStyleId>
              </a:tblPr>
              <a:tblGrid>
                <a:gridCol w="1295400">
                  <a:extLst>
                    <a:ext uri="{9D8B030D-6E8A-4147-A177-3AD203B41FA5}">
                      <a16:colId xmlns:a16="http://schemas.microsoft.com/office/drawing/2014/main" val="1785139920"/>
                    </a:ext>
                  </a:extLst>
                </a:gridCol>
                <a:gridCol w="1955800">
                  <a:extLst>
                    <a:ext uri="{9D8B030D-6E8A-4147-A177-3AD203B41FA5}">
                      <a16:colId xmlns:a16="http://schemas.microsoft.com/office/drawing/2014/main" val="2068270587"/>
                    </a:ext>
                  </a:extLst>
                </a:gridCol>
                <a:gridCol w="4348480">
                  <a:extLst>
                    <a:ext uri="{9D8B030D-6E8A-4147-A177-3AD203B41FA5}">
                      <a16:colId xmlns:a16="http://schemas.microsoft.com/office/drawing/2014/main" val="1109501816"/>
                    </a:ext>
                  </a:extLst>
                </a:gridCol>
                <a:gridCol w="3759200">
                  <a:extLst>
                    <a:ext uri="{9D8B030D-6E8A-4147-A177-3AD203B41FA5}">
                      <a16:colId xmlns:a16="http://schemas.microsoft.com/office/drawing/2014/main" val="2889375593"/>
                    </a:ext>
                  </a:extLst>
                </a:gridCol>
              </a:tblGrid>
              <a:tr h="608253">
                <a:tc gridSpan="2">
                  <a:txBody>
                    <a:bodyPr/>
                    <a:lstStyle/>
                    <a:p>
                      <a:endPar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国会議員</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会計責任者</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22218490"/>
                  </a:ext>
                </a:extLst>
              </a:tr>
              <a:tr h="888168">
                <a:tc rowSpan="5">
                  <a:txBody>
                    <a:bodyPr/>
                    <a:lstStyle/>
                    <a:p>
                      <a:r>
                        <a:rPr kumimoji="1" lang="ja-JP" altLang="en-US" sz="2400" b="1" dirty="0">
                          <a:ln>
                            <a:solidFill>
                              <a:schemeClr val="bg1"/>
                            </a:solidFill>
                          </a:ln>
                          <a:effectLst>
                            <a:glow rad="127000">
                              <a:srgbClr val="002060">
                                <a:alpha val="60000"/>
                              </a:srgbClr>
                            </a:glow>
                          </a:effectLst>
                        </a:rPr>
                        <a:t>清和研</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派閥側</a:t>
                      </a:r>
                      <a:endParaRPr kumimoji="1" lang="en-US" altLang="ja-JP" sz="2400" b="1" dirty="0">
                        <a:ln>
                          <a:solidFill>
                            <a:schemeClr val="bg1"/>
                          </a:solidFill>
                        </a:ln>
                        <a:effectLst>
                          <a:glow rad="127000">
                            <a:srgbClr val="002060">
                              <a:alpha val="60000"/>
                            </a:srgbClr>
                          </a:glow>
                        </a:effectLst>
                      </a:endParaRPr>
                    </a:p>
                    <a:p>
                      <a:r>
                        <a:rPr kumimoji="1" lang="ja-JP" altLang="en-US" sz="1600" b="1" dirty="0">
                          <a:ln>
                            <a:solidFill>
                              <a:schemeClr val="bg1"/>
                            </a:solidFill>
                          </a:ln>
                          <a:effectLst>
                            <a:glow rad="127000">
                              <a:srgbClr val="002060">
                                <a:alpha val="60000"/>
                              </a:srgbClr>
                            </a:glow>
                          </a:effectLst>
                        </a:rPr>
                        <a:t>計</a:t>
                      </a:r>
                      <a:r>
                        <a:rPr kumimoji="1" lang="en-US" altLang="ja-JP" sz="1600" b="1" dirty="0">
                          <a:ln>
                            <a:solidFill>
                              <a:schemeClr val="bg1"/>
                            </a:solidFill>
                          </a:ln>
                          <a:effectLst>
                            <a:glow rad="127000">
                              <a:srgbClr val="002060">
                                <a:alpha val="60000"/>
                              </a:srgbClr>
                            </a:glow>
                          </a:effectLst>
                        </a:rPr>
                        <a:t>13</a:t>
                      </a:r>
                      <a:r>
                        <a:rPr kumimoji="1" lang="ja-JP" altLang="en-US" sz="1600" b="1" dirty="0">
                          <a:ln>
                            <a:solidFill>
                              <a:schemeClr val="bg1"/>
                            </a:solidFill>
                          </a:ln>
                          <a:effectLst>
                            <a:glow rad="127000">
                              <a:srgbClr val="002060">
                                <a:alpha val="60000"/>
                              </a:srgbClr>
                            </a:glow>
                          </a:effectLst>
                        </a:rPr>
                        <a:t>億</a:t>
                      </a:r>
                      <a:r>
                        <a:rPr kumimoji="1" lang="en-US" altLang="ja-JP" sz="1600" b="1" dirty="0">
                          <a:ln>
                            <a:solidFill>
                              <a:schemeClr val="bg1"/>
                            </a:solidFill>
                          </a:ln>
                          <a:effectLst>
                            <a:glow rad="127000">
                              <a:srgbClr val="002060">
                                <a:alpha val="60000"/>
                              </a:srgbClr>
                            </a:glow>
                          </a:effectLst>
                        </a:rPr>
                        <a:t>5157</a:t>
                      </a:r>
                      <a:r>
                        <a:rPr kumimoji="1" lang="ja-JP" altLang="en-US" sz="1600" b="1" dirty="0">
                          <a:ln>
                            <a:solidFill>
                              <a:schemeClr val="bg1"/>
                            </a:solidFill>
                          </a:ln>
                          <a:effectLst>
                            <a:glow rad="127000">
                              <a:srgbClr val="002060">
                                <a:alpha val="60000"/>
                              </a:srgbClr>
                            </a:glow>
                          </a:effectLst>
                        </a:rPr>
                        <a:t>万円</a:t>
                      </a:r>
                      <a:endParaRPr kumimoji="1" lang="ja-JP" altLang="en-US" sz="16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幹部</a:t>
                      </a:r>
                      <a:r>
                        <a:rPr kumimoji="1" lang="en-US" altLang="ja-JP" sz="2400" b="1" dirty="0">
                          <a:ln>
                            <a:solidFill>
                              <a:schemeClr val="bg1"/>
                            </a:solidFill>
                          </a:ln>
                          <a:effectLst>
                            <a:glow rad="127000">
                              <a:srgbClr val="002060">
                                <a:alpha val="60000"/>
                              </a:srgbClr>
                            </a:glow>
                          </a:effectLst>
                        </a:rPr>
                        <a:t>7</a:t>
                      </a:r>
                      <a:r>
                        <a:rPr kumimoji="1" lang="ja-JP" altLang="en-US" sz="2400" b="1" dirty="0">
                          <a:ln>
                            <a:solidFill>
                              <a:schemeClr val="bg1"/>
                            </a:solidFill>
                          </a:ln>
                          <a:effectLst>
                            <a:glow rad="127000">
                              <a:srgbClr val="002060">
                                <a:alpha val="60000"/>
                              </a:srgbClr>
                            </a:glow>
                          </a:effectLst>
                        </a:rPr>
                        <a:t>人</a:t>
                      </a:r>
                    </a:p>
                    <a:p>
                      <a:r>
                        <a:rPr kumimoji="1" lang="ja-JP" altLang="en-US" sz="2400" b="1" dirty="0">
                          <a:ln>
                            <a:solidFill>
                              <a:schemeClr val="bg1"/>
                            </a:solidFill>
                          </a:ln>
                          <a:effectLst>
                            <a:glow rad="127000">
                              <a:srgbClr val="002060">
                                <a:alpha val="60000"/>
                              </a:srgbClr>
                            </a:glow>
                          </a:effectLst>
                        </a:rPr>
                        <a:t> 不起訴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会計責任者</a:t>
                      </a:r>
                    </a:p>
                    <a:p>
                      <a:r>
                        <a:rPr kumimoji="1" lang="ja-JP" altLang="en-US" sz="2400" b="1" dirty="0">
                          <a:ln>
                            <a:solidFill>
                              <a:schemeClr val="bg1"/>
                            </a:solidFill>
                          </a:ln>
                          <a:effectLst>
                            <a:glow rad="127000">
                              <a:srgbClr val="002060">
                                <a:alpha val="60000"/>
                              </a:srgbClr>
                            </a:glow>
                          </a:effectLst>
                        </a:rPr>
                        <a:t>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42400803"/>
                  </a:ext>
                </a:extLst>
              </a:tr>
              <a:tr h="444084">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4">
                  <a:txBody>
                    <a:bodyPr/>
                    <a:lstStyle/>
                    <a:p>
                      <a:r>
                        <a:rPr kumimoji="1" lang="ja-JP" altLang="en-US" sz="2400" b="1" dirty="0">
                          <a:ln>
                            <a:solidFill>
                              <a:schemeClr val="bg1"/>
                            </a:solidFill>
                          </a:ln>
                          <a:effectLst>
                            <a:glow rad="127000">
                              <a:srgbClr val="002060">
                                <a:alpha val="60000"/>
                              </a:srgbClr>
                            </a:glow>
                          </a:effectLst>
                        </a:rPr>
                        <a:t>所属議員側</a:t>
                      </a:r>
                      <a:endParaRPr kumimoji="1" lang="en-US" altLang="ja-JP" sz="2400" b="1" dirty="0">
                        <a:ln>
                          <a:solidFill>
                            <a:schemeClr val="bg1"/>
                          </a:solidFill>
                        </a:ln>
                        <a:effectLst>
                          <a:glow rad="127000">
                            <a:srgbClr val="002060">
                              <a:alpha val="60000"/>
                            </a:srgbClr>
                          </a:glow>
                        </a:effectLst>
                      </a:endParaRPr>
                    </a:p>
                    <a:p>
                      <a:r>
                        <a:rPr kumimoji="1" lang="ja-JP" altLang="en-US" sz="2000" b="1" dirty="0">
                          <a:ln>
                            <a:solidFill>
                              <a:schemeClr val="bg1"/>
                            </a:solidFill>
                          </a:ln>
                          <a:effectLst>
                            <a:glow rad="127000">
                              <a:srgbClr val="002060">
                                <a:alpha val="60000"/>
                              </a:srgbClr>
                            </a:glow>
                          </a:effectLst>
                        </a:rPr>
                        <a:t>　 </a:t>
                      </a:r>
                      <a:r>
                        <a:rPr kumimoji="1" lang="en-US" altLang="ja-JP" sz="2000" b="1" dirty="0">
                          <a:ln>
                            <a:solidFill>
                              <a:schemeClr val="bg1"/>
                            </a:solidFill>
                          </a:ln>
                          <a:effectLst>
                            <a:glow rad="127000">
                              <a:srgbClr val="002060">
                                <a:alpha val="60000"/>
                              </a:srgbClr>
                            </a:glow>
                          </a:effectLst>
                        </a:rPr>
                        <a:t>5154</a:t>
                      </a:r>
                      <a:r>
                        <a:rPr kumimoji="1" lang="ja-JP" altLang="en-US" sz="2000" b="1" dirty="0">
                          <a:ln>
                            <a:solidFill>
                              <a:schemeClr val="bg1"/>
                            </a:solidFill>
                          </a:ln>
                          <a:effectLst>
                            <a:glow rad="127000">
                              <a:srgbClr val="002060">
                                <a:alpha val="60000"/>
                              </a:srgbClr>
                            </a:glow>
                          </a:effectLst>
                        </a:rPr>
                        <a:t>万　　</a:t>
                      </a:r>
                      <a:r>
                        <a:rPr kumimoji="1" lang="en-US" altLang="ja-JP" sz="2000" b="1" dirty="0">
                          <a:ln>
                            <a:solidFill>
                              <a:schemeClr val="bg1"/>
                            </a:solidFill>
                          </a:ln>
                          <a:effectLst>
                            <a:glow rad="127000">
                              <a:srgbClr val="002060">
                                <a:alpha val="60000"/>
                              </a:srgbClr>
                            </a:glow>
                          </a:effectLst>
                        </a:rPr>
                        <a:t>~</a:t>
                      </a:r>
                      <a:r>
                        <a:rPr kumimoji="1" lang="ja-JP" altLang="en-US" sz="2000" b="1" dirty="0">
                          <a:ln>
                            <a:solidFill>
                              <a:schemeClr val="bg1"/>
                            </a:solidFill>
                          </a:ln>
                          <a:effectLst>
                            <a:glow rad="127000">
                              <a:srgbClr val="002060">
                                <a:alpha val="60000"/>
                              </a:srgbClr>
                            </a:glow>
                          </a:effectLst>
                        </a:rPr>
                        <a:t>  </a:t>
                      </a:r>
                      <a:r>
                        <a:rPr kumimoji="1" lang="en-US" altLang="ja-JP" sz="2000" b="1" dirty="0">
                          <a:ln>
                            <a:solidFill>
                              <a:schemeClr val="bg1"/>
                            </a:solidFill>
                          </a:ln>
                          <a:effectLst>
                            <a:glow rad="127000">
                              <a:srgbClr val="002060">
                                <a:alpha val="60000"/>
                              </a:srgbClr>
                            </a:glow>
                          </a:effectLst>
                        </a:rPr>
                        <a:t>4355</a:t>
                      </a:r>
                      <a:r>
                        <a:rPr kumimoji="1" lang="ja-JP" altLang="en-US" sz="2000" b="1" dirty="0">
                          <a:ln>
                            <a:solidFill>
                              <a:schemeClr val="bg1"/>
                            </a:solidFill>
                          </a:ln>
                          <a:effectLst>
                            <a:glow rad="127000">
                              <a:srgbClr val="002060">
                                <a:alpha val="60000"/>
                              </a:srgbClr>
                            </a:glow>
                          </a:effectLst>
                        </a:rPr>
                        <a:t>万</a:t>
                      </a:r>
                      <a:endPar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高額還流議員</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3">
                  <a:txBody>
                    <a:bodyPr/>
                    <a:lstStyle/>
                    <a:p>
                      <a:r>
                        <a:rPr kumimoji="1" lang="ja-JP" altLang="en-US" sz="2400" b="1" dirty="0">
                          <a:ln>
                            <a:solidFill>
                              <a:schemeClr val="bg1"/>
                            </a:solidFill>
                          </a:ln>
                          <a:effectLst>
                            <a:glow rad="127000">
                              <a:srgbClr val="002060">
                                <a:alpha val="60000"/>
                              </a:srgbClr>
                            </a:glow>
                          </a:effectLst>
                        </a:rPr>
                        <a:t>会計責任者ら</a:t>
                      </a:r>
                    </a:p>
                    <a:p>
                      <a:r>
                        <a:rPr kumimoji="1" lang="ja-JP" altLang="en-US" sz="2400" b="1" dirty="0">
                          <a:ln>
                            <a:solidFill>
                              <a:schemeClr val="bg1"/>
                            </a:solidFill>
                          </a:ln>
                          <a:effectLst>
                            <a:glow rad="127000">
                              <a:srgbClr val="002060">
                                <a:alpha val="60000"/>
                              </a:srgbClr>
                            </a:glow>
                          </a:effectLst>
                        </a:rPr>
                        <a:t>　在宅立件</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2237192"/>
                  </a:ext>
                </a:extLst>
              </a:tr>
              <a:tr h="45720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u="none" dirty="0">
                          <a:ln>
                            <a:solidFill>
                              <a:schemeClr val="bg1"/>
                            </a:solidFill>
                          </a:ln>
                          <a:effectLst>
                            <a:glow rad="127000">
                              <a:srgbClr val="002060">
                                <a:alpha val="60000"/>
                              </a:srgbClr>
                            </a:glow>
                          </a:effectLst>
                        </a:rPr>
                        <a:t> 大野</a:t>
                      </a:r>
                      <a:r>
                        <a:rPr kumimoji="1" lang="ja-JP" altLang="en-US" sz="2400" b="1" dirty="0">
                          <a:ln>
                            <a:solidFill>
                              <a:schemeClr val="bg1"/>
                            </a:solidFill>
                          </a:ln>
                          <a:effectLst>
                            <a:glow rad="127000">
                              <a:srgbClr val="002060">
                                <a:alpha val="60000"/>
                              </a:srgbClr>
                            </a:glow>
                          </a:effectLst>
                        </a:rPr>
                        <a:t>泰正議員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r>
                        <a:rPr kumimoji="1" lang="ja-JP" altLang="en-US" sz="2400" b="1">
                          <a:latin typeface="メイリオ" panose="020B0604030504040204" pitchFamily="50" charset="-128"/>
                          <a:ea typeface="メイリオ" panose="020B0604030504040204" pitchFamily="50" charset="-128"/>
                        </a:rPr>
                        <a:t>在宅で立件</a:t>
                      </a:r>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806608"/>
                  </a:ext>
                </a:extLst>
              </a:tr>
              <a:tr h="444084">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谷川弥一議員　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93453423"/>
                  </a:ext>
                </a:extLst>
              </a:tr>
              <a:tr h="49840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池田佳隆議員　逮捕・拘留中</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秘書　逮捕・拘留中</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marT="0" marB="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45165052"/>
                  </a:ext>
                </a:extLst>
              </a:tr>
              <a:tr h="888168">
                <a:tc rowSpan="2">
                  <a:txBody>
                    <a:bodyPr/>
                    <a:lstStyle/>
                    <a:p>
                      <a:r>
                        <a:rPr kumimoji="1" lang="ja-JP" altLang="en-US" sz="2400" b="1" dirty="0">
                          <a:ln>
                            <a:solidFill>
                              <a:schemeClr val="bg1"/>
                            </a:solidFill>
                          </a:ln>
                          <a:effectLst>
                            <a:glow rad="127000">
                              <a:srgbClr val="002060">
                                <a:alpha val="60000"/>
                              </a:srgbClr>
                            </a:glow>
                          </a:effectLst>
                        </a:rPr>
                        <a:t>志帥会</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派閥側</a:t>
                      </a:r>
                      <a:endParaRPr kumimoji="1" lang="en-US" altLang="ja-JP" sz="2400" b="1" dirty="0">
                        <a:ln>
                          <a:solidFill>
                            <a:schemeClr val="bg1"/>
                          </a:solidFill>
                        </a:ln>
                        <a:effectLst>
                          <a:glow rad="127000">
                            <a:srgbClr val="002060">
                              <a:alpha val="60000"/>
                            </a:srgbClr>
                          </a:glow>
                        </a:effectLst>
                      </a:endParaRPr>
                    </a:p>
                    <a:p>
                      <a:r>
                        <a:rPr kumimoji="1" lang="ja-JP" altLang="en-US" sz="1800" b="1" dirty="0">
                          <a:ln>
                            <a:solidFill>
                              <a:schemeClr val="bg1"/>
                            </a:solidFill>
                          </a:ln>
                          <a:effectLst>
                            <a:glow rad="127000">
                              <a:srgbClr val="002060">
                                <a:alpha val="60000"/>
                              </a:srgbClr>
                            </a:glow>
                          </a:effectLst>
                        </a:rPr>
                        <a:t>計</a:t>
                      </a:r>
                      <a:r>
                        <a:rPr kumimoji="1" lang="en-US" altLang="ja-JP" sz="1800" b="1" dirty="0">
                          <a:ln>
                            <a:solidFill>
                              <a:schemeClr val="bg1"/>
                            </a:solidFill>
                          </a:ln>
                          <a:effectLst>
                            <a:glow rad="127000">
                              <a:srgbClr val="002060">
                                <a:alpha val="60000"/>
                              </a:srgbClr>
                            </a:glow>
                          </a:effectLst>
                        </a:rPr>
                        <a:t>3</a:t>
                      </a:r>
                      <a:r>
                        <a:rPr kumimoji="1" lang="ja-JP" altLang="en-US" sz="1800" b="1" dirty="0">
                          <a:ln>
                            <a:solidFill>
                              <a:schemeClr val="bg1"/>
                            </a:solidFill>
                          </a:ln>
                          <a:effectLst>
                            <a:glow rad="127000">
                              <a:srgbClr val="002060">
                                <a:alpha val="60000"/>
                              </a:srgbClr>
                            </a:glow>
                          </a:effectLst>
                        </a:rPr>
                        <a:t>億</a:t>
                      </a:r>
                      <a:r>
                        <a:rPr kumimoji="1" lang="en-US" altLang="ja-JP" sz="1800" b="1" dirty="0">
                          <a:ln>
                            <a:solidFill>
                              <a:schemeClr val="bg1"/>
                            </a:solidFill>
                          </a:ln>
                          <a:effectLst>
                            <a:glow rad="127000">
                              <a:srgbClr val="002060">
                                <a:alpha val="60000"/>
                              </a:srgbClr>
                            </a:glow>
                          </a:effectLst>
                        </a:rPr>
                        <a:t>8082</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元会計責任者</a:t>
                      </a:r>
                    </a:p>
                    <a:p>
                      <a:r>
                        <a:rPr kumimoji="1" lang="ja-JP" altLang="en-US" sz="2400" b="1" dirty="0">
                          <a:ln>
                            <a:solidFill>
                              <a:schemeClr val="bg1"/>
                            </a:solidFill>
                          </a:ln>
                          <a:effectLst>
                            <a:glow rad="127000">
                              <a:srgbClr val="002060">
                                <a:alpha val="60000"/>
                              </a:srgbClr>
                            </a:glow>
                          </a:effectLst>
                        </a:rPr>
                        <a:t>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60423419"/>
                  </a:ext>
                </a:extLst>
              </a:tr>
              <a:tr h="888168">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二階議員側</a:t>
                      </a:r>
                      <a:endParaRPr kumimoji="1" lang="en-US" altLang="ja-JP" sz="2400" b="1" dirty="0">
                        <a:ln>
                          <a:solidFill>
                            <a:schemeClr val="bg1"/>
                          </a:solidFill>
                        </a:ln>
                        <a:effectLst>
                          <a:glow rad="127000">
                            <a:srgbClr val="002060">
                              <a:alpha val="60000"/>
                            </a:srgbClr>
                          </a:glow>
                        </a:effectLst>
                      </a:endParaRPr>
                    </a:p>
                    <a:p>
                      <a:r>
                        <a:rPr kumimoji="1" lang="ja-JP" altLang="en-US" sz="1800" b="1" dirty="0">
                          <a:ln>
                            <a:solidFill>
                              <a:schemeClr val="bg1"/>
                            </a:solidFill>
                          </a:ln>
                          <a:effectLst>
                            <a:glow rad="127000">
                              <a:srgbClr val="002060">
                                <a:alpha val="60000"/>
                              </a:srgbClr>
                            </a:glow>
                          </a:effectLst>
                        </a:rPr>
                        <a:t>    </a:t>
                      </a:r>
                      <a:r>
                        <a:rPr kumimoji="1" lang="en-US" altLang="ja-JP" sz="1800" b="1" dirty="0">
                          <a:ln>
                            <a:solidFill>
                              <a:schemeClr val="bg1"/>
                            </a:solidFill>
                          </a:ln>
                          <a:effectLst>
                            <a:glow rad="127000">
                              <a:srgbClr val="002060">
                                <a:alpha val="60000"/>
                              </a:srgbClr>
                            </a:glow>
                          </a:effectLst>
                        </a:rPr>
                        <a:t>3526</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秘書</a:t>
                      </a:r>
                    </a:p>
                    <a:p>
                      <a:r>
                        <a:rPr kumimoji="1" lang="ja-JP" altLang="en-US" sz="2400" b="1" dirty="0">
                          <a:ln>
                            <a:solidFill>
                              <a:schemeClr val="bg1"/>
                            </a:solidFill>
                          </a:ln>
                          <a:effectLst>
                            <a:glow rad="127000">
                              <a:srgbClr val="002060">
                                <a:alpha val="60000"/>
                              </a:srgbClr>
                            </a:glow>
                          </a:effectLst>
                        </a:rPr>
                        <a:t>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22131237"/>
                  </a:ext>
                </a:extLst>
              </a:tr>
              <a:tr h="939613">
                <a:tc>
                  <a:txBody>
                    <a:bodyPr/>
                    <a:lstStyle/>
                    <a:p>
                      <a:r>
                        <a:rPr kumimoji="1" lang="ja-JP" altLang="en-US" sz="2400" b="1" dirty="0">
                          <a:ln>
                            <a:solidFill>
                              <a:schemeClr val="bg1"/>
                            </a:solidFill>
                          </a:ln>
                          <a:effectLst>
                            <a:glow rad="127000">
                              <a:srgbClr val="002060">
                                <a:alpha val="60000"/>
                              </a:srgbClr>
                            </a:glow>
                          </a:effectLst>
                        </a:rPr>
                        <a:t>宏池会</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派閥側</a:t>
                      </a:r>
                      <a:endParaRPr kumimoji="1" lang="en-US" altLang="ja-JP" sz="2400" b="1" dirty="0">
                        <a:ln>
                          <a:solidFill>
                            <a:schemeClr val="bg1"/>
                          </a:solidFill>
                        </a:ln>
                        <a:effectLst>
                          <a:glow rad="127000">
                            <a:srgbClr val="002060">
                              <a:alpha val="60000"/>
                            </a:srgbClr>
                          </a:glow>
                        </a:effectLst>
                      </a:endParaRPr>
                    </a:p>
                    <a:p>
                      <a:r>
                        <a:rPr kumimoji="1" lang="en-US" altLang="ja-JP" sz="1800" b="1" dirty="0">
                          <a:ln>
                            <a:solidFill>
                              <a:schemeClr val="bg1"/>
                            </a:solidFill>
                          </a:ln>
                          <a:effectLst>
                            <a:glow rad="127000">
                              <a:srgbClr val="002060">
                                <a:alpha val="60000"/>
                              </a:srgbClr>
                            </a:glow>
                          </a:effectLst>
                        </a:rPr>
                        <a:t>3059</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元会計責任者</a:t>
                      </a:r>
                    </a:p>
                    <a:p>
                      <a:r>
                        <a:rPr kumimoji="1" lang="ja-JP" altLang="en-US" sz="2400" b="1" dirty="0">
                          <a:ln>
                            <a:solidFill>
                              <a:schemeClr val="bg1"/>
                            </a:solidFill>
                          </a:ln>
                          <a:effectLst>
                            <a:glow rad="127000">
                              <a:srgbClr val="002060">
                                <a:alpha val="60000"/>
                              </a:srgbClr>
                            </a:glow>
                          </a:effectLst>
                        </a:rPr>
                        <a:t>　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27380709"/>
                  </a:ext>
                </a:extLst>
              </a:tr>
            </a:tbl>
          </a:graphicData>
        </a:graphic>
      </p:graphicFrame>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152400"/>
            <a:ext cx="267893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2024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19</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日現在</a:t>
            </a:r>
          </a:p>
        </p:txBody>
      </p:sp>
    </p:spTree>
    <p:extLst>
      <p:ext uri="{BB962C8B-B14F-4D97-AF65-F5344CB8AC3E}">
        <p14:creationId xmlns:p14="http://schemas.microsoft.com/office/powerpoint/2010/main" val="3985551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203564" y="-248157"/>
            <a:ext cx="6991998"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事件を通じて指摘された主な問題点</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152400"/>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23</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日読売新聞</a:t>
            </a:r>
          </a:p>
        </p:txBody>
      </p:sp>
      <p:graphicFrame>
        <p:nvGraphicFramePr>
          <p:cNvPr id="2" name="表 1">
            <a:extLst>
              <a:ext uri="{FF2B5EF4-FFF2-40B4-BE49-F238E27FC236}">
                <a16:creationId xmlns:a16="http://schemas.microsoft.com/office/drawing/2014/main" id="{0AE480C2-E70C-2B16-013E-AA9DE8F6D402}"/>
              </a:ext>
            </a:extLst>
          </p:cNvPr>
          <p:cNvGraphicFramePr>
            <a:graphicFrameLocks noGrp="1"/>
          </p:cNvGraphicFramePr>
          <p:nvPr/>
        </p:nvGraphicFramePr>
        <p:xfrm>
          <a:off x="228601" y="736280"/>
          <a:ext cx="11812612" cy="5969320"/>
        </p:xfrm>
        <a:graphic>
          <a:graphicData uri="http://schemas.openxmlformats.org/drawingml/2006/table">
            <a:tbl>
              <a:tblPr bandRow="1">
                <a:tableStyleId>{D113A9D2-9D6B-4929-AA2D-F23B5EE8CBE7}</a:tableStyleId>
              </a:tblPr>
              <a:tblGrid>
                <a:gridCol w="2933699">
                  <a:extLst>
                    <a:ext uri="{9D8B030D-6E8A-4147-A177-3AD203B41FA5}">
                      <a16:colId xmlns:a16="http://schemas.microsoft.com/office/drawing/2014/main" val="2630260459"/>
                    </a:ext>
                  </a:extLst>
                </a:gridCol>
                <a:gridCol w="8878913">
                  <a:extLst>
                    <a:ext uri="{9D8B030D-6E8A-4147-A177-3AD203B41FA5}">
                      <a16:colId xmlns:a16="http://schemas.microsoft.com/office/drawing/2014/main" val="877198501"/>
                    </a:ext>
                  </a:extLst>
                </a:gridCol>
              </a:tblGrid>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政治資金パーティー</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購入者などの公開基準は「</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回あたり</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20</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万円超」で、</a:t>
                      </a:r>
                      <a:endParaRPr kumimoji="1" lang="en-US" altLang="ja-JP" sz="2400" b="1">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年間</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万円超」の寄付より緩い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0667856"/>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欠席前提でパーティー券を購入しているケースがある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27504706"/>
                  </a:ext>
                </a:extLst>
              </a:tr>
              <a:tr h="700088">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罰則</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会計責任者が有罪になれば、議員にも責任が及ぶ規定はない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72301585"/>
                  </a:ext>
                </a:extLst>
              </a:tr>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監査</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国会議員関係政治団体は公認会計士らの監査が義務付けられているが、チェック対象は支出のみ</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29834429"/>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派閥は対象外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52191650"/>
                  </a:ext>
                </a:extLst>
              </a:tr>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会計責任者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実態を伴わない「名ばかり」のケースがある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66917713"/>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会計帳簿にすべての収支を記載し、保管しなければならないが、総務省等への提出義務はない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7142341"/>
                  </a:ext>
                </a:extLst>
              </a:tr>
              <a:tr h="700088">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政策活動費</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使途を公開する義務がない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7222386"/>
                  </a:ext>
                </a:extLst>
              </a:tr>
            </a:tbl>
          </a:graphicData>
        </a:graphic>
      </p:graphicFrame>
    </p:spTree>
    <p:extLst>
      <p:ext uri="{BB962C8B-B14F-4D97-AF65-F5344CB8AC3E}">
        <p14:creationId xmlns:p14="http://schemas.microsoft.com/office/powerpoint/2010/main" val="2334250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168400" y="-248837"/>
            <a:ext cx="9690100"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自民党政治刷新本部の中間とりまとめ案のポイント</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82862" y="586406"/>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23</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日朝日新聞</a:t>
            </a:r>
          </a:p>
        </p:txBody>
      </p:sp>
      <p:graphicFrame>
        <p:nvGraphicFramePr>
          <p:cNvPr id="4" name="表 3">
            <a:extLst>
              <a:ext uri="{FF2B5EF4-FFF2-40B4-BE49-F238E27FC236}">
                <a16:creationId xmlns:a16="http://schemas.microsoft.com/office/drawing/2014/main" id="{2A8570BB-DBC0-B475-F6DB-2B4E91AE7226}"/>
              </a:ext>
            </a:extLst>
          </p:cNvPr>
          <p:cNvGraphicFramePr>
            <a:graphicFrameLocks noGrp="1"/>
          </p:cNvGraphicFramePr>
          <p:nvPr/>
        </p:nvGraphicFramePr>
        <p:xfrm>
          <a:off x="1155700" y="1044952"/>
          <a:ext cx="9855200" cy="2194560"/>
        </p:xfrm>
        <a:graphic>
          <a:graphicData uri="http://schemas.openxmlformats.org/drawingml/2006/table">
            <a:tbl>
              <a:tblPr bandRow="1">
                <a:tableStyleId>{D113A9D2-9D6B-4929-AA2D-F23B5EE8CBE7}</a:tableStyleId>
              </a:tblPr>
              <a:tblGrid>
                <a:gridCol w="9855200">
                  <a:extLst>
                    <a:ext uri="{9D8B030D-6E8A-4147-A177-3AD203B41FA5}">
                      <a16:colId xmlns:a16="http://schemas.microsoft.com/office/drawing/2014/main" val="3432476597"/>
                    </a:ext>
                  </a:extLst>
                </a:gridCol>
              </a:tblGrid>
              <a:tr h="370840">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政策集団の在り方</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5541969"/>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いわゆる「派閥」の解消、「派閥」から真の「政策集団」へ。</a:t>
                      </a:r>
                      <a:endPar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「お金」と「人事」から完全に決別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99344624"/>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閣僚人事の推薦名簿作成などの働きかけや協議の禁止</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9160048"/>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法令違反があった派閥の活動休止や解散を要求する仕組みの導入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70368605"/>
                  </a:ext>
                </a:extLst>
              </a:tr>
            </a:tbl>
          </a:graphicData>
        </a:graphic>
      </p:graphicFrame>
      <p:graphicFrame>
        <p:nvGraphicFramePr>
          <p:cNvPr id="6" name="表 5">
            <a:extLst>
              <a:ext uri="{FF2B5EF4-FFF2-40B4-BE49-F238E27FC236}">
                <a16:creationId xmlns:a16="http://schemas.microsoft.com/office/drawing/2014/main" id="{A649077C-A110-8C26-E256-821BC843C1F9}"/>
              </a:ext>
            </a:extLst>
          </p:cNvPr>
          <p:cNvGraphicFramePr>
            <a:graphicFrameLocks noGrp="1"/>
          </p:cNvGraphicFramePr>
          <p:nvPr/>
        </p:nvGraphicFramePr>
        <p:xfrm>
          <a:off x="1168400" y="3441700"/>
          <a:ext cx="9855200" cy="1828800"/>
        </p:xfrm>
        <a:graphic>
          <a:graphicData uri="http://schemas.openxmlformats.org/drawingml/2006/table">
            <a:tbl>
              <a:tblPr bandRow="1">
                <a:tableStyleId>{D113A9D2-9D6B-4929-AA2D-F23B5EE8CBE7}</a:tableStyleId>
              </a:tblPr>
              <a:tblGrid>
                <a:gridCol w="9855200">
                  <a:extLst>
                    <a:ext uri="{9D8B030D-6E8A-4147-A177-3AD203B41FA5}">
                      <a16:colId xmlns:a16="http://schemas.microsoft.com/office/drawing/2014/main" val="3432476597"/>
                    </a:ext>
                  </a:extLst>
                </a:gridCol>
              </a:tblGrid>
              <a:tr h="370840">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政治資金の透明性の徹底</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5541969"/>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政策集団の政治資金パーティーの全面禁止</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99344624"/>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政策集団の収支報告書への外部監査の導入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9160048"/>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会計責任者が逮捕・起訴などの事態になった場合の議員への処分</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70368605"/>
                  </a:ext>
                </a:extLst>
              </a:tr>
            </a:tbl>
          </a:graphicData>
        </a:graphic>
      </p:graphicFrame>
      <p:graphicFrame>
        <p:nvGraphicFramePr>
          <p:cNvPr id="7" name="表 6">
            <a:extLst>
              <a:ext uri="{FF2B5EF4-FFF2-40B4-BE49-F238E27FC236}">
                <a16:creationId xmlns:a16="http://schemas.microsoft.com/office/drawing/2014/main" id="{6D3F245B-096B-FA7D-3E10-24168BA2188C}"/>
              </a:ext>
            </a:extLst>
          </p:cNvPr>
          <p:cNvGraphicFramePr>
            <a:graphicFrameLocks noGrp="1"/>
          </p:cNvGraphicFramePr>
          <p:nvPr/>
        </p:nvGraphicFramePr>
        <p:xfrm>
          <a:off x="1168400" y="6072974"/>
          <a:ext cx="9855200" cy="543726"/>
        </p:xfrm>
        <a:graphic>
          <a:graphicData uri="http://schemas.openxmlformats.org/drawingml/2006/table">
            <a:tbl>
              <a:tblPr firstRow="1" bandRow="1">
                <a:tableStyleId>{5C22544A-7EE6-4342-B048-85BDC9FD1C3A}</a:tableStyleId>
              </a:tblPr>
              <a:tblGrid>
                <a:gridCol w="9855200">
                  <a:extLst>
                    <a:ext uri="{9D8B030D-6E8A-4147-A177-3AD203B41FA5}">
                      <a16:colId xmlns:a16="http://schemas.microsoft.com/office/drawing/2014/main" val="2345330241"/>
                    </a:ext>
                  </a:extLst>
                </a:gridCol>
              </a:tblGrid>
              <a:tr h="543726">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政治資金規正法の改正に向け野党に協議呼びかけへ</a:t>
                      </a:r>
                    </a:p>
                  </a:txBody>
                  <a:tcPr marT="108000" anchor="ctr" anchorCtr="1">
                    <a:solidFill>
                      <a:schemeClr val="accent1">
                        <a:lumMod val="60000"/>
                        <a:lumOff val="40000"/>
                      </a:schemeClr>
                    </a:solidFill>
                  </a:tcPr>
                </a:tc>
                <a:extLst>
                  <a:ext uri="{0D108BD9-81ED-4DB2-BD59-A6C34878D82A}">
                    <a16:rowId xmlns:a16="http://schemas.microsoft.com/office/drawing/2014/main" val="2669870718"/>
                  </a:ext>
                </a:extLst>
              </a:tr>
            </a:tbl>
          </a:graphicData>
        </a:graphic>
      </p:graphicFrame>
      <p:sp>
        <p:nvSpPr>
          <p:cNvPr id="8" name="直角三角形 7">
            <a:extLst>
              <a:ext uri="{FF2B5EF4-FFF2-40B4-BE49-F238E27FC236}">
                <a16:creationId xmlns:a16="http://schemas.microsoft.com/office/drawing/2014/main" id="{BECB86A4-84ED-FE99-A42E-93A6E10CDA22}"/>
              </a:ext>
            </a:extLst>
          </p:cNvPr>
          <p:cNvSpPr/>
          <p:nvPr/>
        </p:nvSpPr>
        <p:spPr>
          <a:xfrm rot="18815970">
            <a:off x="5761559" y="5140020"/>
            <a:ext cx="668880" cy="665337"/>
          </a:xfrm>
          <a:prstGeom prst="rtTriangle">
            <a:avLst/>
          </a:prstGeom>
          <a:ln>
            <a:solidFill>
              <a:schemeClr val="accent1"/>
            </a:solidFill>
          </a:ln>
          <a:effectLst>
            <a:glow rad="127000">
              <a:schemeClr val="bg1">
                <a:alpha val="6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23992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40F995FF-9D1A-B0C9-4899-D20DDB4A0701}"/>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2E2C5D3-EB4A-BF30-2F2A-B045F8D3E0A4}"/>
              </a:ext>
            </a:extLst>
          </p:cNvPr>
          <p:cNvSpPr txBox="1"/>
          <p:nvPr/>
        </p:nvSpPr>
        <p:spPr>
          <a:xfrm>
            <a:off x="3464509" y="-153116"/>
            <a:ext cx="5262979" cy="1047773"/>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ガザでの戦闘の経緯</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a:extLst>
              <a:ext uri="{FF2B5EF4-FFF2-40B4-BE49-F238E27FC236}">
                <a16:creationId xmlns:a16="http://schemas.microsoft.com/office/drawing/2014/main" id="{7294B377-2A9F-3163-CD7F-EF0752FCCE93}"/>
              </a:ext>
            </a:extLst>
          </p:cNvPr>
          <p:cNvSpPr txBox="1"/>
          <p:nvPr/>
        </p:nvSpPr>
        <p:spPr>
          <a:xfrm>
            <a:off x="207629" y="1174718"/>
            <a:ext cx="11984371" cy="5478423"/>
          </a:xfrm>
          <a:prstGeom prst="rect">
            <a:avLst/>
          </a:prstGeom>
          <a:noFill/>
        </p:spPr>
        <p:txBody>
          <a:bodyPr wrap="none" rtlCol="0">
            <a:spAutoFit/>
          </a:bodyPr>
          <a:lstStyle/>
          <a:p>
            <a:pPr>
              <a:lnSpc>
                <a:spcPts val="4200"/>
              </a:lnSpc>
            </a:pP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7</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日でガザ戦闘</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4</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か月。ガザの現状、死者数</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2</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7708</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人、</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負傷者数</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6</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7147</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人、避難者数約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170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万人、住宅被害</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①損壊</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36</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9000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戸、②全壊約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7</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9000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戸。</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機能停止した病院</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30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か所。パレスチナ自治区ガザ南部</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ハンユニスの地下トンネルで、イランからイスラム主義組織</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ハマスへ</a:t>
            </a:r>
            <a:r>
              <a:rPr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1</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5000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万ドル（約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222</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億</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5000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万円）が送金され</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たとされる証書が見つかったと発表（</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6</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日　イスラエル軍）。</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近くの金庫からは</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2,000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シュケル（約８憶</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1000</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万円）の紙幣も</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見つかった。ガザで拘束されている人質</a:t>
            </a: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136</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人のうち、</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36</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人の死亡確認。実際にはそれ以上か。</a:t>
            </a:r>
          </a:p>
        </p:txBody>
      </p:sp>
    </p:spTree>
    <p:extLst>
      <p:ext uri="{BB962C8B-B14F-4D97-AF65-F5344CB8AC3E}">
        <p14:creationId xmlns:p14="http://schemas.microsoft.com/office/powerpoint/2010/main" val="2222243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3464509" y="-153116"/>
            <a:ext cx="5262979" cy="1047773"/>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ガザでの戦闘の経緯</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6" name="表 5">
            <a:extLst>
              <a:ext uri="{FF2B5EF4-FFF2-40B4-BE49-F238E27FC236}">
                <a16:creationId xmlns:a16="http://schemas.microsoft.com/office/drawing/2014/main" id="{E2FA2D77-1A37-BB83-9B88-3D9C594D27DE}"/>
              </a:ext>
            </a:extLst>
          </p:cNvPr>
          <p:cNvGraphicFramePr>
            <a:graphicFrameLocks noGrp="1"/>
          </p:cNvGraphicFramePr>
          <p:nvPr/>
        </p:nvGraphicFramePr>
        <p:xfrm>
          <a:off x="303690" y="894657"/>
          <a:ext cx="11584618" cy="5730996"/>
        </p:xfrm>
        <a:graphic>
          <a:graphicData uri="http://schemas.openxmlformats.org/drawingml/2006/table">
            <a:tbl>
              <a:tblPr firstRow="1">
                <a:tableStyleId>{D113A9D2-9D6B-4929-AA2D-F23B5EE8CBE7}</a:tableStyleId>
              </a:tblPr>
              <a:tblGrid>
                <a:gridCol w="2230755">
                  <a:extLst>
                    <a:ext uri="{9D8B030D-6E8A-4147-A177-3AD203B41FA5}">
                      <a16:colId xmlns:a16="http://schemas.microsoft.com/office/drawing/2014/main" val="2745941724"/>
                    </a:ext>
                  </a:extLst>
                </a:gridCol>
                <a:gridCol w="9353863">
                  <a:extLst>
                    <a:ext uri="{9D8B030D-6E8A-4147-A177-3AD203B41FA5}">
                      <a16:colId xmlns:a16="http://schemas.microsoft.com/office/drawing/2014/main" val="2161792744"/>
                    </a:ext>
                  </a:extLst>
                </a:gridCol>
              </a:tblGrid>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23</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年</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10</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月</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ハマスがイスラエル南部へ越境攻撃、</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240</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人以上をガザに拉致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54667826"/>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10</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イスラエルがガザ包囲、電気や水道の供給を遮断</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93899890"/>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28</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ネタニヤフ首相、「第</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段階」の戦闘を宣言。地上侵攻本格化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218123"/>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11</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月</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15</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イスラエル軍がガザ最大のシファ病院へ突入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5843181"/>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24</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イスラエルとハマスが戦闘休止。</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日間で人質</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105</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人解放</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00714539"/>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12</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月</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戦闘再開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69290332"/>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3</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イスラエル軍がガザ南部への地上侵攻開始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24084592"/>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8</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国連安保理で戦闘停止の決議案が米国の拒否権で否決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3926057"/>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22</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国連安保理でガザでの人道支援拡大を求める決議案採択</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84393781"/>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24</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年</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月</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11</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国際司法裁判所でガザ侵攻のジェノサイドを巡る裁判始まる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1116684"/>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26</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国際司法裁判所が暫定措置出すも即時停戦求めず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58960054"/>
                  </a:ext>
                </a:extLst>
              </a:tr>
              <a:tr h="477583">
                <a:tc>
                  <a:txBody>
                    <a:bodyPr/>
                    <a:lstStyle/>
                    <a:p>
                      <a:pPr algn="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2</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月</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ガザでの戦闘開始から</a:t>
                      </a:r>
                      <a:r>
                        <a:rPr kumimoji="1" lang="en-US" altLang="ja-JP"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4</a:t>
                      </a:r>
                      <a:r>
                        <a:rPr kumimoji="1" lang="ja-JP" altLang="en-US" sz="2400" b="1" dirty="0">
                          <a:ln w="15875">
                            <a:solidFill>
                              <a:schemeClr val="bg1"/>
                            </a:solidFill>
                          </a:ln>
                          <a:solidFill>
                            <a:schemeClr val="bg1"/>
                          </a:solidFill>
                          <a:effectLst>
                            <a:glow rad="139700">
                              <a:srgbClr val="002060">
                                <a:alpha val="60000"/>
                              </a:srgbClr>
                            </a:glow>
                          </a:effectLst>
                          <a:latin typeface="メイリオ" panose="020B0604030504040204" pitchFamily="50" charset="-128"/>
                          <a:ea typeface="メイリオ" panose="020B0604030504040204" pitchFamily="50" charset="-128"/>
                        </a:rPr>
                        <a:t>か月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30626827"/>
                  </a:ext>
                </a:extLst>
              </a:tr>
            </a:tbl>
          </a:graphicData>
        </a:graphic>
      </p:graphicFrame>
    </p:spTree>
    <p:extLst>
      <p:ext uri="{BB962C8B-B14F-4D97-AF65-F5344CB8AC3E}">
        <p14:creationId xmlns:p14="http://schemas.microsoft.com/office/powerpoint/2010/main" val="1252857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EF2A9B6C-1FA0-3A99-E265-93A3A520ADD2}"/>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EA0C120-1123-69D8-2F93-A505E87ED91A}"/>
              </a:ext>
            </a:extLst>
          </p:cNvPr>
          <p:cNvSpPr txBox="1"/>
          <p:nvPr/>
        </p:nvSpPr>
        <p:spPr>
          <a:xfrm>
            <a:off x="3746639" y="0"/>
            <a:ext cx="4698722"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米中スパイ戦激化</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a:extLst>
              <a:ext uri="{FF2B5EF4-FFF2-40B4-BE49-F238E27FC236}">
                <a16:creationId xmlns:a16="http://schemas.microsoft.com/office/drawing/2014/main" id="{D9E88224-0DC2-A6C7-C5D7-43B5583BF9BC}"/>
              </a:ext>
            </a:extLst>
          </p:cNvPr>
          <p:cNvSpPr txBox="1"/>
          <p:nvPr/>
        </p:nvSpPr>
        <p:spPr>
          <a:xfrm>
            <a:off x="225642" y="984885"/>
            <a:ext cx="11740715" cy="5697072"/>
          </a:xfrm>
          <a:prstGeom prst="rect">
            <a:avLst/>
          </a:prstGeom>
          <a:noFill/>
        </p:spPr>
        <p:txBody>
          <a:bodyPr wrap="none" rtlCol="0">
            <a:spAutoFit/>
          </a:bodyPr>
          <a:lstStyle/>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米中対立の長期化に伴い、機密情報の収集や漏洩防止の</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重要性高まる。</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米メディアによると、</a:t>
            </a:r>
            <a:r>
              <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FBI</a:t>
            </a: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が捜査中の中国に関する</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スパイ事件は数千件に上る。主戦場はサイバー分野。</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中国とのスパイ戦、対ソ連と比べ多角化。</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23</a:t>
            </a: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年</a:t>
            </a:r>
            <a:r>
              <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8</a:t>
            </a: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月には、米軍の機密情報を中国に漏らしたとして</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米軍人</a:t>
            </a:r>
            <a:r>
              <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2</a:t>
            </a: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人が逮捕。米軍基地に侵入を試みた中国人は</a:t>
            </a:r>
            <a:endParaRPr kumimoji="1" lang="en-US" altLang="ja-JP"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chemeClr val="tx1">
                      <a:alpha val="50000"/>
                    </a:schemeClr>
                  </a:glow>
                </a:effectLst>
                <a:latin typeface="メイリオ" panose="020B0604030504040204" pitchFamily="50" charset="-128"/>
                <a:ea typeface="メイリオ" panose="020B0604030504040204" pitchFamily="50" charset="-128"/>
              </a:rPr>
              <a:t>去年だけで十数人。</a:t>
            </a:r>
          </a:p>
        </p:txBody>
      </p:sp>
    </p:spTree>
    <p:extLst>
      <p:ext uri="{BB962C8B-B14F-4D97-AF65-F5344CB8AC3E}">
        <p14:creationId xmlns:p14="http://schemas.microsoft.com/office/powerpoint/2010/main" val="3578700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0D998-3E90-76E0-602B-5AC17AA37D7A}"/>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E439626-F7B9-655A-C82E-ABFB119C1699}"/>
              </a:ext>
            </a:extLst>
          </p:cNvPr>
          <p:cNvSpPr txBox="1"/>
          <p:nvPr/>
        </p:nvSpPr>
        <p:spPr>
          <a:xfrm>
            <a:off x="3746639" y="0"/>
            <a:ext cx="4698722"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米中スパイ戦激化</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5A8FFDA5-5D5D-CA00-3B20-B656C71852AC}"/>
              </a:ext>
            </a:extLst>
          </p:cNvPr>
          <p:cNvGraphicFramePr>
            <a:graphicFrameLocks noGrp="1"/>
          </p:cNvGraphicFramePr>
          <p:nvPr/>
        </p:nvGraphicFramePr>
        <p:xfrm>
          <a:off x="317912" y="1071971"/>
          <a:ext cx="11556176" cy="5531135"/>
        </p:xfrm>
        <a:graphic>
          <a:graphicData uri="http://schemas.openxmlformats.org/drawingml/2006/table">
            <a:tbl>
              <a:tblPr>
                <a:tableStyleId>{D113A9D2-9D6B-4929-AA2D-F23B5EE8CBE7}</a:tableStyleId>
              </a:tblPr>
              <a:tblGrid>
                <a:gridCol w="1634254">
                  <a:extLst>
                    <a:ext uri="{9D8B030D-6E8A-4147-A177-3AD203B41FA5}">
                      <a16:colId xmlns:a16="http://schemas.microsoft.com/office/drawing/2014/main" val="3905330318"/>
                    </a:ext>
                  </a:extLst>
                </a:gridCol>
                <a:gridCol w="9921922">
                  <a:extLst>
                    <a:ext uri="{9D8B030D-6E8A-4147-A177-3AD203B41FA5}">
                      <a16:colId xmlns:a16="http://schemas.microsoft.com/office/drawing/2014/main" val="2050968915"/>
                    </a:ext>
                  </a:extLst>
                </a:gridCol>
              </a:tblGrid>
              <a:tr h="612451">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22</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米国バイデン大統領と中国習近平主席がインドネシア・バリ島で会談</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01649469"/>
                  </a:ext>
                </a:extLst>
              </a:tr>
              <a:tr h="772876">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米本土上空を領空侵犯した中国偵察用気球を米軍が撃墜。</a:t>
                      </a:r>
                      <a:endPar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米中関係が悪化。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25222576"/>
                  </a:ext>
                </a:extLst>
              </a:tr>
              <a:tr h="612451">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6</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ブリンケン国務長官が北京を訪問し、対話の継続を確認</a:t>
                      </a:r>
                      <a:endPar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0087721"/>
                  </a:ext>
                </a:extLst>
              </a:tr>
              <a:tr h="612451">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中国で「改正スパイ法」施行</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18992872"/>
                  </a:ext>
                </a:extLst>
              </a:tr>
              <a:tr h="772876">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月下旬</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CIA</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のバーンズ長官が中国で情報網再構築が進展したと言及。</a:t>
                      </a:r>
                      <a:endPar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中国外務省は反発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53624155"/>
                  </a:ext>
                </a:extLst>
              </a:tr>
              <a:tr h="772876">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8</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中国国家安全省が開設した</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SNS</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公式アカウントで国民に対しスパイ摘発への協力促す。米</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CIA</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などを名指しし、スパイ摘発を次々と公表</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79756442"/>
                  </a:ext>
                </a:extLst>
              </a:tr>
              <a:tr h="612451">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米中首脳が</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年振りに米サンフランシスコ近郊で会談</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62714191"/>
                  </a:ext>
                </a:extLst>
              </a:tr>
              <a:tr h="612451">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バーンズ氏が米外交誌で対中工作の重要性に言及。中国外務省は反発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8868566"/>
                  </a:ext>
                </a:extLst>
              </a:tr>
            </a:tbl>
          </a:graphicData>
        </a:graphic>
      </p:graphicFrame>
    </p:spTree>
    <p:extLst>
      <p:ext uri="{BB962C8B-B14F-4D97-AF65-F5344CB8AC3E}">
        <p14:creationId xmlns:p14="http://schemas.microsoft.com/office/powerpoint/2010/main" val="400623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203564" y="-101516"/>
            <a:ext cx="6991998" cy="923330"/>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中国恒大集団経営を巡る経緯</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352454"/>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30</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日読売新聞</a:t>
            </a:r>
          </a:p>
        </p:txBody>
      </p:sp>
      <p:sp>
        <p:nvSpPr>
          <p:cNvPr id="4" name="テキスト ボックス 3">
            <a:extLst>
              <a:ext uri="{FF2B5EF4-FFF2-40B4-BE49-F238E27FC236}">
                <a16:creationId xmlns:a16="http://schemas.microsoft.com/office/drawing/2014/main" id="{076485EF-1BAB-8839-681F-4F271E0BB44B}"/>
              </a:ext>
            </a:extLst>
          </p:cNvPr>
          <p:cNvSpPr txBox="1"/>
          <p:nvPr/>
        </p:nvSpPr>
        <p:spPr>
          <a:xfrm>
            <a:off x="170481" y="1275784"/>
            <a:ext cx="11870732" cy="4991751"/>
          </a:xfrm>
          <a:prstGeom prst="rect">
            <a:avLst/>
          </a:prstGeom>
          <a:noFill/>
        </p:spPr>
        <p:txBody>
          <a:bodyPr wrap="square" rtlCol="0">
            <a:spAutoFit/>
          </a:bodyPr>
          <a:lstStyle/>
          <a:p>
            <a:pPr>
              <a:lnSpc>
                <a:spcPts val="5500"/>
              </a:lnSpc>
            </a:pP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1</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月</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29</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日、香港高等法院（高裁）は中国恒大集団に対し、会社の清算を命じた（清算手続き＝日本の法的整理）</a:t>
            </a:r>
            <a:endPar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法院が選んだ管財人の下で債務の整理を進める</a:t>
            </a:r>
            <a:endPar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負債総額は</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23</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年</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6</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月時点で</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2.4</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兆元（約</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50</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兆円）に上り、</a:t>
            </a:r>
            <a:endPar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約</a:t>
            </a:r>
            <a:r>
              <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6400</a:t>
            </a: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億元の債務超過に陥っている</a:t>
            </a:r>
            <a:r>
              <a:rPr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とされる</a:t>
            </a:r>
            <a:endPar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endParaRPr>
          </a:p>
          <a:p>
            <a:pPr>
              <a:lnSpc>
                <a:spcPts val="5500"/>
              </a:lnSpc>
            </a:pPr>
            <a:r>
              <a:rPr kumimoji="1" lang="ja-JP" altLang="en-US"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rPr>
              <a:t>恒大の資産大部分は中国本土にあるため、今後の清算手続きが実質的に進むかは中国政府の意向次第</a:t>
            </a:r>
            <a:endParaRPr kumimoji="1" lang="en-US" altLang="ja-JP" sz="3600" b="1" dirty="0">
              <a:ln>
                <a:solidFill>
                  <a:prstClr val="white"/>
                </a:solidFill>
              </a:ln>
              <a:solidFill>
                <a:schemeClr val="bg1"/>
              </a:solidFill>
              <a:effectLst>
                <a:glow rad="127000">
                  <a:srgbClr val="002060">
                    <a:alpha val="50000"/>
                  </a:srgbClr>
                </a:glo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1411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7697-8810-749B-BCF9-5B764AE38C9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15B423-0738-4429-17BE-292224FD2CE8}"/>
              </a:ext>
            </a:extLst>
          </p:cNvPr>
          <p:cNvSpPr txBox="1"/>
          <p:nvPr/>
        </p:nvSpPr>
        <p:spPr>
          <a:xfrm>
            <a:off x="2203564" y="-101516"/>
            <a:ext cx="6991998" cy="923330"/>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中国恒大集団経営を巡る経緯</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087AD965-88C7-CBD7-BB56-A8E0892DCAEE}"/>
              </a:ext>
            </a:extLst>
          </p:cNvPr>
          <p:cNvSpPr txBox="1"/>
          <p:nvPr/>
        </p:nvSpPr>
        <p:spPr>
          <a:xfrm>
            <a:off x="9195562" y="352454"/>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30</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日読売新聞</a:t>
            </a:r>
          </a:p>
        </p:txBody>
      </p:sp>
      <p:graphicFrame>
        <p:nvGraphicFramePr>
          <p:cNvPr id="2" name="表 1">
            <a:extLst>
              <a:ext uri="{FF2B5EF4-FFF2-40B4-BE49-F238E27FC236}">
                <a16:creationId xmlns:a16="http://schemas.microsoft.com/office/drawing/2014/main" id="{8DE2772C-D43F-B3AA-6A6B-B25262BF6710}"/>
              </a:ext>
            </a:extLst>
          </p:cNvPr>
          <p:cNvGraphicFramePr>
            <a:graphicFrameLocks noGrp="1"/>
          </p:cNvGraphicFramePr>
          <p:nvPr/>
        </p:nvGraphicFramePr>
        <p:xfrm>
          <a:off x="368490" y="1034736"/>
          <a:ext cx="11544110" cy="5575296"/>
        </p:xfrm>
        <a:graphic>
          <a:graphicData uri="http://schemas.openxmlformats.org/drawingml/2006/table">
            <a:tbl>
              <a:tblPr>
                <a:tableStyleId>{D113A9D2-9D6B-4929-AA2D-F23B5EE8CBE7}</a:tableStyleId>
              </a:tblPr>
              <a:tblGrid>
                <a:gridCol w="1533773">
                  <a:extLst>
                    <a:ext uri="{9D8B030D-6E8A-4147-A177-3AD203B41FA5}">
                      <a16:colId xmlns:a16="http://schemas.microsoft.com/office/drawing/2014/main" val="502959204"/>
                    </a:ext>
                  </a:extLst>
                </a:gridCol>
                <a:gridCol w="10010337">
                  <a:extLst>
                    <a:ext uri="{9D8B030D-6E8A-4147-A177-3AD203B41FA5}">
                      <a16:colId xmlns:a16="http://schemas.microsoft.com/office/drawing/2014/main" val="2875120466"/>
                    </a:ext>
                  </a:extLst>
                </a:gridCol>
              </a:tblGrid>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 </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中国人民銀行が融資の総量規制導入、不動産市況を引き締め</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73421098"/>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9</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恒大の経営危機が表面化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51898641"/>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12</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格付け会社が「部分的なデフォルト」と発表</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91131906"/>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22</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 </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6</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一部の投資家が恒大の清算を香港の裁判所に申し立て</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82853161"/>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 </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外資建て債務の再編・削減計画を発表</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69106225"/>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22</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年末時点で負債額</a:t>
                      </a:r>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2.4</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兆元だったと発表。債務超過に</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9540705"/>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8</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ニューヨークの裁判所に米連邦破産法第</a:t>
                      </a:r>
                      <a:r>
                        <a:rPr kumimoji="1" lang="en-US" altLang="ja-JP"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15</a:t>
                      </a:r>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条の適用申請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93673710"/>
                  </a:ext>
                </a:extLst>
              </a:tr>
              <a:tr h="696912">
                <a:tc>
                  <a:txBody>
                    <a:bodyPr/>
                    <a:lstStyle/>
                    <a:p>
                      <a:pPr algn="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 </a:t>
                      </a:r>
                      <a:r>
                        <a:rPr kumimoji="1" lang="en-US" altLang="ja-JP"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香港高等法院が恒大に清算命令</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55848767"/>
                  </a:ext>
                </a:extLst>
              </a:tr>
            </a:tbl>
          </a:graphicData>
        </a:graphic>
      </p:graphicFrame>
    </p:spTree>
    <p:extLst>
      <p:ext uri="{BB962C8B-B14F-4D97-AF65-F5344CB8AC3E}">
        <p14:creationId xmlns:p14="http://schemas.microsoft.com/office/powerpoint/2010/main" val="4267851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EE7B2EC9-9D66-6BCB-2B2E-D706A66EC9F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2965DE4-1D74-7A35-5A68-994CDCE588A3}"/>
              </a:ext>
            </a:extLst>
          </p:cNvPr>
          <p:cNvSpPr txBox="1"/>
          <p:nvPr/>
        </p:nvSpPr>
        <p:spPr>
          <a:xfrm>
            <a:off x="1771752" y="87086"/>
            <a:ext cx="8648521"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中国と万博・五輪開催の主な経緯</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626B7B1B-1745-4FEA-8385-AC29D0E36759}"/>
              </a:ext>
            </a:extLst>
          </p:cNvPr>
          <p:cNvSpPr txBox="1"/>
          <p:nvPr/>
        </p:nvSpPr>
        <p:spPr>
          <a:xfrm>
            <a:off x="378425" y="1281785"/>
            <a:ext cx="11674991" cy="5478423"/>
          </a:xfrm>
          <a:prstGeom prst="rect">
            <a:avLst/>
          </a:prstGeom>
          <a:noFill/>
        </p:spPr>
        <p:txBody>
          <a:bodyPr wrap="none" rtlCol="0">
            <a:spAutoFit/>
          </a:bodyPr>
          <a:lstStyle/>
          <a:p>
            <a:pPr>
              <a:lnSpc>
                <a:spcPts val="4200"/>
              </a:lnSpc>
            </a:pP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2025</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年大阪・関西万博で各国の出展準備が遅れる中、</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中国の積極姿勢が目立っている。</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海外パビリオンでは最大規模の用地を確保し、起工式には</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政府高官も出席。経済成長の勢いに陰りが見えているが、</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万博で中国のイメージを向上させる狙いとみられる。</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35</a:t>
            </a: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年の万博招致につなげる思惑も見え隠れする。</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中国経済は先行き不透明感からこのところ対中直接投資が</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落ち込んでいる。万博で中国の環境技術などをアピールして、</a:t>
            </a:r>
            <a:endParaRPr kumimoji="1"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「中国と各国の経済交流、民間交流の推進」に結び付けたい</a:t>
            </a:r>
            <a:endParaRPr lang="en-US" altLang="ja-JP"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3200" b="1" dirty="0">
                <a:ln>
                  <a:solidFill>
                    <a:schemeClr val="bg1"/>
                  </a:solidFill>
                </a:ln>
                <a:solidFill>
                  <a:schemeClr val="bg1"/>
                </a:solidFill>
                <a:effectLst>
                  <a:glow rad="203200">
                    <a:schemeClr val="tx1">
                      <a:alpha val="50000"/>
                    </a:schemeClr>
                  </a:glow>
                </a:effectLst>
                <a:latin typeface="メイリオ" panose="020B0604030504040204" pitchFamily="50" charset="-128"/>
                <a:ea typeface="メイリオ" panose="020B0604030504040204" pitchFamily="50" charset="-128"/>
              </a:rPr>
              <a:t>期待がある。</a:t>
            </a:r>
          </a:p>
        </p:txBody>
      </p:sp>
    </p:spTree>
    <p:extLst>
      <p:ext uri="{BB962C8B-B14F-4D97-AF65-F5344CB8AC3E}">
        <p14:creationId xmlns:p14="http://schemas.microsoft.com/office/powerpoint/2010/main" val="21111615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2412</TotalTime>
  <Words>4002</Words>
  <Application>Microsoft Office PowerPoint</Application>
  <PresentationFormat>ワイド画面</PresentationFormat>
  <Paragraphs>446</Paragraphs>
  <Slides>22</Slides>
  <Notes>22</Notes>
  <HiddenSlides>7</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22</vt:i4>
      </vt:variant>
    </vt:vector>
  </HeadingPairs>
  <TitlesOfParts>
    <vt:vector size="30" baseType="lpstr">
      <vt:lpstr>メイリオ</vt:lpstr>
      <vt:lpstr>游ゴシック</vt:lpstr>
      <vt:lpstr>游ゴシック Light</vt:lpstr>
      <vt:lpstr>Arial</vt:lpstr>
      <vt:lpstr>Calibri</vt:lpstr>
      <vt:lpstr>Calibri Light</vt:lpstr>
      <vt:lpstr>Office テーマ</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Hiroshi Noma</cp:lastModifiedBy>
  <cp:revision>20</cp:revision>
  <dcterms:created xsi:type="dcterms:W3CDTF">2023-12-22T11:58:12Z</dcterms:created>
  <dcterms:modified xsi:type="dcterms:W3CDTF">2024-02-12T01:34:29Z</dcterms:modified>
</cp:coreProperties>
</file>