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28" autoAdjust="0"/>
    <p:restoredTop sz="95652" autoAdjust="0"/>
  </p:normalViewPr>
  <p:slideViewPr>
    <p:cSldViewPr snapToGrid="0">
      <p:cViewPr varScale="1">
        <p:scale>
          <a:sx n="77" d="100"/>
          <a:sy n="77" d="100"/>
        </p:scale>
        <p:origin x="108" y="660"/>
      </p:cViewPr>
      <p:guideLst/>
    </p:cSldViewPr>
  </p:slideViewPr>
  <p:outlineViewPr>
    <p:cViewPr>
      <p:scale>
        <a:sx n="33" d="100"/>
        <a:sy n="33" d="100"/>
      </p:scale>
      <p:origin x="0" y="-186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yoshio watanabe" userId="4f88620549a6431d" providerId="LiveId" clId="{0B1144A4-8ABF-4F73-B49C-31706AE67BF3}"/>
    <pc:docChg chg="custSel addSld modSld">
      <pc:chgData name="yoshio watanabe" userId="4f88620549a6431d" providerId="LiveId" clId="{0B1144A4-8ABF-4F73-B49C-31706AE67BF3}" dt="2024-03-13T22:52:53.376" v="393" actId="27636"/>
      <pc:docMkLst>
        <pc:docMk/>
      </pc:docMkLst>
      <pc:sldChg chg="modSp new mod">
        <pc:chgData name="yoshio watanabe" userId="4f88620549a6431d" providerId="LiveId" clId="{0B1144A4-8ABF-4F73-B49C-31706AE67BF3}" dt="2024-03-13T22:52:53.376" v="393" actId="27636"/>
        <pc:sldMkLst>
          <pc:docMk/>
          <pc:sldMk cId="3649615063" sldId="261"/>
        </pc:sldMkLst>
        <pc:spChg chg="mod">
          <ac:chgData name="yoshio watanabe" userId="4f88620549a6431d" providerId="LiveId" clId="{0B1144A4-8ABF-4F73-B49C-31706AE67BF3}" dt="2024-03-13T22:52:48.496" v="389" actId="2711"/>
          <ac:spMkLst>
            <pc:docMk/>
            <pc:sldMk cId="3649615063" sldId="261"/>
            <ac:spMk id="2" creationId="{17F71037-F066-923B-6DA0-4162D4E5FF14}"/>
          </ac:spMkLst>
        </pc:spChg>
        <pc:spChg chg="mod">
          <ac:chgData name="yoshio watanabe" userId="4f88620549a6431d" providerId="LiveId" clId="{0B1144A4-8ABF-4F73-B49C-31706AE67BF3}" dt="2024-03-13T22:52:53.376" v="393" actId="27636"/>
          <ac:spMkLst>
            <pc:docMk/>
            <pc:sldMk cId="3649615063" sldId="261"/>
            <ac:spMk id="3" creationId="{18E64E58-44DA-2E7A-FE8D-C6A34429C4E0}"/>
          </ac:spMkLst>
        </pc:sp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E470D9-6719-2F0A-17E0-C088B2FA74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A87F9F1-72BE-DC6E-8A42-2C6AE7610C6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1892DF0-F526-A091-9677-258F19C99B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E42340-FE99-A751-B9FB-0832DC3DA1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31FD1E0-A1E5-E1B6-F973-1B27AA87A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95968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DEC297D-5A9D-B22F-4D2E-DB560DD6ED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BD0AF9D-5FC0-D628-7C51-CE2B993B901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4E1AB69-C6A1-C8E1-3B15-94F94D645B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866FA5F-1BB9-6CD3-E279-BC994DC9D1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492A7A9-3554-0C90-EA79-AE3A8FD5E7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9989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0791E37-8A47-7220-4798-E6BC13B2904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1F181F7-FD85-1E8C-E829-84408526736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920327C-D859-948F-50AC-23DC21BAFE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9D00654-6C66-61DA-F440-30E0510D5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6B2EEF4-CE2D-004C-27EB-1946E132D5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81955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66A1BDC-BC7D-F180-C8FE-B75D4BD949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0DD1CE1-B6E6-5AA0-E9A8-1B0FF271504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AE90AC1-2308-8FA7-DF5E-5564412EB8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540D229-389B-9400-21B1-4333A2A3E4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A2603FB-4E03-040F-5055-A343A74276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89058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96DF050-7DB0-3356-21B7-D85DB85070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6D0B18C-2410-FC41-A476-4756C36036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1FB432A-050E-180B-193F-0826034757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2218F43-EE55-2A67-6C24-15CDBFB956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18AB293-4418-6201-DBE5-8F7232EC67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7831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C843CDB-3302-897D-4310-BBECAEB2AF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2E9486C-B2C0-4B6F-866B-7C9F4E556FF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7181FE1-1ACE-06AF-CFAA-E773F2F2B86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4BAE485-4043-9C4B-D12E-6A3208B800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35DB737-F7DE-1AF2-7302-B09225ACE5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1446F0A-B1E7-E77D-AF9F-7634571EF6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08377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7C8CF25-D1B7-2DAC-50C4-08A4F5BE83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47E3238-0591-4B3E-9D9E-8669EE22BF2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BF66316-F97F-EFE8-1EC9-9023580BCA4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D15D3016-5C32-7463-C953-1004628051F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02A7C36B-348E-4473-B627-31A53069954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7435F562-89C1-077F-1BFD-C6DF49FA50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FA0B705E-FCF1-D213-1C11-041EB8E31C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A603CAF-F50F-B963-2756-FB8A878130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335596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4EF30DB-27BE-475E-EA15-EC98B14175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D4E7C512-AF59-BB8A-A3EF-63E99CAE06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EA477E6A-B9F5-6C3D-3C04-5531964495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63BFBF5-F2B2-7762-295C-D6D722BD1C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7229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4554C10F-15E3-1DC4-3852-7CB8739F38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B99ABD99-4EAC-6DD9-2C27-99B82FA987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5A2B400-5ECC-E44B-BC55-474A57CB4F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81971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6A995B9-32E9-8252-9DCE-C832F334CF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E8174E6-EA6E-FA5F-0FDE-6C95E56EEB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11D5623-C792-A440-9565-E99FCD19C6B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9A2C7F3-7B14-0461-98E8-73461E131F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1DF1671-5F09-05A3-8F39-A213B5813D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D036EA2-0258-C163-E21B-0F57F03135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06275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708004B-E509-0BF5-38D1-6D332CA050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ED1AA59C-AA74-1620-FE0B-2D74CB54879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CF97202-CBAE-E681-D749-1F4D94F80DB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D5F8FA1-6004-EF79-DD40-D2F6AD7E2E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351B1E7-5097-9C3F-BEA4-01B5DE93A8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043B2EE-1E21-3DAE-09B6-4B3E88DD59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12599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1BF9C24-8032-921B-ED60-4543DC01B3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68EDA52-E17B-DAA2-C29D-788ECF8D27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02A1B5A-2F2D-D27C-580F-423250C43A0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C6BD55C-4C70-41C3-AF98-26FB71CA0518}" type="datetimeFigureOut">
              <a:rPr kumimoji="1" lang="ja-JP" altLang="en-US" smtClean="0"/>
              <a:t>2024/3/16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9ADBA98-9910-5EEC-5C25-9ADE254E35A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ECAD78E-2632-0F48-10B6-0EBC731BF45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7195146-9B0F-40D7-8DC7-E314543CB9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03449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C7215FA-A948-692F-3A20-4788B58420B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新「毛沢東体制」の完成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DDA33ECB-6200-B8C9-FA46-0F8AF3CAE5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079875"/>
            <a:ext cx="9144000" cy="1655762"/>
          </a:xfrm>
        </p:spPr>
        <p:txBody>
          <a:bodyPr/>
          <a:lstStyle/>
          <a:p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情報パック</a:t>
            </a:r>
            <a:r>
              <a:rPr kumimoji="1" lang="en-US" altLang="ja-JP" dirty="0">
                <a:latin typeface="HGP明朝E" panose="02020900000000000000" pitchFamily="18" charset="-128"/>
                <a:ea typeface="HGP明朝E" panose="02020900000000000000" pitchFamily="18" charset="-128"/>
              </a:rPr>
              <a:t>3</a:t>
            </a:r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月号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8103223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31" name="Rectangle 1030">
            <a:extLst>
              <a:ext uri="{FF2B5EF4-FFF2-40B4-BE49-F238E27FC236}">
                <a16:creationId xmlns:a16="http://schemas.microsoft.com/office/drawing/2014/main" id="{117AB3D3-3C9C-4DED-809A-78734805B89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999" cy="6857365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AC52A632-8FFF-6F40-6D4D-85D8E59EB3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93662" y="386930"/>
            <a:ext cx="10066122" cy="1298448"/>
          </a:xfrm>
        </p:spPr>
        <p:txBody>
          <a:bodyPr anchor="b">
            <a:normAutofit/>
          </a:bodyPr>
          <a:lstStyle/>
          <a:p>
            <a:r>
              <a:rPr kumimoji="1" lang="ja-JP" altLang="en-US" sz="4800">
                <a:latin typeface="HGP明朝E" panose="02020900000000000000" pitchFamily="18" charset="-128"/>
                <a:ea typeface="HGP明朝E" panose="02020900000000000000" pitchFamily="18" charset="-128"/>
              </a:rPr>
              <a:t>全国人民代表大会</a:t>
            </a:r>
            <a:r>
              <a:rPr lang="ja-JP" altLang="en-US" sz="4800">
                <a:latin typeface="HGP明朝E" panose="02020900000000000000" pitchFamily="18" charset="-128"/>
                <a:ea typeface="HGP明朝E" panose="02020900000000000000" pitchFamily="18" charset="-128"/>
              </a:rPr>
              <a:t>（全人代）</a:t>
            </a:r>
            <a:endParaRPr kumimoji="1" lang="ja-JP" altLang="en-US" sz="480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1033" name="Rectangle 1032">
            <a:extLst>
              <a:ext uri="{FF2B5EF4-FFF2-40B4-BE49-F238E27FC236}">
                <a16:creationId xmlns:a16="http://schemas.microsoft.com/office/drawing/2014/main" id="{3A9A4357-BD1D-4622-A4FE-766E6AB8DE8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 flipV="1">
            <a:off x="-2" y="1998845"/>
            <a:ext cx="11454595" cy="781699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5" name="Rectangle 1034">
            <a:extLst>
              <a:ext uri="{FF2B5EF4-FFF2-40B4-BE49-F238E27FC236}">
                <a16:creationId xmlns:a16="http://schemas.microsoft.com/office/drawing/2014/main" id="{E659831F-0D9A-4C63-9EBB-8435B85A440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2203079"/>
            <a:ext cx="11383362" cy="4267991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39700" dist="127000" dir="5400000" algn="t" rotWithShape="0">
              <a:prstClr val="black">
                <a:alpha val="1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D55EBFF-2421-94EA-4030-0D82D983D2B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93661" y="2599509"/>
            <a:ext cx="4530898" cy="3639450"/>
          </a:xfrm>
        </p:spPr>
        <p:txBody>
          <a:bodyPr anchor="ctr">
            <a:normAutofit/>
          </a:bodyPr>
          <a:lstStyle/>
          <a:p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３月５～１１日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北京　人民大会堂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海外メディアの「驚き」</a:t>
            </a:r>
            <a:endParaRPr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1"/>
            <a:r>
              <a:rPr kumimoji="1" lang="ja-JP" altLang="en-US" sz="2800" dirty="0">
                <a:highlight>
                  <a:srgbClr val="FFFF00"/>
                </a:highlight>
                <a:latin typeface="HGP明朝E" panose="02020900000000000000" pitchFamily="18" charset="-128"/>
                <a:ea typeface="HGP明朝E" panose="02020900000000000000" pitchFamily="18" charset="-128"/>
              </a:rPr>
              <a:t>政策の司令塔</a:t>
            </a:r>
            <a:r>
              <a:rPr kumimoji="1" lang="ja-JP" altLang="en-US" sz="2800" dirty="0">
                <a:latin typeface="HGP明朝E" panose="02020900000000000000" pitchFamily="18" charset="-128"/>
                <a:ea typeface="HGP明朝E" panose="02020900000000000000" pitchFamily="18" charset="-128"/>
              </a:rPr>
              <a:t>であるべき首相記者会見の廃止</a:t>
            </a:r>
            <a:endParaRPr kumimoji="1" lang="en-US" altLang="ja-JP" sz="28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pic>
        <p:nvPicPr>
          <p:cNvPr id="1026" name="Picture 2" descr="李克強氏、静かに首相退任 習氏に嫌われた秀才―中国：時事ドットコム">
            <a:extLst>
              <a:ext uri="{FF2B5EF4-FFF2-40B4-BE49-F238E27FC236}">
                <a16:creationId xmlns:a16="http://schemas.microsoft.com/office/drawing/2014/main" id="{A31150D9-A04E-4720-9DEE-23925C17CDD9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443"/>
          <a:stretch/>
        </p:blipFill>
        <p:spPr bwMode="auto">
          <a:xfrm>
            <a:off x="5911532" y="2484255"/>
            <a:ext cx="5150277" cy="371424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37" name="Rectangle 1036">
            <a:extLst>
              <a:ext uri="{FF2B5EF4-FFF2-40B4-BE49-F238E27FC236}">
                <a16:creationId xmlns:a16="http://schemas.microsoft.com/office/drawing/2014/main" id="{E6995CE5-F890-4ABA-82A2-26507CE8D2A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11228040" y="2313027"/>
            <a:ext cx="781700" cy="15238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92387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BDCC3B5-76F0-4C5D-86FD-59F41B02B4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437163"/>
          </a:xfrm>
        </p:spPr>
        <p:txBody>
          <a:bodyPr/>
          <a:lstStyle/>
          <a:p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習近平氏の「改革」＝新「毛沢東体制」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E02AC9D-7967-3800-9561-255362D651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717679"/>
          </a:xfrm>
        </p:spPr>
        <p:txBody>
          <a:bodyPr>
            <a:normAutofit/>
          </a:bodyPr>
          <a:lstStyle/>
          <a:p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党と政府の意思決定システムの改革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従来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1"/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「党の指導」のもと「政策決定は政府」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0"/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背景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1"/>
            <a:r>
              <a:rPr kumimoji="1" lang="ja-JP" altLang="en-US" dirty="0">
                <a:solidFill>
                  <a:srgbClr val="FF000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毛沢東</a:t>
            </a:r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　１９４９年の建国以降、自身の権力が新政府や首相に移行し始めたことに不満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1"/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断行したのが</a:t>
            </a:r>
            <a:r>
              <a:rPr kumimoji="1" lang="ja-JP" altLang="en-US" dirty="0">
                <a:solidFill>
                  <a:srgbClr val="FF000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「党政不分」という組織改革</a:t>
            </a:r>
            <a:endParaRPr kumimoji="1" lang="en-US" altLang="ja-JP" dirty="0">
              <a:solidFill>
                <a:srgbClr val="FF0000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1"/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結果としての</a:t>
            </a:r>
            <a:r>
              <a:rPr kumimoji="1" lang="ja-JP" altLang="en-US" dirty="0">
                <a:solidFill>
                  <a:srgbClr val="FF000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「大躍進政策」の失敗</a:t>
            </a:r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へ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2"/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推定１５００万～５０００万人が餓死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1"/>
            <a:r>
              <a:rPr kumimoji="1" lang="ja-JP" altLang="en-US" dirty="0">
                <a:highlight>
                  <a:srgbClr val="FFFF00"/>
                </a:highlight>
                <a:latin typeface="HGP明朝E" panose="02020900000000000000" pitchFamily="18" charset="-128"/>
                <a:ea typeface="HGP明朝E" panose="02020900000000000000" pitchFamily="18" charset="-128"/>
              </a:rPr>
              <a:t>鄧小平の改革</a:t>
            </a:r>
            <a:endParaRPr kumimoji="1" lang="en-US" altLang="ja-JP" dirty="0">
              <a:highlight>
                <a:srgbClr val="FFFF00"/>
              </a:highlight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2"/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「一人の知識や経験、精力には限界がある」→「党政分離」体制へ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448020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D5B5153-F257-A730-9A3A-D102078B7A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習近平氏の「改革」＝新「毛沢東体制」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82AEDFB-A897-DC8D-D64E-AA998C7DE9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76518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「体制改革」は三段階で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第一段階　「反腐敗闘争」－政敵の排除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第二段階　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1"/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「小組」という法改正の必要がない党組織を政策別に設置→少しずつ政策に関与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1"/>
            <a:r>
              <a:rPr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党中央に「委員会」という正式な組織を立ち上げ、外交実務、財政経済、金融、科学技術など様々な分野の政策決定を党に一本化</a:t>
            </a:r>
            <a:endParaRPr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1"/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政府は政策の執行機関に。公務員の人事や監査・監督部門も党に移管し人事権を完全に掌握</a:t>
            </a:r>
            <a:endParaRPr kumimoji="1"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第三段階　</a:t>
            </a:r>
            <a:endParaRPr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 lvl="1"/>
            <a:r>
              <a:rPr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李強首相　昨年３月　「国務院（政府）工作規則」公布</a:t>
            </a:r>
            <a:endParaRPr lang="en-US" altLang="ja-JP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182568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>
            <a:extLst>
              <a:ext uri="{FF2B5EF4-FFF2-40B4-BE49-F238E27FC236}">
                <a16:creationId xmlns:a16="http://schemas.microsoft.com/office/drawing/2014/main" id="{8AB5FF92-3A0E-1D5E-C7F4-3A37147AB1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576263"/>
            <a:ext cx="10515600" cy="2852737"/>
          </a:xfrm>
        </p:spPr>
        <p:txBody>
          <a:bodyPr/>
          <a:lstStyle/>
          <a:p>
            <a:r>
              <a:rPr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意思決定機関</a:t>
            </a:r>
            <a:br>
              <a:rPr lang="en-US" altLang="ja-JP" dirty="0">
                <a:latin typeface="HGP明朝E" panose="02020900000000000000" pitchFamily="18" charset="-128"/>
                <a:ea typeface="HGP明朝E" panose="02020900000000000000" pitchFamily="18" charset="-128"/>
              </a:rPr>
            </a:br>
            <a:r>
              <a:rPr lang="ja-JP" altLang="en-US" sz="5400" dirty="0">
                <a:latin typeface="HGP明朝E" panose="02020900000000000000" pitchFamily="18" charset="-128"/>
                <a:ea typeface="HGP明朝E" panose="02020900000000000000" pitchFamily="18" charset="-128"/>
              </a:rPr>
              <a:t>「国務院常務会議」の役割の変化</a:t>
            </a:r>
            <a:r>
              <a:rPr lang="en-US" altLang="ja-JP" sz="5400" dirty="0">
                <a:latin typeface="HGP明朝E" panose="02020900000000000000" pitchFamily="18" charset="-128"/>
                <a:ea typeface="HGP明朝E" panose="02020900000000000000" pitchFamily="18" charset="-128"/>
              </a:rPr>
              <a:t>	</a:t>
            </a:r>
            <a:endParaRPr lang="ja-JP" altLang="en-US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46FB73E-1C00-43AB-84B7-98B4380F2F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4109876"/>
            <a:ext cx="10515600" cy="2171861"/>
          </a:xfrm>
        </p:spPr>
        <p:txBody>
          <a:bodyPr>
            <a:normAutofit lnSpcReduction="10000"/>
          </a:bodyPr>
          <a:lstStyle/>
          <a:p>
            <a:r>
              <a:rPr lang="ja-JP" altLang="en-US" sz="3200" dirty="0">
                <a:latin typeface="HGP明朝E" panose="02020900000000000000" pitchFamily="18" charset="-128"/>
                <a:ea typeface="HGP明朝E" panose="02020900000000000000" pitchFamily="18" charset="-128"/>
              </a:rPr>
              <a:t>従来</a:t>
            </a:r>
            <a:endParaRPr lang="en-US" altLang="ja-JP" sz="32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lang="ja-JP" altLang="en-US" sz="3200" dirty="0">
                <a:latin typeface="HGP明朝E" panose="02020900000000000000" pitchFamily="18" charset="-128"/>
                <a:ea typeface="HGP明朝E" panose="02020900000000000000" pitchFamily="18" charset="-128"/>
              </a:rPr>
              <a:t>　「国務院の仕事の中で重要事項に関する討論と決定」</a:t>
            </a:r>
            <a:endParaRPr lang="en-US" altLang="ja-JP" sz="32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lang="ja-JP" altLang="en-US" sz="3200" dirty="0">
                <a:latin typeface="HGP明朝E" panose="02020900000000000000" pitchFamily="18" charset="-128"/>
                <a:ea typeface="HGP明朝E" panose="02020900000000000000" pitchFamily="18" charset="-128"/>
              </a:rPr>
              <a:t>改訂後</a:t>
            </a:r>
            <a:endParaRPr lang="en-US" altLang="ja-JP" sz="32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lang="ja-JP" altLang="en-US" sz="3200" dirty="0">
                <a:latin typeface="HGP明朝E" panose="02020900000000000000" pitchFamily="18" charset="-128"/>
                <a:ea typeface="HGP明朝E" panose="02020900000000000000" pitchFamily="18" charset="-128"/>
              </a:rPr>
              <a:t>　「党中央にあげて審議・決定をあおぐ重要事項の討論」</a:t>
            </a:r>
          </a:p>
        </p:txBody>
      </p:sp>
    </p:spTree>
    <p:extLst>
      <p:ext uri="{BB962C8B-B14F-4D97-AF65-F5344CB8AC3E}">
        <p14:creationId xmlns:p14="http://schemas.microsoft.com/office/powerpoint/2010/main" val="36409253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7F71037-F066-923B-6DA0-4162D4E5FF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492777"/>
            <a:ext cx="10515600" cy="1843026"/>
          </a:xfrm>
        </p:spPr>
        <p:txBody>
          <a:bodyPr/>
          <a:lstStyle/>
          <a:p>
            <a:r>
              <a:rPr kumimoji="1" lang="ja-JP" altLang="en-US" dirty="0">
                <a:latin typeface="HGP明朝E" panose="02020900000000000000" pitchFamily="18" charset="-128"/>
                <a:ea typeface="HGP明朝E" panose="02020900000000000000" pitchFamily="18" charset="-128"/>
              </a:rPr>
              <a:t>習近平独裁の完成段階へ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8E64E58-44DA-2E7A-FE8D-C6A34429C4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2741025"/>
            <a:ext cx="10515600" cy="2421699"/>
          </a:xfrm>
        </p:spPr>
        <p:txBody>
          <a:bodyPr>
            <a:normAutofit fontScale="92500" lnSpcReduction="20000"/>
          </a:bodyPr>
          <a:lstStyle/>
          <a:p>
            <a:r>
              <a:rPr kumimoji="1" lang="ja-JP" altLang="en-US" sz="3200" dirty="0">
                <a:latin typeface="HGP明朝E" panose="02020900000000000000" pitchFamily="18" charset="-128"/>
                <a:ea typeface="HGP明朝E" panose="02020900000000000000" pitchFamily="18" charset="-128"/>
              </a:rPr>
              <a:t>台湾奪還の使命完遂</a:t>
            </a:r>
            <a:endParaRPr kumimoji="1" lang="en-US" altLang="ja-JP" sz="32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endParaRPr lang="en-US" altLang="ja-JP" sz="32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lang="ja-JP" altLang="en-US" sz="3200" dirty="0">
                <a:latin typeface="HGP明朝E" panose="02020900000000000000" pitchFamily="18" charset="-128"/>
                <a:ea typeface="HGP明朝E" panose="02020900000000000000" pitchFamily="18" charset="-128"/>
              </a:rPr>
              <a:t>強固なマルクス・レーニン主義の継承→習近平思想へ</a:t>
            </a:r>
            <a:endParaRPr lang="en-US" altLang="ja-JP" sz="32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endParaRPr kumimoji="1" lang="en-US" altLang="ja-JP" sz="32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kumimoji="1" lang="ja-JP" altLang="en-US" sz="3200" dirty="0">
                <a:latin typeface="HGP明朝E" panose="02020900000000000000" pitchFamily="18" charset="-128"/>
                <a:ea typeface="HGP明朝E" panose="02020900000000000000" pitchFamily="18" charset="-128"/>
              </a:rPr>
              <a:t>王滬寧・人民政治協商会議議長との連携　台湾工作の責任者</a:t>
            </a:r>
          </a:p>
        </p:txBody>
      </p:sp>
    </p:spTree>
    <p:extLst>
      <p:ext uri="{BB962C8B-B14F-4D97-AF65-F5344CB8AC3E}">
        <p14:creationId xmlns:p14="http://schemas.microsoft.com/office/powerpoint/2010/main" val="36496150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374</Words>
  <Application>Microsoft Office PowerPoint</Application>
  <PresentationFormat>ワイド画面</PresentationFormat>
  <Paragraphs>39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HGP明朝E</vt:lpstr>
      <vt:lpstr>游ゴシック</vt:lpstr>
      <vt:lpstr>游ゴシック Light</vt:lpstr>
      <vt:lpstr>Arial</vt:lpstr>
      <vt:lpstr>Office テーマ</vt:lpstr>
      <vt:lpstr>新「毛沢東体制」の完成</vt:lpstr>
      <vt:lpstr>全国人民代表大会（全人代）</vt:lpstr>
      <vt:lpstr>習近平氏の「改革」＝新「毛沢東体制」</vt:lpstr>
      <vt:lpstr>習近平氏の「改革」＝新「毛沢東体制」</vt:lpstr>
      <vt:lpstr>意思決定機関 「国務院常務会議」の役割の変化 </vt:lpstr>
      <vt:lpstr>習近平独裁の完成段階へ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新「毛沢東体制」の完成</dc:title>
  <dc:creator>yoshio watanabe</dc:creator>
  <cp:revision>2</cp:revision>
  <dcterms:created xsi:type="dcterms:W3CDTF">2024-03-13T22:10:08Z</dcterms:created>
  <dcterms:modified xsi:type="dcterms:W3CDTF">2024-03-16T00:39:09Z</dcterms:modified>
</cp:coreProperties>
</file>

<file path=docProps/thumbnail.jpeg>
</file>