
<file path=[Content_Types].xml><?xml version="1.0" encoding="utf-8"?>
<Types xmlns="http://schemas.openxmlformats.org/package/2006/content-types">
  <Default Extension="jpeg" ContentType="image/jpe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2"/>
  </p:notesMasterIdLst>
  <p:sldIdLst>
    <p:sldId id="22679" r:id="rId2"/>
    <p:sldId id="22682" r:id="rId3"/>
    <p:sldId id="22688" r:id="rId4"/>
    <p:sldId id="22687" r:id="rId5"/>
    <p:sldId id="22689" r:id="rId6"/>
    <p:sldId id="22675" r:id="rId7"/>
    <p:sldId id="22686" r:id="rId8"/>
    <p:sldId id="22684" r:id="rId9"/>
    <p:sldId id="22685" r:id="rId10"/>
    <p:sldId id="22678" r:id="rId11"/>
    <p:sldId id="22680" r:id="rId12"/>
    <p:sldId id="22681" r:id="rId13"/>
    <p:sldId id="22683" r:id="rId14"/>
    <p:sldId id="348" r:id="rId15"/>
    <p:sldId id="353" r:id="rId16"/>
    <p:sldId id="346" r:id="rId17"/>
    <p:sldId id="345" r:id="rId18"/>
    <p:sldId id="347" r:id="rId19"/>
    <p:sldId id="349" r:id="rId20"/>
    <p:sldId id="350" r:id="rId21"/>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D113A9D2-9D6B-4929-AA2D-F23B5EE8CBE7}" styleName="テーマ スタイル 2 - アクセント 1">
    <a:tblBg>
      <a:fillRef idx="3">
        <a:schemeClr val="accent1"/>
      </a:fillRef>
      <a:effectRef idx="3">
        <a:schemeClr val="accent1"/>
      </a:effectRef>
    </a:tblBg>
    <a:wholeTbl>
      <a:tcTxStyle>
        <a:fontRef idx="minor">
          <a:scrgbClr r="0" g="0" b="0"/>
        </a:fontRef>
        <a:schemeClr val="lt1"/>
      </a:tcTxStyle>
      <a:tcStyle>
        <a:tcBdr>
          <a:left>
            <a:lnRef idx="1">
              <a:schemeClr val="accent1">
                <a:tint val="50000"/>
              </a:schemeClr>
            </a:lnRef>
          </a:left>
          <a:right>
            <a:lnRef idx="1">
              <a:schemeClr val="accent1">
                <a:tint val="50000"/>
              </a:schemeClr>
            </a:lnRef>
          </a:right>
          <a:top>
            <a:lnRef idx="1">
              <a:schemeClr val="accent1">
                <a:tint val="50000"/>
              </a:schemeClr>
            </a:lnRef>
          </a:top>
          <a:bottom>
            <a:lnRef idx="1">
              <a:schemeClr val="accent1">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638B1855-1B75-4FBE-930C-398BA8C253C6}" styleName="テーマ スタイル 2 - アクセント 6">
    <a:tblBg>
      <a:fillRef idx="3">
        <a:schemeClr val="accent6"/>
      </a:fillRef>
      <a:effectRef idx="3">
        <a:schemeClr val="accent6"/>
      </a:effectRef>
    </a:tblBg>
    <a:wholeTbl>
      <a:tcTxStyle>
        <a:fontRef idx="minor">
          <a:scrgbClr r="0" g="0" b="0"/>
        </a:fontRef>
        <a:schemeClr val="lt1"/>
      </a:tcTxStyle>
      <a:tcStyle>
        <a:tcBdr>
          <a:left>
            <a:lnRef idx="1">
              <a:schemeClr val="accent6">
                <a:tint val="50000"/>
              </a:schemeClr>
            </a:lnRef>
          </a:left>
          <a:right>
            <a:lnRef idx="1">
              <a:schemeClr val="accent6">
                <a:tint val="50000"/>
              </a:schemeClr>
            </a:lnRef>
          </a:right>
          <a:top>
            <a:lnRef idx="1">
              <a:schemeClr val="accent6">
                <a:tint val="50000"/>
              </a:schemeClr>
            </a:lnRef>
          </a:top>
          <a:bottom>
            <a:lnRef idx="1">
              <a:schemeClr val="accent6">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5668" autoAdjust="0"/>
    <p:restoredTop sz="89686" autoAdjust="0"/>
  </p:normalViewPr>
  <p:slideViewPr>
    <p:cSldViewPr snapToGrid="0">
      <p:cViewPr varScale="1">
        <p:scale>
          <a:sx n="60" d="100"/>
          <a:sy n="60" d="100"/>
        </p:scale>
        <p:origin x="500" y="48"/>
      </p:cViewPr>
      <p:guideLst/>
    </p:cSldViewPr>
  </p:slideViewPr>
  <p:notesTextViewPr>
    <p:cViewPr>
      <p:scale>
        <a:sx n="1" d="1"/>
        <a:sy n="1" d="1"/>
      </p:scale>
      <p:origin x="0" y="0"/>
    </p:cViewPr>
  </p:notesTextViewPr>
  <p:sorterViewPr>
    <p:cViewPr>
      <p:scale>
        <a:sx n="60" d="100"/>
        <a:sy n="6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ja-JP"/>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ser>
          <c:idx val="0"/>
          <c:order val="0"/>
          <c:tx>
            <c:strRef>
              <c:f>Sheet1!$B$1</c:f>
              <c:strCache>
                <c:ptCount val="1"/>
                <c:pt idx="0">
                  <c:v>世界シェア</c:v>
                </c:pt>
              </c:strCache>
            </c:strRef>
          </c:tx>
          <c:dPt>
            <c:idx val="0"/>
            <c:bubble3D val="0"/>
            <c:spPr>
              <a:solidFill>
                <a:schemeClr val="accent1"/>
              </a:solidFill>
              <a:ln>
                <a:noFill/>
              </a:ln>
              <a:effectLst>
                <a:outerShdw blurRad="63500" sx="102000" sy="102000" algn="ctr" rotWithShape="0">
                  <a:prstClr val="black">
                    <a:alpha val="20000"/>
                  </a:prstClr>
                </a:outerShdw>
              </a:effectLst>
            </c:spPr>
            <c:extLst>
              <c:ext xmlns:c16="http://schemas.microsoft.com/office/drawing/2014/chart" uri="{C3380CC4-5D6E-409C-BE32-E72D297353CC}">
                <c16:uniqueId val="{00000001-C38C-4716-AD04-FA636EB002AD}"/>
              </c:ext>
            </c:extLst>
          </c:dPt>
          <c:dPt>
            <c:idx val="1"/>
            <c:bubble3D val="0"/>
            <c:spPr>
              <a:solidFill>
                <a:schemeClr val="accent2"/>
              </a:solidFill>
              <a:ln>
                <a:noFill/>
              </a:ln>
              <a:effectLst>
                <a:outerShdw blurRad="63500" sx="102000" sy="102000" algn="ctr" rotWithShape="0">
                  <a:prstClr val="black">
                    <a:alpha val="20000"/>
                  </a:prstClr>
                </a:outerShdw>
              </a:effectLst>
            </c:spPr>
            <c:extLst>
              <c:ext xmlns:c16="http://schemas.microsoft.com/office/drawing/2014/chart" uri="{C3380CC4-5D6E-409C-BE32-E72D297353CC}">
                <c16:uniqueId val="{00000007-C38C-4716-AD04-FA636EB002AD}"/>
              </c:ext>
            </c:extLst>
          </c:dPt>
          <c:dPt>
            <c:idx val="2"/>
            <c:bubble3D val="0"/>
            <c:spPr>
              <a:solidFill>
                <a:schemeClr val="accent3"/>
              </a:solidFill>
              <a:ln>
                <a:noFill/>
              </a:ln>
              <a:effectLst>
                <a:outerShdw blurRad="63500" sx="102000" sy="102000" algn="ctr" rotWithShape="0">
                  <a:prstClr val="black">
                    <a:alpha val="20000"/>
                  </a:prstClr>
                </a:outerShdw>
              </a:effectLst>
            </c:spPr>
            <c:extLst>
              <c:ext xmlns:c16="http://schemas.microsoft.com/office/drawing/2014/chart" uri="{C3380CC4-5D6E-409C-BE32-E72D297353CC}">
                <c16:uniqueId val="{00000002-C38C-4716-AD04-FA636EB002AD}"/>
              </c:ext>
            </c:extLst>
          </c:dPt>
          <c:dPt>
            <c:idx val="3"/>
            <c:bubble3D val="0"/>
            <c:spPr>
              <a:solidFill>
                <a:schemeClr val="accent4"/>
              </a:solidFill>
              <a:ln>
                <a:noFill/>
              </a:ln>
              <a:effectLst>
                <a:outerShdw blurRad="63500" sx="102000" sy="102000" algn="ctr" rotWithShape="0">
                  <a:prstClr val="black">
                    <a:alpha val="20000"/>
                  </a:prstClr>
                </a:outerShdw>
              </a:effectLst>
            </c:spPr>
            <c:extLst>
              <c:ext xmlns:c16="http://schemas.microsoft.com/office/drawing/2014/chart" uri="{C3380CC4-5D6E-409C-BE32-E72D297353CC}">
                <c16:uniqueId val="{00000006-C38C-4716-AD04-FA636EB002AD}"/>
              </c:ext>
            </c:extLst>
          </c:dPt>
          <c:dPt>
            <c:idx val="4"/>
            <c:bubble3D val="0"/>
            <c:spPr>
              <a:solidFill>
                <a:schemeClr val="accent5"/>
              </a:solidFill>
              <a:ln>
                <a:noFill/>
              </a:ln>
              <a:effectLst>
                <a:outerShdw blurRad="63500" sx="102000" sy="102000" algn="ctr" rotWithShape="0">
                  <a:prstClr val="black">
                    <a:alpha val="20000"/>
                  </a:prstClr>
                </a:outerShdw>
              </a:effectLst>
            </c:spPr>
            <c:extLst>
              <c:ext xmlns:c16="http://schemas.microsoft.com/office/drawing/2014/chart" uri="{C3380CC4-5D6E-409C-BE32-E72D297353CC}">
                <c16:uniqueId val="{00000005-C38C-4716-AD04-FA636EB002AD}"/>
              </c:ext>
            </c:extLst>
          </c:dPt>
          <c:dPt>
            <c:idx val="5"/>
            <c:bubble3D val="0"/>
            <c:spPr>
              <a:solidFill>
                <a:schemeClr val="accent6"/>
              </a:solidFill>
              <a:ln>
                <a:noFill/>
              </a:ln>
              <a:effectLst>
                <a:outerShdw blurRad="63500" sx="102000" sy="102000" algn="ctr" rotWithShape="0">
                  <a:prstClr val="black">
                    <a:alpha val="20000"/>
                  </a:prstClr>
                </a:outerShdw>
              </a:effectLst>
            </c:spPr>
            <c:extLst>
              <c:ext xmlns:c16="http://schemas.microsoft.com/office/drawing/2014/chart" uri="{C3380CC4-5D6E-409C-BE32-E72D297353CC}">
                <c16:uniqueId val="{00000003-C38C-4716-AD04-FA636EB002AD}"/>
              </c:ext>
            </c:extLst>
          </c:dPt>
          <c:dPt>
            <c:idx val="6"/>
            <c:bubble3D val="0"/>
            <c:spPr>
              <a:solidFill>
                <a:schemeClr val="accent1">
                  <a:lumMod val="60000"/>
                </a:schemeClr>
              </a:solidFill>
              <a:ln>
                <a:noFill/>
              </a:ln>
              <a:effectLst>
                <a:outerShdw blurRad="63500" sx="102000" sy="102000" algn="ctr" rotWithShape="0">
                  <a:prstClr val="black">
                    <a:alpha val="20000"/>
                  </a:prstClr>
                </a:outerShdw>
              </a:effectLst>
            </c:spPr>
            <c:extLst>
              <c:ext xmlns:c16="http://schemas.microsoft.com/office/drawing/2014/chart" uri="{C3380CC4-5D6E-409C-BE32-E72D297353CC}">
                <c16:uniqueId val="{00000004-C38C-4716-AD04-FA636EB002AD}"/>
              </c:ext>
            </c:extLst>
          </c:dPt>
          <c:dPt>
            <c:idx val="7"/>
            <c:bubble3D val="0"/>
            <c:spPr>
              <a:solidFill>
                <a:schemeClr val="accent2">
                  <a:lumMod val="60000"/>
                </a:schemeClr>
              </a:solidFill>
              <a:ln>
                <a:noFill/>
              </a:ln>
              <a:effectLst>
                <a:outerShdw blurRad="63500" sx="102000" sy="102000" algn="ctr" rotWithShape="0">
                  <a:prstClr val="black">
                    <a:alpha val="20000"/>
                  </a:prstClr>
                </a:outerShdw>
              </a:effectLst>
            </c:spPr>
            <c:extLst>
              <c:ext xmlns:c16="http://schemas.microsoft.com/office/drawing/2014/chart" uri="{C3380CC4-5D6E-409C-BE32-E72D297353CC}">
                <c16:uniqueId val="{00000008-C38C-4716-AD04-FA636EB002AD}"/>
              </c:ext>
            </c:extLst>
          </c:dPt>
          <c:dLbls>
            <c:dLbl>
              <c:idx val="0"/>
              <c:layout>
                <c:manualLayout>
                  <c:x val="-1.1318071404197471E-3"/>
                  <c:y val="8.2482317831750696E-2"/>
                </c:manualLayout>
              </c:layout>
              <c:spPr>
                <a:noFill/>
                <a:ln>
                  <a:noFill/>
                </a:ln>
                <a:effectLst/>
              </c:spPr>
              <c:txPr>
                <a:bodyPr rot="0" spcFirstLastPara="1" vertOverflow="ellipsis" vert="horz" wrap="square" anchor="b" anchorCtr="1"/>
                <a:lstStyle/>
                <a:p>
                  <a:pPr>
                    <a:defRPr sz="1800" b="1" i="0" u="none" strike="noStrike" kern="1200" spc="0" baseline="0">
                      <a:solidFill>
                        <a:schemeClr val="accent1"/>
                      </a:solidFill>
                      <a:latin typeface="メイリオ" panose="020B0604030504040204" pitchFamily="50" charset="-128"/>
                      <a:ea typeface="メイリオ" panose="020B0604030504040204" pitchFamily="50" charset="-128"/>
                      <a:cs typeface="+mn-cs"/>
                    </a:defRPr>
                  </a:pPr>
                  <a:endParaRPr lang="ja-JP"/>
                </a:p>
              </c:txPr>
              <c:dLblPos val="bestFit"/>
              <c:showLegendKey val="0"/>
              <c:showVal val="1"/>
              <c:showCatName val="1"/>
              <c:showSerName val="0"/>
              <c:showPercent val="0"/>
              <c:showBubbleSize val="0"/>
              <c:extLst>
                <c:ext xmlns:c15="http://schemas.microsoft.com/office/drawing/2012/chart" uri="{CE6537A1-D6FC-4f65-9D91-7224C49458BB}">
                  <c15:layout>
                    <c:manualLayout>
                      <c:w val="0.277904727326717"/>
                      <c:h val="0.15888699119168834"/>
                    </c:manualLayout>
                  </c15:layout>
                </c:ext>
                <c:ext xmlns:c16="http://schemas.microsoft.com/office/drawing/2014/chart" uri="{C3380CC4-5D6E-409C-BE32-E72D297353CC}">
                  <c16:uniqueId val="{00000001-C38C-4716-AD04-FA636EB002AD}"/>
                </c:ext>
              </c:extLst>
            </c:dLbl>
            <c:dLbl>
              <c:idx val="1"/>
              <c:layout>
                <c:manualLayout>
                  <c:x val="-2.1504335667975195E-2"/>
                  <c:y val="-2.1705873113618624E-3"/>
                </c:manualLayout>
              </c:layout>
              <c:spPr>
                <a:noFill/>
                <a:ln>
                  <a:noFill/>
                </a:ln>
                <a:effectLst/>
              </c:spPr>
              <c:txPr>
                <a:bodyPr rot="0" spcFirstLastPara="1" vertOverflow="ellipsis" vert="horz" wrap="square" anchor="ctr" anchorCtr="1"/>
                <a:lstStyle/>
                <a:p>
                  <a:pPr>
                    <a:defRPr sz="1800" b="1" i="0" u="none" strike="noStrike" kern="1200" spc="0" baseline="0">
                      <a:solidFill>
                        <a:schemeClr val="accent2"/>
                      </a:solidFill>
                      <a:latin typeface="メイリオ" panose="020B0604030504040204" pitchFamily="50" charset="-128"/>
                      <a:ea typeface="メイリオ" panose="020B0604030504040204" pitchFamily="50" charset="-128"/>
                      <a:cs typeface="+mn-cs"/>
                    </a:defRPr>
                  </a:pPr>
                  <a:endParaRPr lang="ja-JP"/>
                </a:p>
              </c:txPr>
              <c:dLblPos val="bestFit"/>
              <c:showLegendKey val="0"/>
              <c:showVal val="0"/>
              <c:showCatName val="1"/>
              <c:showSerName val="0"/>
              <c:showPercent val="0"/>
              <c:showBubbleSize val="0"/>
              <c:extLst>
                <c:ext xmlns:c15="http://schemas.microsoft.com/office/drawing/2012/chart" uri="{CE6537A1-D6FC-4f65-9D91-7224C49458BB}"/>
                <c:ext xmlns:c16="http://schemas.microsoft.com/office/drawing/2014/chart" uri="{C3380CC4-5D6E-409C-BE32-E72D297353CC}">
                  <c16:uniqueId val="{00000007-C38C-4716-AD04-FA636EB002AD}"/>
                </c:ext>
              </c:extLst>
            </c:dLbl>
            <c:dLbl>
              <c:idx val="2"/>
              <c:spPr>
                <a:noFill/>
                <a:ln>
                  <a:noFill/>
                </a:ln>
                <a:effectLst/>
              </c:spPr>
              <c:txPr>
                <a:bodyPr rot="0" spcFirstLastPara="1" vertOverflow="ellipsis" vert="horz" wrap="square" anchor="ctr" anchorCtr="1"/>
                <a:lstStyle/>
                <a:p>
                  <a:pPr>
                    <a:defRPr sz="1800" b="1" i="0" u="none" strike="noStrike" kern="1200" spc="0" baseline="0">
                      <a:solidFill>
                        <a:schemeClr val="accent3"/>
                      </a:solidFill>
                      <a:latin typeface="メイリオ" panose="020B0604030504040204" pitchFamily="50" charset="-128"/>
                      <a:ea typeface="メイリオ" panose="020B0604030504040204" pitchFamily="50" charset="-128"/>
                      <a:cs typeface="+mn-cs"/>
                    </a:defRPr>
                  </a:pPr>
                  <a:endParaRPr lang="ja-JP"/>
                </a:p>
              </c:txPr>
              <c:dLblPos val="outEnd"/>
              <c:showLegendKey val="0"/>
              <c:showVal val="0"/>
              <c:showCatName val="1"/>
              <c:showSerName val="0"/>
              <c:showPercent val="0"/>
              <c:showBubbleSize val="0"/>
              <c:extLst>
                <c:ext xmlns:c15="http://schemas.microsoft.com/office/drawing/2012/chart" uri="{CE6537A1-D6FC-4f65-9D91-7224C49458BB}">
                  <c15:layout>
                    <c:manualLayout>
                      <c:w val="0.21504335667975197"/>
                      <c:h val="0.15888699119168834"/>
                    </c:manualLayout>
                  </c15:layout>
                </c:ext>
                <c:ext xmlns:c16="http://schemas.microsoft.com/office/drawing/2014/chart" uri="{C3380CC4-5D6E-409C-BE32-E72D297353CC}">
                  <c16:uniqueId val="{00000002-C38C-4716-AD04-FA636EB002AD}"/>
                </c:ext>
              </c:extLst>
            </c:dLbl>
            <c:dLbl>
              <c:idx val="3"/>
              <c:layout>
                <c:manualLayout>
                  <c:x val="-1.584529996587648E-2"/>
                  <c:y val="-2.1705873113618624E-3"/>
                </c:manualLayout>
              </c:layout>
              <c:spPr>
                <a:noFill/>
                <a:ln>
                  <a:noFill/>
                </a:ln>
                <a:effectLst/>
              </c:spPr>
              <c:txPr>
                <a:bodyPr rot="0" spcFirstLastPara="1" vertOverflow="ellipsis" vert="horz" wrap="square" anchor="ctr" anchorCtr="1"/>
                <a:lstStyle/>
                <a:p>
                  <a:pPr>
                    <a:defRPr sz="1800" b="1" i="0" u="none" strike="noStrike" kern="1200" spc="0" baseline="0">
                      <a:solidFill>
                        <a:schemeClr val="accent4"/>
                      </a:solidFill>
                      <a:latin typeface="メイリオ" panose="020B0604030504040204" pitchFamily="50" charset="-128"/>
                      <a:ea typeface="メイリオ" panose="020B0604030504040204" pitchFamily="50" charset="-128"/>
                      <a:cs typeface="+mn-cs"/>
                    </a:defRPr>
                  </a:pPr>
                  <a:endParaRPr lang="ja-JP"/>
                </a:p>
              </c:txPr>
              <c:dLblPos val="bestFit"/>
              <c:showLegendKey val="0"/>
              <c:showVal val="0"/>
              <c:showCatName val="1"/>
              <c:showSerName val="0"/>
              <c:showPercent val="0"/>
              <c:showBubbleSize val="0"/>
              <c:extLst>
                <c:ext xmlns:c15="http://schemas.microsoft.com/office/drawing/2012/chart" uri="{CE6537A1-D6FC-4f65-9D91-7224C49458BB}"/>
                <c:ext xmlns:c16="http://schemas.microsoft.com/office/drawing/2014/chart" uri="{C3380CC4-5D6E-409C-BE32-E72D297353CC}">
                  <c16:uniqueId val="{00000006-C38C-4716-AD04-FA636EB002AD}"/>
                </c:ext>
              </c:extLst>
            </c:dLbl>
            <c:dLbl>
              <c:idx val="4"/>
              <c:layout>
                <c:manualLayout>
                  <c:x val="-3.5086021353012163E-2"/>
                  <c:y val="3.2558809670427895E-2"/>
                </c:manualLayout>
              </c:layout>
              <c:spPr>
                <a:noFill/>
                <a:ln>
                  <a:noFill/>
                </a:ln>
                <a:effectLst/>
              </c:spPr>
              <c:txPr>
                <a:bodyPr rot="0" spcFirstLastPara="1" vertOverflow="ellipsis" vert="horz" wrap="square" anchor="ctr" anchorCtr="1"/>
                <a:lstStyle/>
                <a:p>
                  <a:pPr>
                    <a:defRPr sz="1800" b="1" i="0" u="none" strike="noStrike" kern="1200" spc="0" baseline="0">
                      <a:solidFill>
                        <a:schemeClr val="accent5"/>
                      </a:solidFill>
                      <a:latin typeface="メイリオ" panose="020B0604030504040204" pitchFamily="50" charset="-128"/>
                      <a:ea typeface="メイリオ" panose="020B0604030504040204" pitchFamily="50" charset="-128"/>
                      <a:cs typeface="+mn-cs"/>
                    </a:defRPr>
                  </a:pPr>
                  <a:endParaRPr lang="ja-JP"/>
                </a:p>
              </c:txPr>
              <c:dLblPos val="bestFit"/>
              <c:showLegendKey val="0"/>
              <c:showVal val="0"/>
              <c:showCatName val="1"/>
              <c:showSerName val="0"/>
              <c:showPercent val="0"/>
              <c:showBubbleSize val="0"/>
              <c:extLst>
                <c:ext xmlns:c15="http://schemas.microsoft.com/office/drawing/2012/chart" uri="{CE6537A1-D6FC-4f65-9D91-7224C49458BB}"/>
                <c:ext xmlns:c16="http://schemas.microsoft.com/office/drawing/2014/chart" uri="{C3380CC4-5D6E-409C-BE32-E72D297353CC}">
                  <c16:uniqueId val="{00000005-C38C-4716-AD04-FA636EB002AD}"/>
                </c:ext>
              </c:extLst>
            </c:dLbl>
            <c:dLbl>
              <c:idx val="5"/>
              <c:layout>
                <c:manualLayout>
                  <c:x val="-3.3954214212592519E-3"/>
                  <c:y val="1.9535285802256743E-2"/>
                </c:manualLayout>
              </c:layout>
              <c:spPr>
                <a:noFill/>
                <a:ln>
                  <a:noFill/>
                </a:ln>
                <a:effectLst/>
              </c:spPr>
              <c:txPr>
                <a:bodyPr rot="0" spcFirstLastPara="1" vertOverflow="ellipsis" vert="horz" wrap="square" anchor="ctr" anchorCtr="1"/>
                <a:lstStyle/>
                <a:p>
                  <a:pPr>
                    <a:defRPr sz="1800" b="1" i="0" u="none" strike="noStrike" kern="1200" spc="0" baseline="0">
                      <a:solidFill>
                        <a:schemeClr val="accent6"/>
                      </a:solidFill>
                      <a:latin typeface="メイリオ" panose="020B0604030504040204" pitchFamily="50" charset="-128"/>
                      <a:ea typeface="メイリオ" panose="020B0604030504040204" pitchFamily="50" charset="-128"/>
                      <a:cs typeface="+mn-cs"/>
                    </a:defRPr>
                  </a:pPr>
                  <a:endParaRPr lang="ja-JP"/>
                </a:p>
              </c:txPr>
              <c:dLblPos val="bestFit"/>
              <c:showLegendKey val="0"/>
              <c:showVal val="0"/>
              <c:showCatName val="1"/>
              <c:showSerName val="0"/>
              <c:showPercent val="0"/>
              <c:showBubbleSize val="0"/>
              <c:extLst>
                <c:ext xmlns:c15="http://schemas.microsoft.com/office/drawing/2012/chart" uri="{CE6537A1-D6FC-4f65-9D91-7224C49458BB}">
                  <c15:layout>
                    <c:manualLayout>
                      <c:w val="0.27502913512199856"/>
                      <c:h val="8.7257609916746873E-2"/>
                    </c:manualLayout>
                  </c15:layout>
                </c:ext>
                <c:ext xmlns:c16="http://schemas.microsoft.com/office/drawing/2014/chart" uri="{C3380CC4-5D6E-409C-BE32-E72D297353CC}">
                  <c16:uniqueId val="{00000003-C38C-4716-AD04-FA636EB002AD}"/>
                </c:ext>
              </c:extLst>
            </c:dLbl>
            <c:dLbl>
              <c:idx val="6"/>
              <c:layout>
                <c:manualLayout>
                  <c:x val="3.3954214212592415E-3"/>
                  <c:y val="-3.0388222359066078E-2"/>
                </c:manualLayout>
              </c:layout>
              <c:spPr>
                <a:noFill/>
                <a:ln>
                  <a:noFill/>
                </a:ln>
                <a:effectLst/>
              </c:spPr>
              <c:txPr>
                <a:bodyPr rot="0" spcFirstLastPara="1" vertOverflow="ellipsis" vert="horz" wrap="square" anchor="ctr" anchorCtr="1"/>
                <a:lstStyle/>
                <a:p>
                  <a:pPr>
                    <a:defRPr sz="1800" b="1" i="0" u="none" strike="noStrike" kern="1200" spc="0" baseline="0">
                      <a:solidFill>
                        <a:schemeClr val="accent1">
                          <a:lumMod val="60000"/>
                        </a:schemeClr>
                      </a:solidFill>
                      <a:latin typeface="メイリオ" panose="020B0604030504040204" pitchFamily="50" charset="-128"/>
                      <a:ea typeface="メイリオ" panose="020B0604030504040204" pitchFamily="50" charset="-128"/>
                      <a:cs typeface="+mn-cs"/>
                    </a:defRPr>
                  </a:pPr>
                  <a:endParaRPr lang="ja-JP"/>
                </a:p>
              </c:txPr>
              <c:dLblPos val="bestFit"/>
              <c:showLegendKey val="0"/>
              <c:showVal val="0"/>
              <c:showCatName val="1"/>
              <c:showSerName val="0"/>
              <c:showPercent val="0"/>
              <c:showBubbleSize val="0"/>
              <c:extLst>
                <c:ext xmlns:c15="http://schemas.microsoft.com/office/drawing/2012/chart" uri="{CE6537A1-D6FC-4f65-9D91-7224C49458BB}">
                  <c15:layout>
                    <c:manualLayout>
                      <c:w val="0.23994311376898639"/>
                      <c:h val="7.6404673359937572E-2"/>
                    </c:manualLayout>
                  </c15:layout>
                </c:ext>
                <c:ext xmlns:c16="http://schemas.microsoft.com/office/drawing/2014/chart" uri="{C3380CC4-5D6E-409C-BE32-E72D297353CC}">
                  <c16:uniqueId val="{00000004-C38C-4716-AD04-FA636EB002AD}"/>
                </c:ext>
              </c:extLst>
            </c:dLbl>
            <c:dLbl>
              <c:idx val="7"/>
              <c:spPr>
                <a:noFill/>
                <a:ln>
                  <a:noFill/>
                </a:ln>
                <a:effectLst/>
              </c:spPr>
              <c:txPr>
                <a:bodyPr rot="0" spcFirstLastPara="1" vertOverflow="ellipsis" vert="horz" wrap="square" anchor="ctr" anchorCtr="1"/>
                <a:lstStyle/>
                <a:p>
                  <a:pPr>
                    <a:defRPr sz="1800" b="1" i="0" u="none" strike="noStrike" kern="1200" spc="0" baseline="0">
                      <a:solidFill>
                        <a:schemeClr val="accent2">
                          <a:lumMod val="60000"/>
                        </a:schemeClr>
                      </a:solidFill>
                      <a:latin typeface="メイリオ" panose="020B0604030504040204" pitchFamily="50" charset="-128"/>
                      <a:ea typeface="メイリオ" panose="020B0604030504040204" pitchFamily="50" charset="-128"/>
                      <a:cs typeface="+mn-cs"/>
                    </a:defRPr>
                  </a:pPr>
                  <a:endParaRPr lang="ja-JP"/>
                </a:p>
              </c:txPr>
              <c:dLblPos val="outEnd"/>
              <c:showLegendKey val="0"/>
              <c:showVal val="0"/>
              <c:showCatName val="1"/>
              <c:showSerName val="0"/>
              <c:showPercent val="0"/>
              <c:showBubbleSize val="0"/>
              <c:extLst>
                <c:ext xmlns:c16="http://schemas.microsoft.com/office/drawing/2014/chart" uri="{C3380CC4-5D6E-409C-BE32-E72D297353CC}">
                  <c16:uniqueId val="{00000008-C38C-4716-AD04-FA636EB002AD}"/>
                </c:ext>
              </c:extLst>
            </c:dLbl>
            <c:spPr>
              <a:noFill/>
              <a:ln>
                <a:noFill/>
              </a:ln>
              <a:effectLst/>
            </c:spPr>
            <c:dLblPos val="outEnd"/>
            <c:showLegendKey val="0"/>
            <c:showVal val="0"/>
            <c:showCatName val="1"/>
            <c:showSerName val="0"/>
            <c:showPercent val="0"/>
            <c:showBubbleSize val="0"/>
            <c:showLeaderLines val="1"/>
            <c:leaderLines>
              <c:spPr>
                <a:ln w="9525" cap="flat" cmpd="sng" algn="ctr">
                  <a:solidFill>
                    <a:schemeClr val="tx1">
                      <a:lumMod val="35000"/>
                      <a:lumOff val="65000"/>
                    </a:schemeClr>
                  </a:solidFill>
                  <a:round/>
                </a:ln>
                <a:effectLst/>
              </c:spPr>
            </c:leaderLines>
            <c:extLst>
              <c:ext xmlns:c15="http://schemas.microsoft.com/office/drawing/2012/chart" uri="{CE6537A1-D6FC-4f65-9D91-7224C49458BB}"/>
            </c:extLst>
          </c:dLbls>
          <c:cat>
            <c:strRef>
              <c:f>Sheet1!$A$2:$A$9</c:f>
              <c:strCache>
                <c:ptCount val="8"/>
                <c:pt idx="0">
                  <c:v>TSMC（台湾）</c:v>
                </c:pt>
                <c:pt idx="1">
                  <c:v>サムスン（韓国）</c:v>
                </c:pt>
                <c:pt idx="2">
                  <c:v>グローバルファウンドリーズ（米国）</c:v>
                </c:pt>
                <c:pt idx="3">
                  <c:v>UMC（台湾）</c:v>
                </c:pt>
                <c:pt idx="4">
                  <c:v>SMIC（中国）</c:v>
                </c:pt>
                <c:pt idx="5">
                  <c:v>華虹グループ（中国）</c:v>
                </c:pt>
                <c:pt idx="6">
                  <c:v>タワー（イスラエル）</c:v>
                </c:pt>
                <c:pt idx="7">
                  <c:v>その他</c:v>
                </c:pt>
              </c:strCache>
            </c:strRef>
          </c:cat>
          <c:val>
            <c:numRef>
              <c:f>Sheet1!$B$2:$B$9</c:f>
              <c:numCache>
                <c:formatCode>0.00%</c:formatCode>
                <c:ptCount val="8"/>
                <c:pt idx="0">
                  <c:v>0.57899999999999996</c:v>
                </c:pt>
                <c:pt idx="1">
                  <c:v>0.124</c:v>
                </c:pt>
                <c:pt idx="2">
                  <c:v>6.2E-2</c:v>
                </c:pt>
                <c:pt idx="3">
                  <c:v>0.06</c:v>
                </c:pt>
                <c:pt idx="4">
                  <c:v>5.3999999999999999E-2</c:v>
                </c:pt>
                <c:pt idx="5">
                  <c:v>2.5999999999999999E-2</c:v>
                </c:pt>
                <c:pt idx="6">
                  <c:v>1.2E-2</c:v>
                </c:pt>
                <c:pt idx="7">
                  <c:v>8.3000000000000004E-2</c:v>
                </c:pt>
              </c:numCache>
            </c:numRef>
          </c:val>
          <c:extLst>
            <c:ext xmlns:c16="http://schemas.microsoft.com/office/drawing/2014/chart" uri="{C3380CC4-5D6E-409C-BE32-E72D297353CC}">
              <c16:uniqueId val="{00000000-C38C-4716-AD04-FA636EB002AD}"/>
            </c:ext>
          </c:extLst>
        </c:ser>
        <c:dLbls>
          <c:dLblPos val="outEnd"/>
          <c:showLegendKey val="0"/>
          <c:showVal val="0"/>
          <c:showCatName val="1"/>
          <c:showSerName val="0"/>
          <c:showPercent val="0"/>
          <c:showBubbleSize val="0"/>
          <c:showLeaderLines val="1"/>
        </c:dLbls>
        <c:firstSliceAng val="0"/>
      </c:pieChart>
      <c:spPr>
        <a:noFill/>
        <a:ln>
          <a:noFill/>
        </a:ln>
        <a:effectLst/>
      </c:spPr>
    </c:plotArea>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sz="1800" b="1">
          <a:latin typeface="メイリオ" panose="020B0604030504040204" pitchFamily="50" charset="-128"/>
          <a:ea typeface="メイリオ" panose="020B0604030504040204" pitchFamily="50" charset="-128"/>
        </a:defRPr>
      </a:pPr>
      <a:endParaRPr lang="ja-JP"/>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9">
  <cs:axisTitle>
    <cs:lnRef idx="0"/>
    <cs:fillRef idx="0"/>
    <cs:effectRef idx="0"/>
    <cs:fontRef idx="minor">
      <a:schemeClr val="tx1">
        <a:lumMod val="65000"/>
        <a:lumOff val="35000"/>
      </a:schemeClr>
    </cs:fontRef>
    <cs:defRPr sz="1197" kern="1200" cap="all"/>
  </cs:axisTitle>
  <cs:categoryAxis>
    <cs:lnRef idx="0"/>
    <cs:fillRef idx="0"/>
    <cs:effectRef idx="0"/>
    <cs:fontRef idx="minor">
      <a:schemeClr val="tx1">
        <a:lumMod val="65000"/>
        <a:lumOff val="35000"/>
      </a:schemeClr>
    </cs:fontRef>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cs:styleClr val="auto"/>
    </cs:fontRef>
    <cs:defRPr sz="1330" b="1" i="0" u="none" strike="noStrike" kern="1200" spc="0" baseline="0"/>
  </cs:dataLabel>
  <cs:dataLabelCallout>
    <cs:lnRef idx="0">
      <cs:styleClr val="auto"/>
    </cs:lnRef>
    <cs:fillRef idx="0"/>
    <cs:effectRef idx="0"/>
    <cs:fontRef idx="minor">
      <cs:styleClr val="auto"/>
    </cs:fontRef>
    <cs:spPr>
      <a:solidFill>
        <a:schemeClr val="lt1"/>
      </a:solidFill>
      <a:ln>
        <a:solidFill>
          <a:schemeClr val="phClr"/>
        </a:solidFill>
      </a:ln>
    </cs:spPr>
    <cs:defRPr sz="1330" b="1"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a:effectLst>
        <a:outerShdw blurRad="63500" sx="102000" sy="102000" algn="ctr" rotWithShape="0">
          <a:prstClr val="black">
            <a:alpha val="20000"/>
          </a:prstClr>
        </a:outerShdw>
      </a:effectLst>
    </cs:spPr>
  </cs:dataPoint>
  <cs:dataPoint3D>
    <cs:lnRef idx="0"/>
    <cs:fillRef idx="0">
      <cs:styleClr val="auto"/>
    </cs:fillRef>
    <cs:effectRef idx="0"/>
    <cs:fontRef idx="minor">
      <a:schemeClr val="dk1"/>
    </cs:fontRef>
    <cs:spPr>
      <a:solidFill>
        <a:schemeClr val="phClr"/>
      </a:solidFill>
      <a:effectLst>
        <a:outerShdw blurRad="88900" sx="102000" sy="102000" algn="ctr" rotWithShape="0">
          <a:prstClr val="black">
            <a:alpha val="10000"/>
          </a:prstClr>
        </a:outerShdw>
      </a:effectLst>
      <a:scene3d>
        <a:camera prst="orthographicFront"/>
        <a:lightRig rig="threePt" dir="t"/>
      </a:scene3d>
      <a:sp3d>
        <a:bevelT w="127000" h="127000"/>
        <a:bevelB w="127000" h="127000"/>
      </a:sp3d>
    </cs:spPr>
  </cs:dataPoint3D>
  <cs:dataPointLine>
    <cs:lnRef idx="0">
      <cs:styleClr val="auto"/>
    </cs:lnRef>
    <cs:fillRef idx="0"/>
    <cs:effectRef idx="0"/>
    <cs:fontRef idx="minor">
      <a:schemeClr val="dk1"/>
    </cs:fontRef>
    <cs:spPr>
      <a:ln w="28575" cap="rnd">
        <a:solidFill>
          <a:schemeClr val="phClr"/>
        </a:solidFill>
        <a:round/>
      </a:ln>
    </cs:spPr>
  </cs:dataPointLine>
  <cs:dataPointMarker>
    <cs:lnRef idx="0"/>
    <cs:fillRef idx="0">
      <cs:styleClr val="auto"/>
    </cs:fillRef>
    <cs:effectRef idx="0"/>
    <cs:fontRef idx="minor">
      <a:schemeClr val="dk1"/>
    </cs:fontRef>
    <cs:spPr>
      <a:solidFill>
        <a:schemeClr val="phClr"/>
      </a:solidFill>
      <a:ln w="9525">
        <a:solidFill>
          <a:schemeClr val="lt1"/>
        </a:solidFill>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2128" b="1" kern="1200" cap="all" baseline="0"/>
  </cs:title>
  <cs:trendline>
    <cs:lnRef idx="0">
      <cs:styleClr val="auto"/>
    </cs:lnRef>
    <cs:fillRef idx="0"/>
    <cs:effectRef idx="0"/>
    <cs:fontRef idx="minor">
      <a:schemeClr val="tx1"/>
    </cs:fontRef>
    <cs:spPr>
      <a:ln w="19050" cap="rnd">
        <a:solidFill>
          <a:schemeClr val="phClr"/>
        </a:solidFill>
        <a:prstDash val="sysDash"/>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media/image1.jpeg>
</file>

<file path=ppt/media/image2.jpeg>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408673A-B53F-4B3B-A862-DDF80CC3306C}" type="datetimeFigureOut">
              <a:rPr kumimoji="1" lang="ja-JP" altLang="en-US" smtClean="0"/>
              <a:t>2024/3/14</a:t>
            </a:fld>
            <a:endParaRPr kumimoji="1" lang="ja-JP" altLang="en-US"/>
          </a:p>
        </p:txBody>
      </p:sp>
      <p:sp>
        <p:nvSpPr>
          <p:cNvPr id="4" name="スライド イメージ プレースホルダー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F3E59D16-4E23-4B3D-A737-86B39C0F4156}" type="slidenum">
              <a:rPr kumimoji="1" lang="ja-JP" altLang="en-US" smtClean="0"/>
              <a:t>‹#›</a:t>
            </a:fld>
            <a:endParaRPr kumimoji="1" lang="ja-JP" altLang="en-US"/>
          </a:p>
        </p:txBody>
      </p:sp>
    </p:spTree>
    <p:extLst>
      <p:ext uri="{BB962C8B-B14F-4D97-AF65-F5344CB8AC3E}">
        <p14:creationId xmlns:p14="http://schemas.microsoft.com/office/powerpoint/2010/main" val="2742377965"/>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B622484-86CD-A161-E288-253DF121B6B2}"/>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2A929A8-7EB2-CF8C-6272-5951D8F8D3EB}"/>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9B401324-5399-1E70-40C5-FE6945C09D93}"/>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BA040D68-E34A-73D8-F12D-4133512BD06E}"/>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287464130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2CA5186-3298-3F0B-97D6-B63694E755CD}"/>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8F806D8-BCDA-F5DB-EDA6-8D6B681441A5}"/>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0C06F608-D0D7-5D07-2288-EB50B73C9945}"/>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1C82A881-FD16-B333-48D1-E037D78856CF}"/>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10</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3162419061"/>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92C5826-DFEE-A54B-41DA-5EE92CFD728C}"/>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5951326-34E0-14BA-BB56-5E788402E158}"/>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CB76A0D6-853A-8D58-419A-39DE7FE939D2}"/>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5ED58FE8-EE6A-42D1-2D64-C3107F70FE8C}"/>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1651538552"/>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95B4ABD-7AEE-778B-2005-5E4D6A4A208A}"/>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1950C58F-AA46-7CA0-C82D-0D0533D1C194}"/>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2356853B-B2EF-D0ED-C724-92674900479B}"/>
              </a:ext>
            </a:extLst>
          </p:cNvPr>
          <p:cNvSpPr>
            <a:spLocks noGrp="1"/>
          </p:cNvSpPr>
          <p:nvPr>
            <p:ph type="body" idx="1"/>
          </p:nvPr>
        </p:nvSpPr>
        <p:spPr/>
        <p:txBody>
          <a:bodyPr/>
          <a:lstStyle/>
          <a:p>
            <a:r>
              <a:rPr kumimoji="1" lang="ja-JP" altLang="en-US" dirty="0"/>
              <a:t>厚生労働省が</a:t>
            </a:r>
            <a:r>
              <a:rPr kumimoji="1" lang="en-US" altLang="ja-JP" dirty="0"/>
              <a:t>27</a:t>
            </a:r>
            <a:r>
              <a:rPr kumimoji="1" lang="ja-JP" altLang="en-US" dirty="0"/>
              <a:t>日に公表した人口動態統計（速報値）では、令和</a:t>
            </a:r>
            <a:r>
              <a:rPr kumimoji="1" lang="en-US" altLang="ja-JP" dirty="0"/>
              <a:t>5</a:t>
            </a:r>
            <a:r>
              <a:rPr kumimoji="1" lang="ja-JP" altLang="en-US" dirty="0"/>
              <a:t>年の出生数が前年比</a:t>
            </a:r>
            <a:r>
              <a:rPr kumimoji="1" lang="en-US" altLang="ja-JP" dirty="0"/>
              <a:t>5.1</a:t>
            </a:r>
            <a:r>
              <a:rPr kumimoji="1" lang="ja-JP" altLang="en-US" dirty="0"/>
              <a:t>％落ち込み、少子化が一層加速している現状が浮き彫りに。政府は</a:t>
            </a:r>
            <a:r>
              <a:rPr kumimoji="1" lang="en-US" altLang="ja-JP" dirty="0"/>
              <a:t>2030</a:t>
            </a:r>
            <a:r>
              <a:rPr kumimoji="1" lang="ja-JP" altLang="en-US" dirty="0"/>
              <a:t>年（令和</a:t>
            </a:r>
            <a:r>
              <a:rPr kumimoji="1" lang="en-US" altLang="ja-JP" dirty="0"/>
              <a:t>12</a:t>
            </a:r>
            <a:r>
              <a:rPr kumimoji="1" lang="ja-JP" altLang="en-US"/>
              <a:t>年）までを「少子化傾向を反転できるラストチャンス」と位置づける。</a:t>
            </a:r>
            <a:endParaRPr kumimoji="1" lang="ja-JP" altLang="en-US" dirty="0"/>
          </a:p>
        </p:txBody>
      </p:sp>
      <p:sp>
        <p:nvSpPr>
          <p:cNvPr id="4" name="スライド番号プレースホルダー 3">
            <a:extLst>
              <a:ext uri="{FF2B5EF4-FFF2-40B4-BE49-F238E27FC236}">
                <a16:creationId xmlns:a16="http://schemas.microsoft.com/office/drawing/2014/main" id="{7D33249A-A396-C8BA-3F72-EF2B0ED734A7}"/>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12</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8987656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9699852-F45A-71A8-15DA-09E6C05B34C6}"/>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235A641B-3807-2881-5B30-F977FA116DF4}"/>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C47C4C16-EE2E-97D9-641C-0ADCD9EB99F3}"/>
              </a:ext>
            </a:extLst>
          </p:cNvPr>
          <p:cNvSpPr>
            <a:spLocks noGrp="1"/>
          </p:cNvSpPr>
          <p:nvPr>
            <p:ph type="body" idx="1"/>
          </p:nvPr>
        </p:nvSpPr>
        <p:spPr/>
        <p:txBody>
          <a:bodyPr/>
          <a:lstStyle/>
          <a:p>
            <a:r>
              <a:rPr kumimoji="1" lang="ja-JP" altLang="en-US" dirty="0"/>
              <a:t>米中対立の長期化に伴い、機密情報の収集や漏洩防止の重要性高まる。</a:t>
            </a:r>
            <a:endParaRPr kumimoji="1" lang="en-US" altLang="ja-JP" dirty="0"/>
          </a:p>
          <a:p>
            <a:r>
              <a:rPr kumimoji="1" lang="ja-JP" altLang="en-US" dirty="0"/>
              <a:t>米メディアによると、</a:t>
            </a:r>
            <a:r>
              <a:rPr kumimoji="1" lang="en-US" altLang="ja-JP" dirty="0"/>
              <a:t>FBI</a:t>
            </a:r>
            <a:r>
              <a:rPr kumimoji="1" lang="ja-JP" altLang="en-US" dirty="0"/>
              <a:t>が捜査中の中国に関するスパイ事件は数千件に上る。主戦場はサイバー分野。</a:t>
            </a:r>
            <a:endParaRPr kumimoji="1" lang="en-US" altLang="ja-JP" dirty="0"/>
          </a:p>
          <a:p>
            <a:r>
              <a:rPr kumimoji="1" lang="ja-JP" altLang="en-US" dirty="0"/>
              <a:t>中国とのスパイ戦、対ソ連と比べ多角化。</a:t>
            </a:r>
            <a:endParaRPr kumimoji="1" lang="en-US" altLang="ja-JP" dirty="0"/>
          </a:p>
          <a:p>
            <a:r>
              <a:rPr kumimoji="1" lang="en-US" altLang="ja-JP" dirty="0"/>
              <a:t>23</a:t>
            </a:r>
            <a:r>
              <a:rPr kumimoji="1" lang="ja-JP" altLang="en-US" dirty="0"/>
              <a:t>年</a:t>
            </a:r>
            <a:r>
              <a:rPr kumimoji="1" lang="en-US" altLang="ja-JP" dirty="0"/>
              <a:t>8</a:t>
            </a:r>
            <a:r>
              <a:rPr kumimoji="1" lang="ja-JP" altLang="en-US" dirty="0"/>
              <a:t>月には、米軍の機密情報を中国に漏らしたとして米軍人</a:t>
            </a:r>
            <a:r>
              <a:rPr kumimoji="1" lang="en-US" altLang="ja-JP" dirty="0"/>
              <a:t>2</a:t>
            </a:r>
            <a:r>
              <a:rPr kumimoji="1" lang="ja-JP" altLang="en-US" dirty="0"/>
              <a:t>人が逮捕。米軍基地に侵入を試みた中国人は去年だけで十数人。</a:t>
            </a:r>
          </a:p>
        </p:txBody>
      </p:sp>
      <p:sp>
        <p:nvSpPr>
          <p:cNvPr id="4" name="スライド番号プレースホルダー 3">
            <a:extLst>
              <a:ext uri="{FF2B5EF4-FFF2-40B4-BE49-F238E27FC236}">
                <a16:creationId xmlns:a16="http://schemas.microsoft.com/office/drawing/2014/main" id="{D418D4A0-EEC6-8C2D-55E9-4D8A5AFBB216}"/>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13</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220789084"/>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B102AE2D-BE80-B3AC-C69E-CFA0EB934BA4}"/>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55C35394-6199-063F-8DD0-AF38087BD06F}"/>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07BE8551-9FE6-A995-562B-C746EF6AA2E7}"/>
              </a:ext>
            </a:extLst>
          </p:cNvPr>
          <p:cNvSpPr>
            <a:spLocks noGrp="1"/>
          </p:cNvSpPr>
          <p:nvPr>
            <p:ph type="body" idx="1"/>
          </p:nvPr>
        </p:nvSpPr>
        <p:spPr/>
        <p:txBody>
          <a:bodyPr/>
          <a:lstStyle/>
          <a:p>
            <a:r>
              <a:rPr kumimoji="1" lang="en-US" altLang="ja-JP" dirty="0"/>
              <a:t>2</a:t>
            </a:r>
            <a:r>
              <a:rPr kumimoji="1" lang="ja-JP" altLang="en-US" dirty="0"/>
              <a:t>日、米政府はヨルダンの米軍拠点で米兵</a:t>
            </a:r>
            <a:r>
              <a:rPr kumimoji="1" lang="en-US" altLang="ja-JP" dirty="0"/>
              <a:t>3</a:t>
            </a:r>
            <a:r>
              <a:rPr kumimoji="1" lang="ja-JP" altLang="en-US" dirty="0"/>
              <a:t>人が殺害された無人機攻撃に対する報復として、イラクとシリアで親イラン武装勢力などが使用する</a:t>
            </a:r>
            <a:r>
              <a:rPr kumimoji="1" lang="en-US" altLang="ja-JP" dirty="0"/>
              <a:t>7</a:t>
            </a:r>
            <a:r>
              <a:rPr kumimoji="1" lang="ja-JP" altLang="en-US" dirty="0"/>
              <a:t>拠点への攻撃を開始と発表。イラクとシリアで民間人含む</a:t>
            </a:r>
            <a:r>
              <a:rPr kumimoji="1" lang="en-US" altLang="ja-JP" dirty="0"/>
              <a:t>34</a:t>
            </a:r>
            <a:r>
              <a:rPr kumimoji="1" lang="ja-JP" altLang="en-US" dirty="0"/>
              <a:t>人が死亡。</a:t>
            </a:r>
            <a:r>
              <a:rPr kumimoji="1" lang="en-US" altLang="ja-JP" dirty="0"/>
              <a:t>7</a:t>
            </a:r>
            <a:r>
              <a:rPr kumimoji="1" lang="ja-JP" altLang="en-US" dirty="0"/>
              <a:t>拠点で管制施設やミサイル、無人機の保管庫など</a:t>
            </a:r>
            <a:r>
              <a:rPr kumimoji="1" lang="en-US" altLang="ja-JP" dirty="0"/>
              <a:t>85</a:t>
            </a:r>
            <a:r>
              <a:rPr kumimoji="1" lang="ja-JP" altLang="en-US" dirty="0"/>
              <a:t>か所以上を標的に</a:t>
            </a:r>
            <a:r>
              <a:rPr kumimoji="1" lang="en-US" altLang="ja-JP" dirty="0"/>
              <a:t>125</a:t>
            </a:r>
            <a:r>
              <a:rPr kumimoji="1" lang="ja-JP" altLang="en-US" dirty="0"/>
              <a:t>発超の精密弾で空爆。</a:t>
            </a:r>
            <a:endParaRPr kumimoji="1" lang="en-US" altLang="ja-JP" dirty="0"/>
          </a:p>
          <a:p>
            <a:r>
              <a:rPr kumimoji="1" lang="ja-JP" altLang="en-US" dirty="0"/>
              <a:t>イランの精鋭軍事組織「革命防衛隊」の拠点も対象。</a:t>
            </a:r>
          </a:p>
        </p:txBody>
      </p:sp>
      <p:sp>
        <p:nvSpPr>
          <p:cNvPr id="4" name="スライド番号プレースホルダー 3">
            <a:extLst>
              <a:ext uri="{FF2B5EF4-FFF2-40B4-BE49-F238E27FC236}">
                <a16:creationId xmlns:a16="http://schemas.microsoft.com/office/drawing/2014/main" id="{06604EB2-49CB-81D6-491D-E6987D9E8C2E}"/>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14</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124428176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8F74B17-173A-F7A0-C619-77B945BCAFB3}"/>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518FE972-D0F1-C01F-7449-06D2AEEE5859}"/>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B666A10D-C4B2-09E7-4DEA-7E8FC03EDE36}"/>
              </a:ext>
            </a:extLst>
          </p:cNvPr>
          <p:cNvSpPr>
            <a:spLocks noGrp="1"/>
          </p:cNvSpPr>
          <p:nvPr>
            <p:ph type="body" idx="1"/>
          </p:nvPr>
        </p:nvSpPr>
        <p:spPr/>
        <p:txBody>
          <a:bodyPr/>
          <a:lstStyle/>
          <a:p>
            <a:r>
              <a:rPr kumimoji="1" lang="ja-JP" altLang="en-US" dirty="0"/>
              <a:t>中東の米軍拠点は昨年</a:t>
            </a:r>
            <a:r>
              <a:rPr kumimoji="1" lang="en-US" altLang="ja-JP" dirty="0"/>
              <a:t>10</a:t>
            </a:r>
            <a:r>
              <a:rPr kumimoji="1" lang="ja-JP" altLang="en-US" dirty="0"/>
              <a:t>月</a:t>
            </a:r>
            <a:r>
              <a:rPr kumimoji="1" lang="en-US" altLang="ja-JP" dirty="0"/>
              <a:t>17</a:t>
            </a:r>
            <a:r>
              <a:rPr kumimoji="1" lang="ja-JP" altLang="en-US" dirty="0"/>
              <a:t>日から今年</a:t>
            </a:r>
            <a:r>
              <a:rPr kumimoji="1" lang="en-US" altLang="ja-JP" dirty="0"/>
              <a:t>1</a:t>
            </a:r>
            <a:r>
              <a:rPr kumimoji="1" lang="ja-JP" altLang="en-US" dirty="0"/>
              <a:t>月</a:t>
            </a:r>
            <a:r>
              <a:rPr kumimoji="1" lang="en-US" altLang="ja-JP" dirty="0"/>
              <a:t>29</a:t>
            </a:r>
            <a:r>
              <a:rPr kumimoji="1" lang="ja-JP" altLang="en-US" dirty="0"/>
              <a:t>日までに</a:t>
            </a:r>
            <a:r>
              <a:rPr kumimoji="1" lang="en-US" altLang="ja-JP" dirty="0"/>
              <a:t>165</a:t>
            </a:r>
            <a:r>
              <a:rPr kumimoji="1" lang="ja-JP" altLang="en-US" dirty="0"/>
              <a:t>回の攻撃を受けたが、米軍は散発的な反撃に留めていた。イランを刺激する事で、紛争が中東全体に広がる事を懸念しているため。</a:t>
            </a:r>
          </a:p>
        </p:txBody>
      </p:sp>
      <p:sp>
        <p:nvSpPr>
          <p:cNvPr id="4" name="スライド番号プレースホルダー 3">
            <a:extLst>
              <a:ext uri="{FF2B5EF4-FFF2-40B4-BE49-F238E27FC236}">
                <a16:creationId xmlns:a16="http://schemas.microsoft.com/office/drawing/2014/main" id="{698E686B-270F-80C3-44D5-509063BD1169}"/>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15</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2272072898"/>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16</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1962089510"/>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17</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357656561"/>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18</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185116396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19</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337752673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0AD2218-9905-A580-D118-7EFA6ECB7728}"/>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E8FE9ABB-423A-4976-AE56-CF7A2387112F}"/>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1AACC41E-977E-3A3C-02F2-7A6D09958BAF}"/>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331E3FB4-AAD6-C3AA-EFD8-7F183B0EA6EC}"/>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4082922705"/>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20</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381537226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C700F76-36FD-98E7-AF15-11C70A5CCB4B}"/>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B0919ACB-CC48-7579-D3F7-69AF4CFE548D}"/>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C7D36347-70A8-755E-5C80-19B0E79BED61}"/>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9B68B053-5AEE-0B9B-AE6B-8DE528AFC57E}"/>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149563748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05C9500-571C-D1F8-D450-0399040F868F}"/>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F7D6885A-D65A-6D26-6C36-F16CAABE57AD}"/>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CC5D9F0-F3DC-49C9-EE9F-360943BEBCA1}"/>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9C0F87E7-F81F-4A52-F283-3623930BED81}"/>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34801310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0AD2218-9905-A580-D118-7EFA6ECB7728}"/>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E8FE9ABB-423A-4976-AE56-CF7A2387112F}"/>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1AACC41E-977E-3A3C-02F2-7A6D09958BAF}"/>
              </a:ext>
            </a:extLst>
          </p:cNvPr>
          <p:cNvSpPr>
            <a:spLocks noGrp="1"/>
          </p:cNvSpPr>
          <p:nvPr>
            <p:ph type="body" idx="1"/>
          </p:nvPr>
        </p:nvSpPr>
        <p:spPr/>
        <p:txBody>
          <a:bodyPr/>
          <a:lstStyle/>
          <a:p>
            <a:r>
              <a:rPr kumimoji="1" lang="ja-JP" altLang="en-US" dirty="0"/>
              <a:t>保守系少数与党・国民の力が、臨時執行部トップの韓東勲・非常対策委員長の人気に加え、大学医学部の定員増に反対する医師側との対決姿勢などが評価され、現時点ではリードする展開。</a:t>
            </a:r>
            <a:endParaRPr kumimoji="1" lang="en-US" altLang="ja-JP" dirty="0"/>
          </a:p>
          <a:p>
            <a:r>
              <a:rPr kumimoji="1" lang="ja-JP" altLang="en-US" dirty="0"/>
              <a:t>世論調査機関ギャラップ</a:t>
            </a:r>
            <a:r>
              <a:rPr kumimoji="1" lang="en-US" altLang="ja-JP" dirty="0"/>
              <a:t>8</a:t>
            </a:r>
            <a:r>
              <a:rPr kumimoji="1" lang="ja-JP" altLang="en-US" dirty="0"/>
              <a:t>日発表支持率では、国民の力</a:t>
            </a:r>
            <a:r>
              <a:rPr kumimoji="1" lang="en-US" altLang="ja-JP" dirty="0"/>
              <a:t>37</a:t>
            </a:r>
            <a:r>
              <a:rPr kumimoji="1" lang="ja-JP" altLang="en-US" dirty="0"/>
              <a:t>％、共に民主党</a:t>
            </a:r>
            <a:r>
              <a:rPr kumimoji="1" lang="en-US" altLang="ja-JP" dirty="0"/>
              <a:t>31</a:t>
            </a:r>
            <a:r>
              <a:rPr kumimoji="1" lang="ja-JP" altLang="en-US" dirty="0"/>
              <a:t>％。じわりと差が開く傾向。</a:t>
            </a:r>
            <a:endParaRPr kumimoji="1" lang="en-US" altLang="ja-JP" dirty="0"/>
          </a:p>
          <a:p>
            <a:r>
              <a:rPr kumimoji="1" lang="ja-JP" altLang="en-US" dirty="0"/>
              <a:t>共に民主党は公認候補を選ぶ過程で、代表に遠い反主流派の重鎮議員が次々と排除され、反発から離党者も相次いでいる。</a:t>
            </a:r>
          </a:p>
        </p:txBody>
      </p:sp>
      <p:sp>
        <p:nvSpPr>
          <p:cNvPr id="4" name="スライド番号プレースホルダー 3">
            <a:extLst>
              <a:ext uri="{FF2B5EF4-FFF2-40B4-BE49-F238E27FC236}">
                <a16:creationId xmlns:a16="http://schemas.microsoft.com/office/drawing/2014/main" id="{331E3FB4-AAD6-C3AA-EFD8-7F183B0EA6EC}"/>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171284954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CB75057-041F-0F51-5ED1-1401A376AB4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906AD25-91FB-829D-79F4-7C252106487A}"/>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9EB676F-FB33-2ACA-511C-6C7D51E7FF78}"/>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F1C056CA-5B80-7AEB-B222-6ACC25F99447}"/>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202822418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CB75057-041F-0F51-5ED1-1401A376AB4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906AD25-91FB-829D-79F4-7C252106487A}"/>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9EB676F-FB33-2ACA-511C-6C7D51E7FF78}"/>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F1C056CA-5B80-7AEB-B222-6ACC25F99447}"/>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392362976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CB75057-041F-0F51-5ED1-1401A376AB4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906AD25-91FB-829D-79F4-7C252106487A}"/>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9EB676F-FB33-2ACA-511C-6C7D51E7FF78}"/>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F1C056CA-5B80-7AEB-B222-6ACC25F99447}"/>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2373099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CB75057-041F-0F51-5ED1-1401A376AB4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906AD25-91FB-829D-79F4-7C252106487A}"/>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9EB676F-FB33-2ACA-511C-6C7D51E7FF78}"/>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F1C056CA-5B80-7AEB-B222-6ACC25F99447}"/>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9</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247701596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24B9F62-9CE4-8E0A-8C1F-11FCC145DA29}"/>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36691548-2536-6BE7-D49A-575C7332B58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AA5BBBCE-6B59-1B4D-9F3C-6C9CBE5A4960}"/>
              </a:ext>
            </a:extLst>
          </p:cNvPr>
          <p:cNvSpPr>
            <a:spLocks noGrp="1"/>
          </p:cNvSpPr>
          <p:nvPr>
            <p:ph type="dt" sz="half" idx="10"/>
          </p:nvPr>
        </p:nvSpPr>
        <p:spPr/>
        <p:txBody>
          <a:bodyPr/>
          <a:lstStyle/>
          <a:p>
            <a:fld id="{8593F4F4-1E0C-4BCC-A86B-335CA6D1A43F}" type="datetimeFigureOut">
              <a:rPr kumimoji="1" lang="ja-JP" altLang="en-US" smtClean="0"/>
              <a:t>2024/3/14</a:t>
            </a:fld>
            <a:endParaRPr kumimoji="1" lang="ja-JP" altLang="en-US"/>
          </a:p>
        </p:txBody>
      </p:sp>
      <p:sp>
        <p:nvSpPr>
          <p:cNvPr id="5" name="フッター プレースホルダー 4">
            <a:extLst>
              <a:ext uri="{FF2B5EF4-FFF2-40B4-BE49-F238E27FC236}">
                <a16:creationId xmlns:a16="http://schemas.microsoft.com/office/drawing/2014/main" id="{E3B144B4-A21B-43E3-6610-BB947B92C9E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90BEA74B-59B2-BED5-D736-026BCB78DE08}"/>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7383510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438EF38-0CCA-DB65-F81C-C01B6C85299A}"/>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4157527E-4D9B-AB9B-4A31-4AE9D6E452AA}"/>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EE84E720-B1F1-786E-C84B-83A8C3836E7C}"/>
              </a:ext>
            </a:extLst>
          </p:cNvPr>
          <p:cNvSpPr>
            <a:spLocks noGrp="1"/>
          </p:cNvSpPr>
          <p:nvPr>
            <p:ph type="dt" sz="half" idx="10"/>
          </p:nvPr>
        </p:nvSpPr>
        <p:spPr/>
        <p:txBody>
          <a:bodyPr/>
          <a:lstStyle/>
          <a:p>
            <a:fld id="{8593F4F4-1E0C-4BCC-A86B-335CA6D1A43F}" type="datetimeFigureOut">
              <a:rPr kumimoji="1" lang="ja-JP" altLang="en-US" smtClean="0"/>
              <a:t>2024/3/14</a:t>
            </a:fld>
            <a:endParaRPr kumimoji="1" lang="ja-JP" altLang="en-US"/>
          </a:p>
        </p:txBody>
      </p:sp>
      <p:sp>
        <p:nvSpPr>
          <p:cNvPr id="5" name="フッター プレースホルダー 4">
            <a:extLst>
              <a:ext uri="{FF2B5EF4-FFF2-40B4-BE49-F238E27FC236}">
                <a16:creationId xmlns:a16="http://schemas.microsoft.com/office/drawing/2014/main" id="{8F0F2D34-AAB2-464A-0922-6694DF8DF2C8}"/>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DC3A068-39B7-89C2-3266-CB39ED54C864}"/>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4277724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D618B770-429C-5F7C-44F3-F04A8E7409C4}"/>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DE361316-8F63-F55D-C07E-F48212562B31}"/>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DBF6269E-FE91-0EF4-1993-96075171C75D}"/>
              </a:ext>
            </a:extLst>
          </p:cNvPr>
          <p:cNvSpPr>
            <a:spLocks noGrp="1"/>
          </p:cNvSpPr>
          <p:nvPr>
            <p:ph type="dt" sz="half" idx="10"/>
          </p:nvPr>
        </p:nvSpPr>
        <p:spPr/>
        <p:txBody>
          <a:bodyPr/>
          <a:lstStyle/>
          <a:p>
            <a:fld id="{8593F4F4-1E0C-4BCC-A86B-335CA6D1A43F}" type="datetimeFigureOut">
              <a:rPr kumimoji="1" lang="ja-JP" altLang="en-US" smtClean="0"/>
              <a:t>2024/3/14</a:t>
            </a:fld>
            <a:endParaRPr kumimoji="1" lang="ja-JP" altLang="en-US"/>
          </a:p>
        </p:txBody>
      </p:sp>
      <p:sp>
        <p:nvSpPr>
          <p:cNvPr id="5" name="フッター プレースホルダー 4">
            <a:extLst>
              <a:ext uri="{FF2B5EF4-FFF2-40B4-BE49-F238E27FC236}">
                <a16:creationId xmlns:a16="http://schemas.microsoft.com/office/drawing/2014/main" id="{E89449AF-07EE-67A4-B3AC-AC9C49178E3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61EA78C-3C02-603E-E9E7-02DCCB75A1A0}"/>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292330537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9020B342-DAFB-1F3B-0F18-FE29AFBB1C4D}"/>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F02FE022-8CAE-583F-324A-4AD1224BE9D9}"/>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4BB8C1F9-CAEB-A7A0-FE43-ECD142A6D107}"/>
              </a:ext>
            </a:extLst>
          </p:cNvPr>
          <p:cNvSpPr>
            <a:spLocks noGrp="1"/>
          </p:cNvSpPr>
          <p:nvPr>
            <p:ph type="dt" sz="half" idx="10"/>
          </p:nvPr>
        </p:nvSpPr>
        <p:spPr/>
        <p:txBody>
          <a:bodyPr/>
          <a:lstStyle/>
          <a:p>
            <a:fld id="{8593F4F4-1E0C-4BCC-A86B-335CA6D1A43F}" type="datetimeFigureOut">
              <a:rPr kumimoji="1" lang="ja-JP" altLang="en-US" smtClean="0"/>
              <a:t>2024/3/14</a:t>
            </a:fld>
            <a:endParaRPr kumimoji="1" lang="ja-JP" altLang="en-US"/>
          </a:p>
        </p:txBody>
      </p:sp>
      <p:sp>
        <p:nvSpPr>
          <p:cNvPr id="5" name="フッター プレースホルダー 4">
            <a:extLst>
              <a:ext uri="{FF2B5EF4-FFF2-40B4-BE49-F238E27FC236}">
                <a16:creationId xmlns:a16="http://schemas.microsoft.com/office/drawing/2014/main" id="{6EE62AFC-8FD7-5456-D8EB-0BDDB296CF1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0E829A0-FFE7-2F68-37BA-E5B66FA9CAFB}"/>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241627160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9DE404A-37E1-607B-920C-243D0C4784A3}"/>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2158D5D7-EFD3-D3A2-4080-F2F86E2E8F5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35183464-F5F8-71C4-8B93-E776B1CE87D2}"/>
              </a:ext>
            </a:extLst>
          </p:cNvPr>
          <p:cNvSpPr>
            <a:spLocks noGrp="1"/>
          </p:cNvSpPr>
          <p:nvPr>
            <p:ph type="dt" sz="half" idx="10"/>
          </p:nvPr>
        </p:nvSpPr>
        <p:spPr/>
        <p:txBody>
          <a:bodyPr/>
          <a:lstStyle/>
          <a:p>
            <a:fld id="{8593F4F4-1E0C-4BCC-A86B-335CA6D1A43F}" type="datetimeFigureOut">
              <a:rPr kumimoji="1" lang="ja-JP" altLang="en-US" smtClean="0"/>
              <a:t>2024/3/14</a:t>
            </a:fld>
            <a:endParaRPr kumimoji="1" lang="ja-JP" altLang="en-US"/>
          </a:p>
        </p:txBody>
      </p:sp>
      <p:sp>
        <p:nvSpPr>
          <p:cNvPr id="5" name="フッター プレースホルダー 4">
            <a:extLst>
              <a:ext uri="{FF2B5EF4-FFF2-40B4-BE49-F238E27FC236}">
                <a16:creationId xmlns:a16="http://schemas.microsoft.com/office/drawing/2014/main" id="{112DD679-D23D-FB7D-048C-B1EB0744D06C}"/>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CC879EB5-6C51-8F8D-ED10-BEED746F7A28}"/>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206601437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F45CF27-B4B5-E5CB-B508-0125B1667AB2}"/>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575124CF-A545-7640-0816-43F595EFB165}"/>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9DB4DC37-B847-199F-FC85-77E9C22BCBC8}"/>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E5B02860-99EE-6091-3B29-74E3C4B17E1F}"/>
              </a:ext>
            </a:extLst>
          </p:cNvPr>
          <p:cNvSpPr>
            <a:spLocks noGrp="1"/>
          </p:cNvSpPr>
          <p:nvPr>
            <p:ph type="dt" sz="half" idx="10"/>
          </p:nvPr>
        </p:nvSpPr>
        <p:spPr/>
        <p:txBody>
          <a:bodyPr/>
          <a:lstStyle/>
          <a:p>
            <a:fld id="{8593F4F4-1E0C-4BCC-A86B-335CA6D1A43F}" type="datetimeFigureOut">
              <a:rPr kumimoji="1" lang="ja-JP" altLang="en-US" smtClean="0"/>
              <a:t>2024/3/14</a:t>
            </a:fld>
            <a:endParaRPr kumimoji="1" lang="ja-JP" altLang="en-US"/>
          </a:p>
        </p:txBody>
      </p:sp>
      <p:sp>
        <p:nvSpPr>
          <p:cNvPr id="6" name="フッター プレースホルダー 5">
            <a:extLst>
              <a:ext uri="{FF2B5EF4-FFF2-40B4-BE49-F238E27FC236}">
                <a16:creationId xmlns:a16="http://schemas.microsoft.com/office/drawing/2014/main" id="{3FC00E7A-44D2-90A6-48C7-3F84093B472B}"/>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F58252BD-750A-2D1C-59EE-CEC83E78FD06}"/>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594206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D0BD3E5-B576-F539-61B7-1562D65245C5}"/>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719B4C40-88E7-12C0-C7CC-E69B716BF825}"/>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429F269B-A51E-7860-CBFC-D6356B0C79E5}"/>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733543D4-A55E-D59A-E767-8845AEFDB38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0DC42158-3818-4EC9-FD10-6534A51F04F6}"/>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28D76E23-555A-BC32-885A-E5744EE9EF62}"/>
              </a:ext>
            </a:extLst>
          </p:cNvPr>
          <p:cNvSpPr>
            <a:spLocks noGrp="1"/>
          </p:cNvSpPr>
          <p:nvPr>
            <p:ph type="dt" sz="half" idx="10"/>
          </p:nvPr>
        </p:nvSpPr>
        <p:spPr/>
        <p:txBody>
          <a:bodyPr/>
          <a:lstStyle/>
          <a:p>
            <a:fld id="{8593F4F4-1E0C-4BCC-A86B-335CA6D1A43F}" type="datetimeFigureOut">
              <a:rPr kumimoji="1" lang="ja-JP" altLang="en-US" smtClean="0"/>
              <a:t>2024/3/14</a:t>
            </a:fld>
            <a:endParaRPr kumimoji="1" lang="ja-JP" altLang="en-US"/>
          </a:p>
        </p:txBody>
      </p:sp>
      <p:sp>
        <p:nvSpPr>
          <p:cNvPr id="8" name="フッター プレースホルダー 7">
            <a:extLst>
              <a:ext uri="{FF2B5EF4-FFF2-40B4-BE49-F238E27FC236}">
                <a16:creationId xmlns:a16="http://schemas.microsoft.com/office/drawing/2014/main" id="{5B933779-1437-BA6B-A839-24467A166F10}"/>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97EF06C1-041A-00DB-6828-A3306AF13D8C}"/>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352432097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DC4A08C-54DC-B5D2-8335-08A96873CA57}"/>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BA8A5E87-5873-661E-F2D2-ACEB43DDB3DB}"/>
              </a:ext>
            </a:extLst>
          </p:cNvPr>
          <p:cNvSpPr>
            <a:spLocks noGrp="1"/>
          </p:cNvSpPr>
          <p:nvPr>
            <p:ph type="dt" sz="half" idx="10"/>
          </p:nvPr>
        </p:nvSpPr>
        <p:spPr/>
        <p:txBody>
          <a:bodyPr/>
          <a:lstStyle/>
          <a:p>
            <a:fld id="{8593F4F4-1E0C-4BCC-A86B-335CA6D1A43F}" type="datetimeFigureOut">
              <a:rPr kumimoji="1" lang="ja-JP" altLang="en-US" smtClean="0"/>
              <a:t>2024/3/14</a:t>
            </a:fld>
            <a:endParaRPr kumimoji="1" lang="ja-JP" altLang="en-US"/>
          </a:p>
        </p:txBody>
      </p:sp>
      <p:sp>
        <p:nvSpPr>
          <p:cNvPr id="4" name="フッター プレースホルダー 3">
            <a:extLst>
              <a:ext uri="{FF2B5EF4-FFF2-40B4-BE49-F238E27FC236}">
                <a16:creationId xmlns:a16="http://schemas.microsoft.com/office/drawing/2014/main" id="{38F9275D-36E9-516B-D48A-D7935B16C30E}"/>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2842DD63-8B22-5DCD-E2BF-3E2CB9B3998B}"/>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21823108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3BE15E60-05AE-AB70-C8C9-B051669756E4}"/>
              </a:ext>
            </a:extLst>
          </p:cNvPr>
          <p:cNvSpPr>
            <a:spLocks noGrp="1"/>
          </p:cNvSpPr>
          <p:nvPr>
            <p:ph type="dt" sz="half" idx="10"/>
          </p:nvPr>
        </p:nvSpPr>
        <p:spPr/>
        <p:txBody>
          <a:bodyPr/>
          <a:lstStyle/>
          <a:p>
            <a:fld id="{8593F4F4-1E0C-4BCC-A86B-335CA6D1A43F}" type="datetimeFigureOut">
              <a:rPr kumimoji="1" lang="ja-JP" altLang="en-US" smtClean="0"/>
              <a:t>2024/3/14</a:t>
            </a:fld>
            <a:endParaRPr kumimoji="1" lang="ja-JP" altLang="en-US"/>
          </a:p>
        </p:txBody>
      </p:sp>
      <p:sp>
        <p:nvSpPr>
          <p:cNvPr id="3" name="フッター プレースホルダー 2">
            <a:extLst>
              <a:ext uri="{FF2B5EF4-FFF2-40B4-BE49-F238E27FC236}">
                <a16:creationId xmlns:a16="http://schemas.microsoft.com/office/drawing/2014/main" id="{48436345-77E7-2B6A-8B50-7B1FB6651923}"/>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91595891-6E71-732A-CEA6-873CAEEEBE2C}"/>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37705420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5ABA918-F5F3-CCFC-A232-2AA129E8A6AD}"/>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31568653-C444-316D-B606-D84C9F8D768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1A0185CF-EE3F-9E87-FBC8-E832741B6BC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972D5B6A-7F6F-C5F2-F836-1A829CA8256B}"/>
              </a:ext>
            </a:extLst>
          </p:cNvPr>
          <p:cNvSpPr>
            <a:spLocks noGrp="1"/>
          </p:cNvSpPr>
          <p:nvPr>
            <p:ph type="dt" sz="half" idx="10"/>
          </p:nvPr>
        </p:nvSpPr>
        <p:spPr/>
        <p:txBody>
          <a:bodyPr/>
          <a:lstStyle/>
          <a:p>
            <a:fld id="{8593F4F4-1E0C-4BCC-A86B-335CA6D1A43F}" type="datetimeFigureOut">
              <a:rPr kumimoji="1" lang="ja-JP" altLang="en-US" smtClean="0"/>
              <a:t>2024/3/14</a:t>
            </a:fld>
            <a:endParaRPr kumimoji="1" lang="ja-JP" altLang="en-US"/>
          </a:p>
        </p:txBody>
      </p:sp>
      <p:sp>
        <p:nvSpPr>
          <p:cNvPr id="6" name="フッター プレースホルダー 5">
            <a:extLst>
              <a:ext uri="{FF2B5EF4-FFF2-40B4-BE49-F238E27FC236}">
                <a16:creationId xmlns:a16="http://schemas.microsoft.com/office/drawing/2014/main" id="{C1E6AA72-1A84-574A-E5DF-50736AECC35C}"/>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1BA0A690-EEFC-E55E-E974-27003283248C}"/>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8220233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597BFA5-2510-8AE1-9298-4B05FA92E67E}"/>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8FF13A36-4A77-390F-3EC8-77581445F6FF}"/>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17EC14E6-40EC-74AB-3D64-E7C4A00D5AF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F938CB39-9399-98A9-4F36-FC93C329C15A}"/>
              </a:ext>
            </a:extLst>
          </p:cNvPr>
          <p:cNvSpPr>
            <a:spLocks noGrp="1"/>
          </p:cNvSpPr>
          <p:nvPr>
            <p:ph type="dt" sz="half" idx="10"/>
          </p:nvPr>
        </p:nvSpPr>
        <p:spPr/>
        <p:txBody>
          <a:bodyPr/>
          <a:lstStyle/>
          <a:p>
            <a:fld id="{8593F4F4-1E0C-4BCC-A86B-335CA6D1A43F}" type="datetimeFigureOut">
              <a:rPr kumimoji="1" lang="ja-JP" altLang="en-US" smtClean="0"/>
              <a:t>2024/3/14</a:t>
            </a:fld>
            <a:endParaRPr kumimoji="1" lang="ja-JP" altLang="en-US"/>
          </a:p>
        </p:txBody>
      </p:sp>
      <p:sp>
        <p:nvSpPr>
          <p:cNvPr id="6" name="フッター プレースホルダー 5">
            <a:extLst>
              <a:ext uri="{FF2B5EF4-FFF2-40B4-BE49-F238E27FC236}">
                <a16:creationId xmlns:a16="http://schemas.microsoft.com/office/drawing/2014/main" id="{C42D9383-B0A1-00E9-E9A0-0C5C77A82336}"/>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AFF830C7-33C7-EE0F-F04F-CE284FF99586}"/>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8423775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002060"/>
        </a:solidFill>
        <a:effectLst/>
      </p:bgPr>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4183B7AB-E840-244A-D58D-D8AAFA66DEE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3663CA73-EBAD-6BE8-DA54-00871C07AE2A}"/>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6F804CEC-9931-DFEB-4C5D-E444DD80AA03}"/>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593F4F4-1E0C-4BCC-A86B-335CA6D1A43F}" type="datetimeFigureOut">
              <a:rPr kumimoji="1" lang="ja-JP" altLang="en-US" smtClean="0"/>
              <a:t>2024/3/14</a:t>
            </a:fld>
            <a:endParaRPr kumimoji="1" lang="ja-JP" altLang="en-US"/>
          </a:p>
        </p:txBody>
      </p:sp>
      <p:sp>
        <p:nvSpPr>
          <p:cNvPr id="5" name="フッター プレースホルダー 4">
            <a:extLst>
              <a:ext uri="{FF2B5EF4-FFF2-40B4-BE49-F238E27FC236}">
                <a16:creationId xmlns:a16="http://schemas.microsoft.com/office/drawing/2014/main" id="{CC67BB05-02BD-6B80-1D3B-4AEACB848DE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45DF8433-609F-31D4-F4E1-4F79B564E8C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94507863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3.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5.xml"/><Relationship Id="rId1" Type="http://schemas.openxmlformats.org/officeDocument/2006/relationships/slideLayout" Target="../slideLayouts/slideLayout7.xml"/><Relationship Id="rId5" Type="http://schemas.openxmlformats.org/officeDocument/2006/relationships/image" Target="../media/image3.jpeg"/><Relationship Id="rId4" Type="http://schemas.openxmlformats.org/officeDocument/2006/relationships/image" Target="../media/image2.jpeg"/></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8ADC275-F599-C637-14A5-12232EC7E8F3}"/>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ED8136B1-FE4B-445E-6780-8E44A5D0C936}"/>
              </a:ext>
            </a:extLst>
          </p:cNvPr>
          <p:cNvSpPr txBox="1"/>
          <p:nvPr/>
        </p:nvSpPr>
        <p:spPr>
          <a:xfrm>
            <a:off x="3579934" y="-266356"/>
            <a:ext cx="5032147" cy="1003727"/>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今後の主な政治日程</a:t>
            </a:r>
            <a:endPar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2" name="表 1">
            <a:extLst>
              <a:ext uri="{FF2B5EF4-FFF2-40B4-BE49-F238E27FC236}">
                <a16:creationId xmlns:a16="http://schemas.microsoft.com/office/drawing/2014/main" id="{62D22182-0C31-A62E-FE02-1B860CC6CEB7}"/>
              </a:ext>
            </a:extLst>
          </p:cNvPr>
          <p:cNvGraphicFramePr>
            <a:graphicFrameLocks noGrp="1"/>
          </p:cNvGraphicFramePr>
          <p:nvPr>
            <p:extLst>
              <p:ext uri="{D42A27DB-BD31-4B8C-83A1-F6EECF244321}">
                <p14:modId xmlns:p14="http://schemas.microsoft.com/office/powerpoint/2010/main" val="3324938803"/>
              </p:ext>
            </p:extLst>
          </p:nvPr>
        </p:nvGraphicFramePr>
        <p:xfrm>
          <a:off x="214312" y="737369"/>
          <a:ext cx="11787188" cy="5877740"/>
        </p:xfrm>
        <a:graphic>
          <a:graphicData uri="http://schemas.openxmlformats.org/drawingml/2006/table">
            <a:tbl>
              <a:tblPr>
                <a:tableStyleId>{D113A9D2-9D6B-4929-AA2D-F23B5EE8CBE7}</a:tableStyleId>
              </a:tblPr>
              <a:tblGrid>
                <a:gridCol w="539667">
                  <a:extLst>
                    <a:ext uri="{9D8B030D-6E8A-4147-A177-3AD203B41FA5}">
                      <a16:colId xmlns:a16="http://schemas.microsoft.com/office/drawing/2014/main" val="3390218472"/>
                    </a:ext>
                  </a:extLst>
                </a:gridCol>
                <a:gridCol w="1122947">
                  <a:extLst>
                    <a:ext uri="{9D8B030D-6E8A-4147-A177-3AD203B41FA5}">
                      <a16:colId xmlns:a16="http://schemas.microsoft.com/office/drawing/2014/main" val="4093888443"/>
                    </a:ext>
                  </a:extLst>
                </a:gridCol>
                <a:gridCol w="1507958">
                  <a:extLst>
                    <a:ext uri="{9D8B030D-6E8A-4147-A177-3AD203B41FA5}">
                      <a16:colId xmlns:a16="http://schemas.microsoft.com/office/drawing/2014/main" val="142204422"/>
                    </a:ext>
                  </a:extLst>
                </a:gridCol>
                <a:gridCol w="8616616">
                  <a:extLst>
                    <a:ext uri="{9D8B030D-6E8A-4147-A177-3AD203B41FA5}">
                      <a16:colId xmlns:a16="http://schemas.microsoft.com/office/drawing/2014/main" val="1242038554"/>
                    </a:ext>
                  </a:extLst>
                </a:gridCol>
              </a:tblGrid>
              <a:tr h="534340">
                <a:tc rowSpan="9">
                  <a:txBody>
                    <a:bodyPr/>
                    <a:lstStyle/>
                    <a:p>
                      <a:r>
                        <a:rPr kumimoji="1" lang="en-US" altLang="ja-JP" sz="2400" b="1" spc="1030" baseline="0"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2024</a:t>
                      </a:r>
                      <a:r>
                        <a:rPr kumimoji="1" lang="ja-JP" altLang="en-US" sz="2400" b="1" spc="1030" baseline="0"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年</a:t>
                      </a:r>
                    </a:p>
                  </a:txBody>
                  <a:tcPr vert="eaVert"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rowSpan="3">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3</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24</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年度予算案の年度内成立が確実となる衆院通過</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809176109"/>
                  </a:ext>
                </a:extLst>
              </a:tr>
              <a:tr h="534340">
                <a:tc vMerge="1">
                  <a:txBody>
                    <a:bodyPr/>
                    <a:lstStyle/>
                    <a:p>
                      <a:endParaRPr kumimoji="1" lang="ja-JP" altLang="en-US"/>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中旬</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大手企業の春闘集中回答日、以後、中小企業の春闘が本格化</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468596117"/>
                  </a:ext>
                </a:extLst>
              </a:tr>
              <a:tr h="53434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下旬</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24</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年度予算が成立？　改正税制関連法が成立？</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412050504"/>
                  </a:ext>
                </a:extLst>
              </a:tr>
              <a:tr h="534340">
                <a:tc vMerge="1">
                  <a:txBody>
                    <a:bodyPr/>
                    <a:lstStyle/>
                    <a:p>
                      <a:endParaRPr kumimoji="1" lang="ja-JP" altLang="en-US"/>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rowSpan="2">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4</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0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10</a:t>
                      </a:r>
                      <a:r>
                        <a:rPr kumimoji="1" lang="ja-JP" altLang="en-US" sz="20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首相訪米</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597177634"/>
                  </a:ext>
                </a:extLst>
              </a:tr>
              <a:tr h="534340">
                <a:tc vMerge="1">
                  <a:txBody>
                    <a:bodyPr/>
                    <a:lstStyle/>
                    <a:p>
                      <a:endParaRPr kumimoji="1" lang="ja-JP" altLang="en-US"/>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28</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衆院東京</a:t>
                      </a:r>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15</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区、島根</a:t>
                      </a:r>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1</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区、長崎</a:t>
                      </a:r>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3</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区の</a:t>
                      </a:r>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3</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補欠選挙の投開票</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73753754"/>
                  </a:ext>
                </a:extLst>
              </a:tr>
              <a:tr h="53434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gridSpan="2">
                  <a:txBody>
                    <a:bodyPr/>
                    <a:lstStyle/>
                    <a:p>
                      <a:r>
                        <a:rPr kumimoji="1" lang="en-US" altLang="ja-JP" sz="20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6</a:t>
                      </a:r>
                      <a:r>
                        <a:rPr kumimoji="1" lang="ja-JP" altLang="en-US" sz="20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月以降</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h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所得税などの定額減税開始</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143461136"/>
                  </a:ext>
                </a:extLst>
              </a:tr>
              <a:tr h="53434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7</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7</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東京都知事選投開票</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258425595"/>
                  </a:ext>
                </a:extLst>
              </a:tr>
              <a:tr h="53434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9</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末</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首相の自民党総裁任期満了</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876753535"/>
                  </a:ext>
                </a:extLst>
              </a:tr>
              <a:tr h="53434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11</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endPar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endParaRP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米大統領選</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35139547"/>
                  </a:ext>
                </a:extLst>
              </a:tr>
              <a:tr h="534340">
                <a:tc rowSpan="2">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25</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年</a:t>
                      </a:r>
                    </a:p>
                  </a:txBody>
                  <a:tcPr vert="eaVert"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endPar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endParaRP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夏</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参院選</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51558984"/>
                  </a:ext>
                </a:extLst>
              </a:tr>
              <a:tr h="53434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10</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30</a:t>
                      </a:r>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衆院議員任期満了</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160236226"/>
                  </a:ext>
                </a:extLst>
              </a:tr>
            </a:tbl>
          </a:graphicData>
        </a:graphic>
      </p:graphicFrame>
    </p:spTree>
    <p:extLst>
      <p:ext uri="{BB962C8B-B14F-4D97-AF65-F5344CB8AC3E}">
        <p14:creationId xmlns:p14="http://schemas.microsoft.com/office/powerpoint/2010/main" val="17920898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show="0">
  <p:cSld>
    <p:spTree>
      <p:nvGrpSpPr>
        <p:cNvPr id="1" name="">
          <a:extLst>
            <a:ext uri="{FF2B5EF4-FFF2-40B4-BE49-F238E27FC236}">
              <a16:creationId xmlns:a16="http://schemas.microsoft.com/office/drawing/2014/main" id="{CC520F36-BC53-8C2A-DEBC-2D54B454801D}"/>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D7113A68-C429-43EF-2979-7C200BF8589D}"/>
              </a:ext>
            </a:extLst>
          </p:cNvPr>
          <p:cNvSpPr txBox="1"/>
          <p:nvPr/>
        </p:nvSpPr>
        <p:spPr>
          <a:xfrm>
            <a:off x="2233409" y="-266356"/>
            <a:ext cx="7725192" cy="1003727"/>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衆院政治倫理審査会を巡る経緯</a:t>
            </a:r>
            <a:endPar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4" name="表 3">
            <a:extLst>
              <a:ext uri="{FF2B5EF4-FFF2-40B4-BE49-F238E27FC236}">
                <a16:creationId xmlns:a16="http://schemas.microsoft.com/office/drawing/2014/main" id="{2DCF1198-2ED4-DBF9-FAF7-D9E8B7A1F121}"/>
              </a:ext>
            </a:extLst>
          </p:cNvPr>
          <p:cNvGraphicFramePr>
            <a:graphicFrameLocks noGrp="1"/>
          </p:cNvGraphicFramePr>
          <p:nvPr>
            <p:extLst>
              <p:ext uri="{D42A27DB-BD31-4B8C-83A1-F6EECF244321}">
                <p14:modId xmlns:p14="http://schemas.microsoft.com/office/powerpoint/2010/main" val="1474715027"/>
              </p:ext>
            </p:extLst>
          </p:nvPr>
        </p:nvGraphicFramePr>
        <p:xfrm>
          <a:off x="128588" y="737370"/>
          <a:ext cx="11858625" cy="5797733"/>
        </p:xfrm>
        <a:graphic>
          <a:graphicData uri="http://schemas.openxmlformats.org/drawingml/2006/table">
            <a:tbl>
              <a:tblPr>
                <a:tableStyleId>{D113A9D2-9D6B-4929-AA2D-F23B5EE8CBE7}</a:tableStyleId>
              </a:tblPr>
              <a:tblGrid>
                <a:gridCol w="400050">
                  <a:extLst>
                    <a:ext uri="{9D8B030D-6E8A-4147-A177-3AD203B41FA5}">
                      <a16:colId xmlns:a16="http://schemas.microsoft.com/office/drawing/2014/main" val="3283714820"/>
                    </a:ext>
                  </a:extLst>
                </a:gridCol>
                <a:gridCol w="1124008">
                  <a:extLst>
                    <a:ext uri="{9D8B030D-6E8A-4147-A177-3AD203B41FA5}">
                      <a16:colId xmlns:a16="http://schemas.microsoft.com/office/drawing/2014/main" val="682468350"/>
                    </a:ext>
                  </a:extLst>
                </a:gridCol>
                <a:gridCol w="10334567">
                  <a:extLst>
                    <a:ext uri="{9D8B030D-6E8A-4147-A177-3AD203B41FA5}">
                      <a16:colId xmlns:a16="http://schemas.microsoft.com/office/drawing/2014/main" val="1144844502"/>
                    </a:ext>
                  </a:extLst>
                </a:gridCol>
              </a:tblGrid>
              <a:tr h="738290">
                <a:tc rowSpan="8">
                  <a:txBody>
                    <a:bodyPr/>
                    <a:lstStyle/>
                    <a:p>
                      <a:endPar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4</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自民党の浜田靖一国会対策委員長が、安倍派幹部らに「政倫審の場に出てもらう」とＮＨＫ番組で発言</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0042943"/>
                  </a:ext>
                </a:extLst>
              </a:tr>
              <a:tr h="55422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16</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政倫審幹事懇談会で、野党側は安倍、二階両派</a:t>
                      </a:r>
                      <a:r>
                        <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51</a:t>
                      </a:r>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人の出席を要求</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559077164"/>
                  </a:ext>
                </a:extLst>
              </a:tr>
              <a:tr h="738290">
                <a:tc vMerge="1">
                  <a:txBody>
                    <a:bodyPr/>
                    <a:lstStyle/>
                    <a:p>
                      <a:endParaRPr kumimoji="1" lang="ja-JP" altLang="en-US"/>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20</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自民が塩野谷立元文１科相と武田良太元総務相の出席を野党に伝達。野党は不十分と反発</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04450157"/>
                  </a:ext>
                </a:extLst>
              </a:tr>
              <a:tr h="73829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21</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自民が、松野博一前官房長官、西村康稔前経産相、高木毅前国対委員長の出席を野党に伝達</a:t>
                      </a:r>
                      <a:endPar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342029170"/>
                  </a:ext>
                </a:extLst>
              </a:tr>
              <a:tr h="554355">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22</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与野党が衆院政倫審の</a:t>
                      </a:r>
                      <a:r>
                        <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28</a:t>
                      </a:r>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a:t>
                      </a:r>
                      <a:r>
                        <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29</a:t>
                      </a:r>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日開催で調整。自民は非公開開催を要求</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405728638"/>
                  </a:ext>
                </a:extLst>
              </a:tr>
              <a:tr h="574358">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26</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自民は議員傍聴を認める案を提示。野党は報道機関を含めるよう要求</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798838351"/>
                  </a:ext>
                </a:extLst>
              </a:tr>
              <a:tr h="73829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27</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自民は西村、武田両氏の審査で議員と報道機関の傍聴を認める案を提示し、同日中に取り下げ。</a:t>
                      </a:r>
                      <a:r>
                        <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28</a:t>
                      </a:r>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日の開催を合意できず</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076479680"/>
                  </a:ext>
                </a:extLst>
              </a:tr>
              <a:tr h="73829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28</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岸田首相が自ら公開の下で出席する事を表明。</a:t>
                      </a:r>
                      <a:r>
                        <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5</a:t>
                      </a:r>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人も公開で出席する事を示し、与野党は</a:t>
                      </a:r>
                      <a:r>
                        <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29</a:t>
                      </a:r>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位置、</a:t>
                      </a:r>
                      <a:r>
                        <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3</a:t>
                      </a:r>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月</a:t>
                      </a:r>
                      <a:r>
                        <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1</a:t>
                      </a:r>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日の開催で合意</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287382361"/>
                  </a:ext>
                </a:extLst>
              </a:tr>
            </a:tbl>
          </a:graphicData>
        </a:graphic>
      </p:graphicFrame>
      <p:sp>
        <p:nvSpPr>
          <p:cNvPr id="5" name="テキスト ボックス 4">
            <a:extLst>
              <a:ext uri="{FF2B5EF4-FFF2-40B4-BE49-F238E27FC236}">
                <a16:creationId xmlns:a16="http://schemas.microsoft.com/office/drawing/2014/main" id="{964DD05F-6EB0-535E-5B20-004BCD24D78F}"/>
              </a:ext>
            </a:extLst>
          </p:cNvPr>
          <p:cNvSpPr txBox="1"/>
          <p:nvPr/>
        </p:nvSpPr>
        <p:spPr>
          <a:xfrm>
            <a:off x="-33458" y="3189260"/>
            <a:ext cx="607859" cy="1434752"/>
          </a:xfrm>
          <a:prstGeom prst="rect">
            <a:avLst/>
          </a:prstGeom>
          <a:noFill/>
        </p:spPr>
        <p:txBody>
          <a:bodyPr vert="eaVert" wrap="none" rtlCol="0">
            <a:spAutoFit/>
          </a:bodyPr>
          <a:lstStyle/>
          <a:p>
            <a:pPr algn="dist">
              <a:lnSpc>
                <a:spcPts val="3000"/>
              </a:lnSpc>
            </a:pPr>
            <a:r>
              <a:rPr kumimoji="1" lang="en-US" altLang="ja-JP" sz="2800" b="1" spc="2000"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2</a:t>
            </a:r>
            <a:r>
              <a:rPr kumimoji="1" lang="ja-JP" altLang="en-US" sz="2800" b="1" spc="2000"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月</a:t>
            </a:r>
            <a:endParaRPr kumimoji="1" lang="ja-JP" altLang="en-US" b="1" spc="2000"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43768307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show="0">
  <p:cSld>
    <p:spTree>
      <p:nvGrpSpPr>
        <p:cNvPr id="1" name="">
          <a:extLst>
            <a:ext uri="{FF2B5EF4-FFF2-40B4-BE49-F238E27FC236}">
              <a16:creationId xmlns:a16="http://schemas.microsoft.com/office/drawing/2014/main" id="{5FB03BA6-31FD-5B27-E486-D0C521808F3D}"/>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31EFACC2-B168-093D-AFF0-2F877A41FD19}"/>
              </a:ext>
            </a:extLst>
          </p:cNvPr>
          <p:cNvSpPr txBox="1"/>
          <p:nvPr/>
        </p:nvSpPr>
        <p:spPr>
          <a:xfrm>
            <a:off x="1862312" y="-127799"/>
            <a:ext cx="8467383" cy="1003727"/>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24</a:t>
            </a:r>
            <a:r>
              <a:rPr kumimoji="1" lang="ja-JP" altLang="en-US"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年</a:t>
            </a:r>
            <a:r>
              <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2</a:t>
            </a:r>
            <a:r>
              <a:rPr kumimoji="1" lang="ja-JP" altLang="en-US"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月</a:t>
            </a:r>
            <a:r>
              <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29</a:t>
            </a:r>
            <a:r>
              <a:rPr kumimoji="1" lang="ja-JP" altLang="en-US"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日　政倫審</a:t>
            </a:r>
            <a:r>
              <a:rPr lang="ja-JP" altLang="en-US" sz="42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首相の発言</a:t>
            </a:r>
            <a:endPar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4" name="表 3">
            <a:extLst>
              <a:ext uri="{FF2B5EF4-FFF2-40B4-BE49-F238E27FC236}">
                <a16:creationId xmlns:a16="http://schemas.microsoft.com/office/drawing/2014/main" id="{D3985066-E4AB-5138-104A-20948DCFDCEA}"/>
              </a:ext>
            </a:extLst>
          </p:cNvPr>
          <p:cNvGraphicFramePr>
            <a:graphicFrameLocks noGrp="1"/>
          </p:cNvGraphicFramePr>
          <p:nvPr>
            <p:extLst>
              <p:ext uri="{D42A27DB-BD31-4B8C-83A1-F6EECF244321}">
                <p14:modId xmlns:p14="http://schemas.microsoft.com/office/powerpoint/2010/main" val="3901728082"/>
              </p:ext>
            </p:extLst>
          </p:nvPr>
        </p:nvGraphicFramePr>
        <p:xfrm>
          <a:off x="409074" y="1088635"/>
          <a:ext cx="11373852" cy="5395300"/>
        </p:xfrm>
        <a:graphic>
          <a:graphicData uri="http://schemas.openxmlformats.org/drawingml/2006/table">
            <a:tbl>
              <a:tblPr>
                <a:tableStyleId>{D113A9D2-9D6B-4929-AA2D-F23B5EE8CBE7}</a:tableStyleId>
              </a:tblPr>
              <a:tblGrid>
                <a:gridCol w="1989220">
                  <a:extLst>
                    <a:ext uri="{9D8B030D-6E8A-4147-A177-3AD203B41FA5}">
                      <a16:colId xmlns:a16="http://schemas.microsoft.com/office/drawing/2014/main" val="769529475"/>
                    </a:ext>
                  </a:extLst>
                </a:gridCol>
                <a:gridCol w="9384632">
                  <a:extLst>
                    <a:ext uri="{9D8B030D-6E8A-4147-A177-3AD203B41FA5}">
                      <a16:colId xmlns:a16="http://schemas.microsoft.com/office/drawing/2014/main" val="3145917326"/>
                    </a:ext>
                  </a:extLst>
                </a:gridCol>
              </a:tblGrid>
              <a:tr h="1157260">
                <a:tc>
                  <a:txBody>
                    <a:bodyPr/>
                    <a:lstStyle/>
                    <a:p>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陳謝</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国民に大きな疑念を招き、政治不信を引き起こしている事に対し、自民党総裁として心からお詫び</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167898488"/>
                  </a:ext>
                </a:extLst>
              </a:tr>
              <a:tr h="1488944">
                <a:tc>
                  <a:txBody>
                    <a:bodyPr/>
                    <a:lstStyle/>
                    <a:p>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法改正</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会計責任者のみならず、政治家本人も責任を負う政治資金規正法改正が重要。今国会で実現できるよう作業を進める</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173557155"/>
                  </a:ext>
                </a:extLst>
              </a:tr>
              <a:tr h="1488944">
                <a:tc>
                  <a:txBody>
                    <a:bodyPr/>
                    <a:lstStyle/>
                    <a:p>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処分</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事件の関係議員に説明責任、政治責任、道義的な責任はある。党として、処分をはじめ政治責任についても判断していく</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65409243"/>
                  </a:ext>
                </a:extLst>
              </a:tr>
              <a:tr h="1029903">
                <a:tc>
                  <a:txBody>
                    <a:bodyPr/>
                    <a:lstStyle/>
                    <a:p>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自身の</a:t>
                      </a:r>
                      <a:endPar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endParaRPr>
                    </a:p>
                    <a:p>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パーティー</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首相在任中は自身の政治資金パーティーを開催する事はない</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131119066"/>
                  </a:ext>
                </a:extLst>
              </a:tr>
            </a:tbl>
          </a:graphicData>
        </a:graphic>
      </p:graphicFrame>
    </p:spTree>
    <p:extLst>
      <p:ext uri="{BB962C8B-B14F-4D97-AF65-F5344CB8AC3E}">
        <p14:creationId xmlns:p14="http://schemas.microsoft.com/office/powerpoint/2010/main" val="5723646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show="0">
  <p:cSld>
    <p:spTree>
      <p:nvGrpSpPr>
        <p:cNvPr id="1" name="">
          <a:extLst>
            <a:ext uri="{FF2B5EF4-FFF2-40B4-BE49-F238E27FC236}">
              <a16:creationId xmlns:a16="http://schemas.microsoft.com/office/drawing/2014/main" id="{E7DF046A-AE55-BA47-E472-E5DDB8593513}"/>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7438A3D5-642B-D8A3-B2D0-9ACA5EEF828B}"/>
              </a:ext>
            </a:extLst>
          </p:cNvPr>
          <p:cNvSpPr txBox="1"/>
          <p:nvPr/>
        </p:nvSpPr>
        <p:spPr>
          <a:xfrm>
            <a:off x="1774956" y="-127799"/>
            <a:ext cx="8642109" cy="1003727"/>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2024</a:t>
            </a:r>
            <a:r>
              <a:rPr kumimoji="1" lang="ja-JP" altLang="en-US"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年　次元の異なる少子化対策</a:t>
            </a:r>
            <a:endPar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2" name="表 1">
            <a:extLst>
              <a:ext uri="{FF2B5EF4-FFF2-40B4-BE49-F238E27FC236}">
                <a16:creationId xmlns:a16="http://schemas.microsoft.com/office/drawing/2014/main" id="{526B4DA8-28BB-F757-4A9B-ED26D133519B}"/>
              </a:ext>
            </a:extLst>
          </p:cNvPr>
          <p:cNvGraphicFramePr>
            <a:graphicFrameLocks noGrp="1"/>
          </p:cNvGraphicFramePr>
          <p:nvPr>
            <p:extLst>
              <p:ext uri="{D42A27DB-BD31-4B8C-83A1-F6EECF244321}">
                <p14:modId xmlns:p14="http://schemas.microsoft.com/office/powerpoint/2010/main" val="1481273815"/>
              </p:ext>
            </p:extLst>
          </p:nvPr>
        </p:nvGraphicFramePr>
        <p:xfrm>
          <a:off x="104775" y="1104528"/>
          <a:ext cx="11982450" cy="5391150"/>
        </p:xfrm>
        <a:graphic>
          <a:graphicData uri="http://schemas.openxmlformats.org/drawingml/2006/table">
            <a:tbl>
              <a:tblPr>
                <a:tableStyleId>{D113A9D2-9D6B-4929-AA2D-F23B5EE8CBE7}</a:tableStyleId>
              </a:tblPr>
              <a:tblGrid>
                <a:gridCol w="2663023">
                  <a:extLst>
                    <a:ext uri="{9D8B030D-6E8A-4147-A177-3AD203B41FA5}">
                      <a16:colId xmlns:a16="http://schemas.microsoft.com/office/drawing/2014/main" val="1864204924"/>
                    </a:ext>
                  </a:extLst>
                </a:gridCol>
                <a:gridCol w="9319427">
                  <a:extLst>
                    <a:ext uri="{9D8B030D-6E8A-4147-A177-3AD203B41FA5}">
                      <a16:colId xmlns:a16="http://schemas.microsoft.com/office/drawing/2014/main" val="2146064981"/>
                    </a:ext>
                  </a:extLst>
                </a:gridCol>
              </a:tblGrid>
              <a:tr h="1078230">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児童手当の抜本的拡充</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児童手当の所得制限を撤廃。支給期間を高校卒業まで延長。第</a:t>
                      </a:r>
                      <a:r>
                        <a:rPr kumimoji="1" lang="en-US" altLang="ja-JP"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3</a:t>
                      </a:r>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子以降は</a:t>
                      </a:r>
                      <a:r>
                        <a:rPr kumimoji="1" lang="en-US" altLang="ja-JP"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3</a:t>
                      </a:r>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万円の多子加算の実施</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706811357"/>
                  </a:ext>
                </a:extLst>
              </a:tr>
              <a:tr h="1078230">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出産の経済的負担の軽減</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令和</a:t>
                      </a:r>
                      <a:r>
                        <a:rPr kumimoji="1" lang="en-US" altLang="ja-JP"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8</a:t>
                      </a:r>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a:t>
                      </a:r>
                      <a:r>
                        <a:rPr kumimoji="1" lang="en-US" altLang="ja-JP"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2026</a:t>
                      </a:r>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年）年度をめどに、出産費用の保険適用導入を含めた出産支援策の強化を検討</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4991133"/>
                  </a:ext>
                </a:extLst>
              </a:tr>
              <a:tr h="1078230">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高等教育費の負担軽減</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奨学金制度を拡充し、授業料後払い制度の創設</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591875278"/>
                  </a:ext>
                </a:extLst>
              </a:tr>
              <a:tr h="1078230">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保育の拡充</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就労要件を問わず、時間単位などで柔軟に利用できる「子供誰でも通園制度」の創設</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714219358"/>
                  </a:ext>
                </a:extLst>
              </a:tr>
              <a:tr h="1078230">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共働き・</a:t>
                      </a:r>
                      <a:endParaRPr kumimoji="1" lang="en-US" altLang="ja-JP"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endParaRPr>
                    </a:p>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共育ての推進</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「産後パパ育休」給付金の給付率を手取りで</a:t>
                      </a:r>
                      <a:r>
                        <a:rPr kumimoji="1" lang="en-US" altLang="ja-JP"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8</a:t>
                      </a:r>
                      <a:r>
                        <a:rPr kumimoji="1" lang="ja-JP" altLang="en-US" sz="32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割相当に引き上げ</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185584520"/>
                  </a:ext>
                </a:extLst>
              </a:tr>
            </a:tbl>
          </a:graphicData>
        </a:graphic>
      </p:graphicFrame>
    </p:spTree>
    <p:extLst>
      <p:ext uri="{BB962C8B-B14F-4D97-AF65-F5344CB8AC3E}">
        <p14:creationId xmlns:p14="http://schemas.microsoft.com/office/powerpoint/2010/main" val="116048541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show="0">
  <p:cSld>
    <p:spTree>
      <p:nvGrpSpPr>
        <p:cNvPr id="1" name="">
          <a:extLst>
            <a:ext uri="{FF2B5EF4-FFF2-40B4-BE49-F238E27FC236}">
              <a16:creationId xmlns:a16="http://schemas.microsoft.com/office/drawing/2014/main" id="{680F50E1-D4AC-FB22-ADB7-78C647F8E049}"/>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40A02AFB-4314-FDBC-740F-713BA502E7F0}"/>
              </a:ext>
            </a:extLst>
          </p:cNvPr>
          <p:cNvSpPr txBox="1"/>
          <p:nvPr/>
        </p:nvSpPr>
        <p:spPr>
          <a:xfrm>
            <a:off x="3002864" y="0"/>
            <a:ext cx="6186309" cy="954107"/>
          </a:xfrm>
          <a:prstGeom prst="rect">
            <a:avLst/>
          </a:prstGeom>
          <a:noFill/>
        </p:spPr>
        <p:txBody>
          <a:bodyPr wrap="none" t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lang="ja-JP" altLang="en-US" sz="36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半導体受託製造の世界シェア</a:t>
            </a:r>
            <a:endParaRPr kumimoji="1" lang="en-US" altLang="ja-JP" sz="36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5" name="グラフ 4">
            <a:extLst>
              <a:ext uri="{FF2B5EF4-FFF2-40B4-BE49-F238E27FC236}">
                <a16:creationId xmlns:a16="http://schemas.microsoft.com/office/drawing/2014/main" id="{E965CD3C-167E-E86B-6D69-244EBBCCB1E0}"/>
              </a:ext>
            </a:extLst>
          </p:cNvPr>
          <p:cNvGraphicFramePr/>
          <p:nvPr>
            <p:extLst>
              <p:ext uri="{D42A27DB-BD31-4B8C-83A1-F6EECF244321}">
                <p14:modId xmlns:p14="http://schemas.microsoft.com/office/powerpoint/2010/main" val="2722821295"/>
              </p:ext>
            </p:extLst>
          </p:nvPr>
        </p:nvGraphicFramePr>
        <p:xfrm>
          <a:off x="378822" y="954107"/>
          <a:ext cx="11220993" cy="5850951"/>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393093092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show="0">
  <p:cSld>
    <p:spTree>
      <p:nvGrpSpPr>
        <p:cNvPr id="1" name="">
          <a:extLst>
            <a:ext uri="{FF2B5EF4-FFF2-40B4-BE49-F238E27FC236}">
              <a16:creationId xmlns:a16="http://schemas.microsoft.com/office/drawing/2014/main" id="{E05A476C-1538-E56E-27C6-270672821F70}"/>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B03A8193-891E-E27C-FF74-D7EFD93568B6}"/>
              </a:ext>
            </a:extLst>
          </p:cNvPr>
          <p:cNvSpPr txBox="1"/>
          <p:nvPr/>
        </p:nvSpPr>
        <p:spPr>
          <a:xfrm>
            <a:off x="2335995" y="87086"/>
            <a:ext cx="7520007" cy="984885"/>
          </a:xfrm>
          <a:prstGeom prst="rect">
            <a:avLst/>
          </a:prstGeom>
          <a:noFill/>
        </p:spPr>
        <p:txBody>
          <a:bodyPr wrap="none" t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イランが支援する組織の動き</a:t>
            </a:r>
            <a:endPar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4" name="表 3">
            <a:extLst>
              <a:ext uri="{FF2B5EF4-FFF2-40B4-BE49-F238E27FC236}">
                <a16:creationId xmlns:a16="http://schemas.microsoft.com/office/drawing/2014/main" id="{1ACC41FA-3796-87C7-8F9F-CD4D7639207E}"/>
              </a:ext>
            </a:extLst>
          </p:cNvPr>
          <p:cNvGraphicFramePr>
            <a:graphicFrameLocks noGrp="1"/>
          </p:cNvGraphicFramePr>
          <p:nvPr>
            <p:extLst>
              <p:ext uri="{D42A27DB-BD31-4B8C-83A1-F6EECF244321}">
                <p14:modId xmlns:p14="http://schemas.microsoft.com/office/powerpoint/2010/main" val="3005323178"/>
              </p:ext>
            </p:extLst>
          </p:nvPr>
        </p:nvGraphicFramePr>
        <p:xfrm>
          <a:off x="529771" y="1306286"/>
          <a:ext cx="11132457" cy="4860622"/>
        </p:xfrm>
        <a:graphic>
          <a:graphicData uri="http://schemas.openxmlformats.org/drawingml/2006/table">
            <a:tbl>
              <a:tblPr>
                <a:tableStyleId>{D113A9D2-9D6B-4929-AA2D-F23B5EE8CBE7}</a:tableStyleId>
              </a:tblPr>
              <a:tblGrid>
                <a:gridCol w="1973943">
                  <a:extLst>
                    <a:ext uri="{9D8B030D-6E8A-4147-A177-3AD203B41FA5}">
                      <a16:colId xmlns:a16="http://schemas.microsoft.com/office/drawing/2014/main" val="276704128"/>
                    </a:ext>
                  </a:extLst>
                </a:gridCol>
                <a:gridCol w="3251200">
                  <a:extLst>
                    <a:ext uri="{9D8B030D-6E8A-4147-A177-3AD203B41FA5}">
                      <a16:colId xmlns:a16="http://schemas.microsoft.com/office/drawing/2014/main" val="2395951699"/>
                    </a:ext>
                  </a:extLst>
                </a:gridCol>
                <a:gridCol w="5907314">
                  <a:extLst>
                    <a:ext uri="{9D8B030D-6E8A-4147-A177-3AD203B41FA5}">
                      <a16:colId xmlns:a16="http://schemas.microsoft.com/office/drawing/2014/main" val="2512708835"/>
                    </a:ext>
                  </a:extLst>
                </a:gridCol>
              </a:tblGrid>
              <a:tr h="812800">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国・地域</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組織</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組織の動き</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203383285"/>
                  </a:ext>
                </a:extLst>
              </a:tr>
              <a:tr h="888849">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レバノン</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ヒズボラ</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イスラエル北部への攻撃</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132536931"/>
                  </a:ext>
                </a:extLst>
              </a:tr>
              <a:tr h="1233714">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イラク</a:t>
                      </a:r>
                      <a:endPar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シリア</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イラクの</a:t>
                      </a:r>
                      <a:endPar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イスラム抵抗運動</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米軍基地を攻撃（米兵</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3</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名死亡）</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9843884"/>
                  </a:ext>
                </a:extLst>
              </a:tr>
              <a:tr h="1010859">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ガザ地区</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ハマス</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イスラエル領内を急襲し市民ら殺害</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242842894"/>
                  </a:ext>
                </a:extLst>
              </a:tr>
              <a:tr h="914400">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イエメン</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フーシ</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紅海やアデン湾で商船を攻撃</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091431355"/>
                  </a:ext>
                </a:extLst>
              </a:tr>
            </a:tbl>
          </a:graphicData>
        </a:graphic>
      </p:graphicFrame>
    </p:spTree>
    <p:extLst>
      <p:ext uri="{BB962C8B-B14F-4D97-AF65-F5344CB8AC3E}">
        <p14:creationId xmlns:p14="http://schemas.microsoft.com/office/powerpoint/2010/main" val="323445329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show="0">
  <p:cSld>
    <p:spTree>
      <p:nvGrpSpPr>
        <p:cNvPr id="1" name="">
          <a:extLst>
            <a:ext uri="{FF2B5EF4-FFF2-40B4-BE49-F238E27FC236}">
              <a16:creationId xmlns:a16="http://schemas.microsoft.com/office/drawing/2014/main" id="{DE94B036-EBD4-EED0-5BC7-B750E753266D}"/>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D3FF0B7B-0E0A-C6D5-FD5C-8F5257F320E7}"/>
              </a:ext>
            </a:extLst>
          </p:cNvPr>
          <p:cNvSpPr txBox="1"/>
          <p:nvPr/>
        </p:nvSpPr>
        <p:spPr>
          <a:xfrm>
            <a:off x="1489610" y="0"/>
            <a:ext cx="9212778" cy="984885"/>
          </a:xfrm>
          <a:prstGeom prst="rect">
            <a:avLst/>
          </a:prstGeom>
          <a:noFill/>
        </p:spPr>
        <p:txBody>
          <a:bodyPr wrap="none" t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米軍が関係する中東での最近の攻撃</a:t>
            </a:r>
            <a:endPar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4" name="表 3">
            <a:extLst>
              <a:ext uri="{FF2B5EF4-FFF2-40B4-BE49-F238E27FC236}">
                <a16:creationId xmlns:a16="http://schemas.microsoft.com/office/drawing/2014/main" id="{2069DDF2-A6F0-FC96-1374-1F2F63533FB0}"/>
              </a:ext>
            </a:extLst>
          </p:cNvPr>
          <p:cNvGraphicFramePr>
            <a:graphicFrameLocks noGrp="1"/>
          </p:cNvGraphicFramePr>
          <p:nvPr>
            <p:extLst>
              <p:ext uri="{D42A27DB-BD31-4B8C-83A1-F6EECF244321}">
                <p14:modId xmlns:p14="http://schemas.microsoft.com/office/powerpoint/2010/main" val="460909758"/>
              </p:ext>
            </p:extLst>
          </p:nvPr>
        </p:nvGraphicFramePr>
        <p:xfrm>
          <a:off x="529771" y="1071971"/>
          <a:ext cx="11132457" cy="5439954"/>
        </p:xfrm>
        <a:graphic>
          <a:graphicData uri="http://schemas.openxmlformats.org/drawingml/2006/table">
            <a:tbl>
              <a:tblPr>
                <a:tableStyleId>{D113A9D2-9D6B-4929-AA2D-F23B5EE8CBE7}</a:tableStyleId>
              </a:tblPr>
              <a:tblGrid>
                <a:gridCol w="1973943">
                  <a:extLst>
                    <a:ext uri="{9D8B030D-6E8A-4147-A177-3AD203B41FA5}">
                      <a16:colId xmlns:a16="http://schemas.microsoft.com/office/drawing/2014/main" val="276704128"/>
                    </a:ext>
                  </a:extLst>
                </a:gridCol>
                <a:gridCol w="3251200">
                  <a:extLst>
                    <a:ext uri="{9D8B030D-6E8A-4147-A177-3AD203B41FA5}">
                      <a16:colId xmlns:a16="http://schemas.microsoft.com/office/drawing/2014/main" val="2395951699"/>
                    </a:ext>
                  </a:extLst>
                </a:gridCol>
                <a:gridCol w="5907314">
                  <a:extLst>
                    <a:ext uri="{9D8B030D-6E8A-4147-A177-3AD203B41FA5}">
                      <a16:colId xmlns:a16="http://schemas.microsoft.com/office/drawing/2014/main" val="2512708835"/>
                    </a:ext>
                  </a:extLst>
                </a:gridCol>
              </a:tblGrid>
              <a:tr h="812800">
                <a:tc>
                  <a:txBody>
                    <a:bodyPr/>
                    <a:lstStyle/>
                    <a:p>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23</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年</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10</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月～</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1</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月</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イラク・シリア</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駐留米軍が親イラン勢力から</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160</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回の攻撃を受ける</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203383285"/>
                  </a:ext>
                </a:extLst>
              </a:tr>
              <a:tr h="888849">
                <a:tc>
                  <a:txBody>
                    <a:bodyPr/>
                    <a:lstStyle/>
                    <a:p>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1</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月</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12</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イエメン</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米英両軍が反政府勢力「フーシ」の軍事拠点を攻撃　</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132536931"/>
                  </a:ext>
                </a:extLst>
              </a:tr>
              <a:tr h="1233714">
                <a:tc>
                  <a:txBody>
                    <a:bodyPr/>
                    <a:lstStyle/>
                    <a:p>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23</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年</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11</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月～</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2</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月</a:t>
                      </a:r>
                      <a:endPar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紅海</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「フーシ」が商戦を相次いで攻撃。米軍主導の有志連合で対応。</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9843884"/>
                  </a:ext>
                </a:extLst>
              </a:tr>
              <a:tr h="1010859">
                <a:tc>
                  <a:txBody>
                    <a:bodyPr/>
                    <a:lstStyle/>
                    <a:p>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1</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月</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28</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ヨルダン</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米軍拠点に無人機攻撃。米兵</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3</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人が死亡、</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40</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人超が負傷。親イラン勢力の連合体が実行と米断定。</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242842894"/>
                  </a:ext>
                </a:extLst>
              </a:tr>
              <a:tr h="914400">
                <a:tc>
                  <a:txBody>
                    <a:bodyPr/>
                    <a:lstStyle/>
                    <a:p>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2</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月</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2</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イラク・シリア</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米軍が親イラン武装勢力の</a:t>
                      </a:r>
                      <a:r>
                        <a:rPr kumimoji="1" lang="en-US" altLang="ja-JP"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7</a:t>
                      </a:r>
                      <a:r>
                        <a:rPr kumimoji="1" lang="ja-JP" altLang="en-US" sz="2800" b="1" dirty="0">
                          <a:ln>
                            <a:solidFill>
                              <a:schemeClr val="bg2"/>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rPr>
                        <a:t>拠点を攻撃。</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091431355"/>
                  </a:ext>
                </a:extLst>
              </a:tr>
            </a:tbl>
          </a:graphicData>
        </a:graphic>
      </p:graphicFrame>
    </p:spTree>
    <p:extLst>
      <p:ext uri="{BB962C8B-B14F-4D97-AF65-F5344CB8AC3E}">
        <p14:creationId xmlns:p14="http://schemas.microsoft.com/office/powerpoint/2010/main" val="239517553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3AF490B-5BF0-C977-3011-8BE4DE3C2F1D}"/>
              </a:ext>
            </a:extLst>
          </p:cNvPr>
          <p:cNvSpPr txBox="1"/>
          <p:nvPr/>
        </p:nvSpPr>
        <p:spPr>
          <a:xfrm>
            <a:off x="3415004" y="-327817"/>
            <a:ext cx="5361991" cy="907941"/>
          </a:xfrm>
          <a:prstGeom prst="rect">
            <a:avLst/>
          </a:prstGeom>
          <a:noFill/>
        </p:spPr>
        <p:txBody>
          <a:bodyPr wrap="square" tIns="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3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フィリピンと中国の動向</a:t>
            </a:r>
            <a:endParaRPr kumimoji="1" lang="en-US" altLang="ja-JP" sz="3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2" name="表 1">
            <a:extLst>
              <a:ext uri="{FF2B5EF4-FFF2-40B4-BE49-F238E27FC236}">
                <a16:creationId xmlns:a16="http://schemas.microsoft.com/office/drawing/2014/main" id="{4BD3254D-4D78-03E0-78EC-5F8FED0D4377}"/>
              </a:ext>
            </a:extLst>
          </p:cNvPr>
          <p:cNvGraphicFramePr>
            <a:graphicFrameLocks noGrp="1"/>
          </p:cNvGraphicFramePr>
          <p:nvPr/>
        </p:nvGraphicFramePr>
        <p:xfrm>
          <a:off x="171450" y="513926"/>
          <a:ext cx="11849100" cy="6217920"/>
        </p:xfrm>
        <a:graphic>
          <a:graphicData uri="http://schemas.openxmlformats.org/drawingml/2006/table">
            <a:tbl>
              <a:tblPr bandRow="1">
                <a:tableStyleId>{D113A9D2-9D6B-4929-AA2D-F23B5EE8CBE7}</a:tableStyleId>
              </a:tblPr>
              <a:tblGrid>
                <a:gridCol w="2171700">
                  <a:extLst>
                    <a:ext uri="{9D8B030D-6E8A-4147-A177-3AD203B41FA5}">
                      <a16:colId xmlns:a16="http://schemas.microsoft.com/office/drawing/2014/main" val="2307411791"/>
                    </a:ext>
                  </a:extLst>
                </a:gridCol>
                <a:gridCol w="9677400">
                  <a:extLst>
                    <a:ext uri="{9D8B030D-6E8A-4147-A177-3AD203B41FA5}">
                      <a16:colId xmlns:a16="http://schemas.microsoft.com/office/drawing/2014/main" val="319001248"/>
                    </a:ext>
                  </a:extLst>
                </a:gridCol>
              </a:tblGrid>
              <a:tr h="497981">
                <a:tc>
                  <a:txBody>
                    <a:bodyPr/>
                    <a:lstStyle/>
                    <a:p>
                      <a:r>
                        <a:rPr kumimoji="1" lang="en-US" altLang="ja-JP" sz="2800" b="1" dirty="0">
                          <a:ln>
                            <a:solidFill>
                              <a:schemeClr val="bg1"/>
                            </a:solidFill>
                          </a:ln>
                          <a:solidFill>
                            <a:schemeClr val="bg1"/>
                          </a:solidFill>
                          <a:effectLst>
                            <a:glow rad="127000">
                              <a:srgbClr val="002060">
                                <a:alpha val="60000"/>
                              </a:srgbClr>
                            </a:glow>
                          </a:effectLst>
                        </a:rPr>
                        <a:t>1992</a:t>
                      </a:r>
                      <a:r>
                        <a:rPr kumimoji="1" lang="ja-JP" altLang="en-US" sz="2800" b="1" dirty="0">
                          <a:ln>
                            <a:solidFill>
                              <a:schemeClr val="bg1"/>
                            </a:solidFill>
                          </a:ln>
                          <a:solidFill>
                            <a:schemeClr val="bg1"/>
                          </a:solidFill>
                          <a:effectLst>
                            <a:glow rad="127000">
                              <a:srgbClr val="002060">
                                <a:alpha val="60000"/>
                              </a:srgbClr>
                            </a:glow>
                          </a:effectLst>
                        </a:rPr>
                        <a:t>年</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米軍撤退</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217430414"/>
                  </a:ext>
                </a:extLst>
              </a:tr>
              <a:tr h="497981">
                <a:tc>
                  <a:txBody>
                    <a:bodyPr/>
                    <a:lstStyle/>
                    <a:p>
                      <a:r>
                        <a:rPr kumimoji="1" lang="en-US" altLang="ja-JP" sz="2800" b="1" dirty="0">
                          <a:ln>
                            <a:solidFill>
                              <a:schemeClr val="bg1"/>
                            </a:solidFill>
                          </a:ln>
                          <a:solidFill>
                            <a:schemeClr val="bg1"/>
                          </a:solidFill>
                          <a:effectLst>
                            <a:glow rad="127000">
                              <a:srgbClr val="002060">
                                <a:alpha val="60000"/>
                              </a:srgbClr>
                            </a:glow>
                          </a:effectLst>
                        </a:rPr>
                        <a:t>2014</a:t>
                      </a:r>
                      <a:r>
                        <a:rPr kumimoji="1" lang="ja-JP" altLang="en-US" sz="2800" b="1" dirty="0">
                          <a:ln>
                            <a:solidFill>
                              <a:schemeClr val="bg1"/>
                            </a:solidFill>
                          </a:ln>
                          <a:solidFill>
                            <a:schemeClr val="bg1"/>
                          </a:solidFill>
                          <a:effectLst>
                            <a:glow rad="127000">
                              <a:srgbClr val="002060">
                                <a:alpha val="60000"/>
                              </a:srgbClr>
                            </a:glow>
                          </a:effectLst>
                        </a:rPr>
                        <a:t>年頃</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中国、南沙諸島で実効支配する岩礁の埋め立てを拡大</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111543343"/>
                  </a:ext>
                </a:extLst>
              </a:tr>
              <a:tr h="497981">
                <a:tc>
                  <a:txBody>
                    <a:bodyPr/>
                    <a:lstStyle/>
                    <a:p>
                      <a:r>
                        <a:rPr kumimoji="1" lang="en-US" altLang="ja-JP" sz="2800" b="1" dirty="0">
                          <a:ln>
                            <a:solidFill>
                              <a:schemeClr val="bg1"/>
                            </a:solidFill>
                          </a:ln>
                          <a:solidFill>
                            <a:schemeClr val="bg1"/>
                          </a:solidFill>
                          <a:effectLst>
                            <a:glow rad="127000">
                              <a:srgbClr val="002060">
                                <a:alpha val="60000"/>
                              </a:srgbClr>
                            </a:glow>
                          </a:effectLst>
                        </a:rPr>
                        <a:t>2016</a:t>
                      </a:r>
                      <a:r>
                        <a:rPr kumimoji="1" lang="ja-JP" altLang="en-US" sz="2800" b="1" dirty="0">
                          <a:ln>
                            <a:solidFill>
                              <a:schemeClr val="bg1"/>
                            </a:solidFill>
                          </a:ln>
                          <a:solidFill>
                            <a:schemeClr val="bg1"/>
                          </a:solidFill>
                          <a:effectLst>
                            <a:glow rad="127000">
                              <a:srgbClr val="002060">
                                <a:alpha val="60000"/>
                              </a:srgbClr>
                            </a:glow>
                          </a:effectLst>
                        </a:rPr>
                        <a:t>年</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ハーグ仲裁裁判所、中国の主権主張を否定する判決</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673642043"/>
                  </a:ext>
                </a:extLst>
              </a:tr>
              <a:tr h="497981">
                <a:tc>
                  <a:txBody>
                    <a:bodyPr/>
                    <a:lstStyle/>
                    <a:p>
                      <a:r>
                        <a:rPr kumimoji="1" lang="en-US" altLang="ja-JP" sz="2800" b="1" dirty="0">
                          <a:ln>
                            <a:solidFill>
                              <a:schemeClr val="bg1"/>
                            </a:solidFill>
                          </a:ln>
                          <a:solidFill>
                            <a:schemeClr val="bg1"/>
                          </a:solidFill>
                          <a:effectLst>
                            <a:glow rad="127000">
                              <a:srgbClr val="002060">
                                <a:alpha val="60000"/>
                              </a:srgbClr>
                            </a:glow>
                          </a:effectLst>
                        </a:rPr>
                        <a:t>2022</a:t>
                      </a:r>
                      <a:r>
                        <a:rPr kumimoji="1" lang="ja-JP" altLang="en-US" sz="2800" b="1" dirty="0">
                          <a:ln>
                            <a:solidFill>
                              <a:schemeClr val="bg1"/>
                            </a:solidFill>
                          </a:ln>
                          <a:solidFill>
                            <a:schemeClr val="bg1"/>
                          </a:solidFill>
                          <a:effectLst>
                            <a:glow rad="127000">
                              <a:srgbClr val="002060">
                                <a:alpha val="60000"/>
                              </a:srgbClr>
                            </a:glow>
                          </a:effectLst>
                        </a:rPr>
                        <a:t>年</a:t>
                      </a:r>
                      <a:r>
                        <a:rPr kumimoji="1" lang="en-US" altLang="ja-JP" sz="2800" b="1" dirty="0">
                          <a:ln>
                            <a:solidFill>
                              <a:schemeClr val="bg1"/>
                            </a:solidFill>
                          </a:ln>
                          <a:solidFill>
                            <a:schemeClr val="bg1"/>
                          </a:solidFill>
                          <a:effectLst>
                            <a:glow rad="127000">
                              <a:srgbClr val="002060">
                                <a:alpha val="60000"/>
                              </a:srgbClr>
                            </a:glow>
                          </a:effectLst>
                        </a:rPr>
                        <a:t>6</a:t>
                      </a:r>
                      <a:r>
                        <a:rPr kumimoji="1" lang="ja-JP" altLang="en-US" sz="2800" b="1" dirty="0">
                          <a:ln>
                            <a:solidFill>
                              <a:schemeClr val="bg1"/>
                            </a:solidFill>
                          </a:ln>
                          <a:solidFill>
                            <a:schemeClr val="bg1"/>
                          </a:solidFill>
                          <a:effectLst>
                            <a:glow rad="127000">
                              <a:srgbClr val="002060">
                                <a:alpha val="60000"/>
                              </a:srgbClr>
                            </a:glow>
                          </a:effectLst>
                        </a:rPr>
                        <a:t>月</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マルコス大統領就任</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217531938"/>
                  </a:ext>
                </a:extLst>
              </a:tr>
              <a:tr h="497981">
                <a:tc>
                  <a:txBody>
                    <a:bodyPr/>
                    <a:lstStyle/>
                    <a:p>
                      <a:r>
                        <a:rPr kumimoji="1" lang="en-US" altLang="ja-JP" sz="2800" b="1" dirty="0">
                          <a:ln>
                            <a:solidFill>
                              <a:schemeClr val="bg1"/>
                            </a:solidFill>
                          </a:ln>
                          <a:solidFill>
                            <a:schemeClr val="bg1"/>
                          </a:solidFill>
                          <a:effectLst>
                            <a:glow rad="127000">
                              <a:srgbClr val="002060">
                                <a:alpha val="60000"/>
                              </a:srgbClr>
                            </a:glow>
                          </a:effectLst>
                        </a:rPr>
                        <a:t>23</a:t>
                      </a:r>
                      <a:r>
                        <a:rPr kumimoji="1" lang="ja-JP" altLang="en-US" sz="2800" b="1" dirty="0">
                          <a:ln>
                            <a:solidFill>
                              <a:schemeClr val="bg1"/>
                            </a:solidFill>
                          </a:ln>
                          <a:solidFill>
                            <a:schemeClr val="bg1"/>
                          </a:solidFill>
                          <a:effectLst>
                            <a:glow rad="127000">
                              <a:srgbClr val="002060">
                                <a:alpha val="60000"/>
                              </a:srgbClr>
                            </a:glow>
                          </a:effectLst>
                        </a:rPr>
                        <a:t>年</a:t>
                      </a:r>
                      <a:r>
                        <a:rPr kumimoji="1" lang="en-US" altLang="ja-JP" sz="2800" b="1" dirty="0">
                          <a:ln>
                            <a:solidFill>
                              <a:schemeClr val="bg1"/>
                            </a:solidFill>
                          </a:ln>
                          <a:solidFill>
                            <a:schemeClr val="bg1"/>
                          </a:solidFill>
                          <a:effectLst>
                            <a:glow rad="127000">
                              <a:srgbClr val="002060">
                                <a:alpha val="60000"/>
                              </a:srgbClr>
                            </a:glow>
                          </a:effectLst>
                        </a:rPr>
                        <a:t>1</a:t>
                      </a:r>
                      <a:r>
                        <a:rPr kumimoji="1" lang="ja-JP" altLang="en-US" sz="2800" b="1" dirty="0">
                          <a:ln>
                            <a:solidFill>
                              <a:schemeClr val="bg1"/>
                            </a:solidFill>
                          </a:ln>
                          <a:solidFill>
                            <a:schemeClr val="bg1"/>
                          </a:solidFill>
                          <a:effectLst>
                            <a:glow rad="127000">
                              <a:srgbClr val="002060">
                                <a:alpha val="60000"/>
                              </a:srgbClr>
                            </a:glow>
                          </a:effectLst>
                        </a:rPr>
                        <a:t>月</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北京で中比首脳会談。南シナ海問題で一致。</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877702161"/>
                  </a:ext>
                </a:extLst>
              </a:tr>
              <a:tr h="497981">
                <a:tc>
                  <a:txBody>
                    <a:bodyPr/>
                    <a:lstStyle/>
                    <a:p>
                      <a:r>
                        <a:rPr kumimoji="1" lang="en-US" altLang="ja-JP" sz="2800" b="1" dirty="0">
                          <a:ln>
                            <a:solidFill>
                              <a:schemeClr val="bg1"/>
                            </a:solidFill>
                          </a:ln>
                          <a:solidFill>
                            <a:schemeClr val="bg1"/>
                          </a:solidFill>
                          <a:effectLst>
                            <a:glow rad="127000">
                              <a:srgbClr val="002060">
                                <a:alpha val="60000"/>
                              </a:srgbClr>
                            </a:glow>
                          </a:effectLst>
                        </a:rPr>
                        <a:t>2</a:t>
                      </a:r>
                      <a:r>
                        <a:rPr kumimoji="1" lang="ja-JP" altLang="en-US" sz="2800" b="1" dirty="0">
                          <a:ln>
                            <a:solidFill>
                              <a:schemeClr val="bg1"/>
                            </a:solidFill>
                          </a:ln>
                          <a:solidFill>
                            <a:schemeClr val="bg1"/>
                          </a:solidFill>
                          <a:effectLst>
                            <a:glow rad="127000">
                              <a:srgbClr val="002060">
                                <a:alpha val="60000"/>
                              </a:srgbClr>
                            </a:glow>
                          </a:effectLst>
                        </a:rPr>
                        <a:t>月</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南シナ海で軍用級レーザー使用</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820496856"/>
                  </a:ext>
                </a:extLst>
              </a:tr>
              <a:tr h="497981">
                <a:tc>
                  <a:txBody>
                    <a:bodyPr/>
                    <a:lstStyle/>
                    <a:p>
                      <a:r>
                        <a:rPr kumimoji="1" lang="en-US" altLang="ja-JP" sz="2800" b="1" dirty="0">
                          <a:ln>
                            <a:solidFill>
                              <a:schemeClr val="bg1"/>
                            </a:solidFill>
                          </a:ln>
                          <a:solidFill>
                            <a:schemeClr val="bg1"/>
                          </a:solidFill>
                          <a:effectLst>
                            <a:glow rad="127000">
                              <a:srgbClr val="002060">
                                <a:alpha val="60000"/>
                              </a:srgbClr>
                            </a:glow>
                          </a:effectLst>
                        </a:rPr>
                        <a:t>4</a:t>
                      </a:r>
                      <a:r>
                        <a:rPr kumimoji="1" lang="ja-JP" altLang="en-US" sz="2800" b="1" dirty="0">
                          <a:ln>
                            <a:solidFill>
                              <a:schemeClr val="bg1"/>
                            </a:solidFill>
                          </a:ln>
                          <a:solidFill>
                            <a:schemeClr val="bg1"/>
                          </a:solidFill>
                          <a:effectLst>
                            <a:glow rad="127000">
                              <a:srgbClr val="002060">
                                <a:alpha val="60000"/>
                              </a:srgbClr>
                            </a:glow>
                          </a:effectLst>
                        </a:rPr>
                        <a:t>月</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比政府、米軍が比国内で使用できる新たな</a:t>
                      </a:r>
                      <a:r>
                        <a:rPr kumimoji="1" lang="en-US" altLang="ja-JP" sz="2800" b="1" dirty="0">
                          <a:ln>
                            <a:solidFill>
                              <a:schemeClr val="bg1"/>
                            </a:solidFill>
                          </a:ln>
                          <a:solidFill>
                            <a:schemeClr val="bg1"/>
                          </a:solidFill>
                          <a:effectLst>
                            <a:glow rad="127000">
                              <a:srgbClr val="002060">
                                <a:alpha val="60000"/>
                              </a:srgbClr>
                            </a:glow>
                          </a:effectLst>
                        </a:rPr>
                        <a:t>4</a:t>
                      </a:r>
                      <a:r>
                        <a:rPr kumimoji="1" lang="ja-JP" altLang="en-US" sz="2800" b="1" dirty="0">
                          <a:ln>
                            <a:solidFill>
                              <a:schemeClr val="bg1"/>
                            </a:solidFill>
                          </a:ln>
                          <a:solidFill>
                            <a:schemeClr val="bg1"/>
                          </a:solidFill>
                          <a:effectLst>
                            <a:glow rad="127000">
                              <a:srgbClr val="002060">
                                <a:alpha val="60000"/>
                              </a:srgbClr>
                            </a:glow>
                          </a:effectLst>
                        </a:rPr>
                        <a:t>拠点発表</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572153748"/>
                  </a:ext>
                </a:extLst>
              </a:tr>
              <a:tr h="497981">
                <a:tc>
                  <a:txBody>
                    <a:bodyPr/>
                    <a:lstStyle/>
                    <a:p>
                      <a:r>
                        <a:rPr kumimoji="1" lang="en-US" altLang="ja-JP" sz="2800" b="1" dirty="0">
                          <a:ln>
                            <a:solidFill>
                              <a:schemeClr val="bg1"/>
                            </a:solidFill>
                          </a:ln>
                          <a:solidFill>
                            <a:schemeClr val="bg1"/>
                          </a:solidFill>
                          <a:effectLst>
                            <a:glow rad="127000">
                              <a:srgbClr val="002060">
                                <a:alpha val="60000"/>
                              </a:srgbClr>
                            </a:glow>
                          </a:effectLst>
                        </a:rPr>
                        <a:t>8~11</a:t>
                      </a:r>
                      <a:r>
                        <a:rPr kumimoji="1" lang="ja-JP" altLang="en-US" sz="2800" b="1" dirty="0">
                          <a:ln>
                            <a:solidFill>
                              <a:schemeClr val="bg1"/>
                            </a:solidFill>
                          </a:ln>
                          <a:solidFill>
                            <a:schemeClr val="bg1"/>
                          </a:solidFill>
                          <a:effectLst>
                            <a:glow rad="127000">
                              <a:srgbClr val="002060">
                                <a:alpha val="60000"/>
                              </a:srgbClr>
                            </a:glow>
                          </a:effectLst>
                        </a:rPr>
                        <a:t>月</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中国船が比船に放水、衝突</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958359628"/>
                  </a:ext>
                </a:extLst>
              </a:tr>
              <a:tr h="497981">
                <a:tc rowSpan="3">
                  <a:txBody>
                    <a:bodyPr/>
                    <a:lstStyle/>
                    <a:p>
                      <a:r>
                        <a:rPr kumimoji="1" lang="en-US" altLang="ja-JP" sz="2800" b="1" dirty="0">
                          <a:ln>
                            <a:solidFill>
                              <a:schemeClr val="bg1"/>
                            </a:solidFill>
                          </a:ln>
                          <a:solidFill>
                            <a:schemeClr val="bg1"/>
                          </a:solidFill>
                          <a:effectLst>
                            <a:glow rad="127000">
                              <a:srgbClr val="002060">
                                <a:alpha val="60000"/>
                              </a:srgbClr>
                            </a:glow>
                          </a:effectLst>
                        </a:rPr>
                        <a:t>11</a:t>
                      </a:r>
                      <a:r>
                        <a:rPr kumimoji="1" lang="ja-JP" altLang="en-US" sz="2800" b="1" dirty="0">
                          <a:ln>
                            <a:solidFill>
                              <a:schemeClr val="bg1"/>
                            </a:solidFill>
                          </a:ln>
                          <a:solidFill>
                            <a:schemeClr val="bg1"/>
                          </a:solidFill>
                          <a:effectLst>
                            <a:glow rad="127000">
                              <a:srgbClr val="002060">
                                <a:alpha val="60000"/>
                              </a:srgbClr>
                            </a:glow>
                          </a:effectLst>
                        </a:rPr>
                        <a:t>月</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芸国で中比首脳会談</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282574898"/>
                  </a:ext>
                </a:extLst>
              </a:tr>
              <a:tr h="497981">
                <a:tc vMerge="1">
                  <a:txBody>
                    <a:bodyPr/>
                    <a:lstStyle/>
                    <a:p>
                      <a:endParaRPr kumimoji="1" lang="ja-JP" altLang="en-US" sz="2800" b="1" dirty="0">
                        <a:solidFill>
                          <a:schemeClr val="bg1"/>
                        </a:solidFill>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1"/>
                    </a:solidFill>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米比軍が合同パトロール再開</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713797767"/>
                  </a:ext>
                </a:extLst>
              </a:tr>
              <a:tr h="497981">
                <a:tc vMerge="1">
                  <a:txBody>
                    <a:bodyPr/>
                    <a:lstStyle/>
                    <a:p>
                      <a:endParaRPr kumimoji="1" lang="ja-JP" altLang="en-US" sz="2800" b="1" dirty="0">
                        <a:solidFill>
                          <a:schemeClr val="bg1"/>
                        </a:solidFill>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1"/>
                    </a:solidFill>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比軍とオーストラリア軍が初の合同パトロール</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58330777"/>
                  </a:ext>
                </a:extLst>
              </a:tr>
              <a:tr h="497981">
                <a:tc>
                  <a:txBody>
                    <a:bodyPr/>
                    <a:lstStyle/>
                    <a:p>
                      <a:r>
                        <a:rPr kumimoji="1" lang="en-US" altLang="ja-JP" sz="2800" b="1" dirty="0">
                          <a:ln>
                            <a:solidFill>
                              <a:schemeClr val="bg1"/>
                            </a:solidFill>
                          </a:ln>
                          <a:solidFill>
                            <a:schemeClr val="bg1"/>
                          </a:solidFill>
                          <a:effectLst>
                            <a:glow rad="127000">
                              <a:srgbClr val="002060">
                                <a:alpha val="60000"/>
                              </a:srgbClr>
                            </a:glow>
                          </a:effectLst>
                        </a:rPr>
                        <a:t>12</a:t>
                      </a:r>
                      <a:r>
                        <a:rPr kumimoji="1" lang="ja-JP" altLang="en-US" sz="2800" b="1" dirty="0">
                          <a:ln>
                            <a:solidFill>
                              <a:schemeClr val="bg1"/>
                            </a:solidFill>
                          </a:ln>
                          <a:solidFill>
                            <a:schemeClr val="bg1"/>
                          </a:solidFill>
                          <a:effectLst>
                            <a:glow rad="127000">
                              <a:srgbClr val="002060">
                                <a:alpha val="60000"/>
                              </a:srgbClr>
                            </a:glow>
                          </a:effectLst>
                        </a:rPr>
                        <a:t>月</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n>
                            <a:solidFill>
                              <a:schemeClr val="bg1"/>
                            </a:solidFill>
                          </a:ln>
                          <a:solidFill>
                            <a:schemeClr val="bg1"/>
                          </a:solidFill>
                          <a:effectLst>
                            <a:glow rad="127000">
                              <a:srgbClr val="002060">
                                <a:alpha val="60000"/>
                              </a:srgbClr>
                            </a:glow>
                          </a:effectLst>
                        </a:rPr>
                        <a:t>中国船が相次ぎ比船に放水、衝突</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782995364"/>
                  </a:ext>
                </a:extLst>
              </a:tr>
            </a:tbl>
          </a:graphicData>
        </a:graphic>
      </p:graphicFrame>
    </p:spTree>
    <p:extLst>
      <p:ext uri="{BB962C8B-B14F-4D97-AF65-F5344CB8AC3E}">
        <p14:creationId xmlns:p14="http://schemas.microsoft.com/office/powerpoint/2010/main" val="332392453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3AF490B-5BF0-C977-3011-8BE4DE3C2F1D}"/>
              </a:ext>
            </a:extLst>
          </p:cNvPr>
          <p:cNvSpPr txBox="1"/>
          <p:nvPr/>
        </p:nvSpPr>
        <p:spPr>
          <a:xfrm>
            <a:off x="3464507" y="-108857"/>
            <a:ext cx="5262979" cy="984885"/>
          </a:xfrm>
          <a:prstGeom prst="rect">
            <a:avLst/>
          </a:prstGeom>
          <a:noFill/>
        </p:spPr>
        <p:txBody>
          <a:bodyPr wrap="none" t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共産党の歴代委員長</a:t>
            </a:r>
            <a:endPar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5" name="表 4">
            <a:extLst>
              <a:ext uri="{FF2B5EF4-FFF2-40B4-BE49-F238E27FC236}">
                <a16:creationId xmlns:a16="http://schemas.microsoft.com/office/drawing/2014/main" id="{453F2288-7276-5B34-52A1-8575ED78DCC8}"/>
              </a:ext>
            </a:extLst>
          </p:cNvPr>
          <p:cNvGraphicFramePr>
            <a:graphicFrameLocks noGrp="1"/>
          </p:cNvGraphicFramePr>
          <p:nvPr/>
        </p:nvGraphicFramePr>
        <p:xfrm>
          <a:off x="292099" y="876028"/>
          <a:ext cx="11607801" cy="5700712"/>
        </p:xfrm>
        <a:graphic>
          <a:graphicData uri="http://schemas.openxmlformats.org/drawingml/2006/table">
            <a:tbl>
              <a:tblPr bandRow="1">
                <a:tableStyleId>{D113A9D2-9D6B-4929-AA2D-F23B5EE8CBE7}</a:tableStyleId>
              </a:tblPr>
              <a:tblGrid>
                <a:gridCol w="1892300">
                  <a:extLst>
                    <a:ext uri="{9D8B030D-6E8A-4147-A177-3AD203B41FA5}">
                      <a16:colId xmlns:a16="http://schemas.microsoft.com/office/drawing/2014/main" val="156603848"/>
                    </a:ext>
                  </a:extLst>
                </a:gridCol>
                <a:gridCol w="2298700">
                  <a:extLst>
                    <a:ext uri="{9D8B030D-6E8A-4147-A177-3AD203B41FA5}">
                      <a16:colId xmlns:a16="http://schemas.microsoft.com/office/drawing/2014/main" val="1443415529"/>
                    </a:ext>
                  </a:extLst>
                </a:gridCol>
                <a:gridCol w="2349500">
                  <a:extLst>
                    <a:ext uri="{9D8B030D-6E8A-4147-A177-3AD203B41FA5}">
                      <a16:colId xmlns:a16="http://schemas.microsoft.com/office/drawing/2014/main" val="2728521376"/>
                    </a:ext>
                  </a:extLst>
                </a:gridCol>
                <a:gridCol w="5067301">
                  <a:extLst>
                    <a:ext uri="{9D8B030D-6E8A-4147-A177-3AD203B41FA5}">
                      <a16:colId xmlns:a16="http://schemas.microsoft.com/office/drawing/2014/main" val="2802546604"/>
                    </a:ext>
                  </a:extLst>
                </a:gridCol>
              </a:tblGrid>
              <a:tr h="1262140">
                <a:tc>
                  <a:txBody>
                    <a:bodyPr/>
                    <a:lstStyle/>
                    <a:p>
                      <a:r>
                        <a:rPr kumimoji="1" lang="en-US" altLang="ja-JP" sz="2800" b="1" dirty="0">
                          <a:ln>
                            <a:solidFill>
                              <a:schemeClr val="bg1"/>
                            </a:solidFill>
                          </a:ln>
                          <a:solidFill>
                            <a:schemeClr val="bg1"/>
                          </a:solidFill>
                          <a:effectLst>
                            <a:glow rad="127000">
                              <a:srgbClr val="002060">
                                <a:alpha val="60000"/>
                              </a:srgbClr>
                            </a:glow>
                          </a:effectLst>
                        </a:rPr>
                        <a:t>1970</a:t>
                      </a:r>
                      <a:r>
                        <a:rPr kumimoji="1" lang="ja-JP" altLang="en-US" sz="2800" b="1" dirty="0">
                          <a:ln>
                            <a:solidFill>
                              <a:schemeClr val="bg1"/>
                            </a:solidFill>
                          </a:ln>
                          <a:solidFill>
                            <a:schemeClr val="bg1"/>
                          </a:solidFill>
                          <a:effectLst>
                            <a:glow rad="127000">
                              <a:srgbClr val="002060">
                                <a:alpha val="60000"/>
                              </a:srgbClr>
                            </a:glow>
                          </a:effectLst>
                        </a:rPr>
                        <a:t>年</a:t>
                      </a:r>
                      <a:endParaRPr kumimoji="1" lang="en-US" altLang="ja-JP" sz="2800" b="1" dirty="0">
                        <a:ln>
                          <a:solidFill>
                            <a:schemeClr val="bg1"/>
                          </a:solidFill>
                        </a:ln>
                        <a:solidFill>
                          <a:schemeClr val="bg1"/>
                        </a:solidFill>
                        <a:effectLst>
                          <a:glow rad="127000">
                            <a:srgbClr val="002060">
                              <a:alpha val="60000"/>
                            </a:srgbClr>
                          </a:glow>
                        </a:effectLst>
                      </a:endParaRPr>
                    </a:p>
                    <a:p>
                      <a:r>
                        <a:rPr kumimoji="1" lang="en-US" altLang="ja-JP" sz="2800" b="1" dirty="0">
                          <a:ln>
                            <a:solidFill>
                              <a:schemeClr val="bg1"/>
                            </a:solidFill>
                          </a:ln>
                          <a:solidFill>
                            <a:schemeClr val="bg1"/>
                          </a:solidFill>
                          <a:effectLst>
                            <a:glow rad="127000">
                              <a:srgbClr val="002060">
                                <a:alpha val="60000"/>
                              </a:srgbClr>
                            </a:glow>
                          </a:effectLst>
                        </a:rPr>
                        <a:t>7</a:t>
                      </a:r>
                      <a:r>
                        <a:rPr kumimoji="1" lang="ja-JP" altLang="en-US" sz="2800" b="1" dirty="0">
                          <a:ln>
                            <a:solidFill>
                              <a:schemeClr val="bg1"/>
                            </a:solidFill>
                          </a:ln>
                          <a:solidFill>
                            <a:schemeClr val="bg1"/>
                          </a:solidFill>
                          <a:effectLst>
                            <a:glow rad="127000">
                              <a:srgbClr val="002060">
                                <a:alpha val="60000"/>
                              </a:srgbClr>
                            </a:glow>
                          </a:effectLst>
                        </a:rPr>
                        <a:t>月</a:t>
                      </a:r>
                      <a:r>
                        <a:rPr kumimoji="1" lang="en-US" altLang="ja-JP" sz="2800" b="1" dirty="0">
                          <a:ln>
                            <a:solidFill>
                              <a:schemeClr val="bg1"/>
                            </a:solidFill>
                          </a:ln>
                          <a:solidFill>
                            <a:schemeClr val="bg1"/>
                          </a:solidFill>
                          <a:effectLst>
                            <a:glow rad="127000">
                              <a:srgbClr val="002060">
                                <a:alpha val="60000"/>
                              </a:srgbClr>
                            </a:glow>
                          </a:effectLst>
                        </a:rPr>
                        <a:t>7</a:t>
                      </a:r>
                      <a:r>
                        <a:rPr kumimoji="1" lang="ja-JP" altLang="en-US" sz="2800" b="1" dirty="0">
                          <a:ln>
                            <a:solidFill>
                              <a:schemeClr val="bg1"/>
                            </a:solidFill>
                          </a:ln>
                          <a:solidFill>
                            <a:schemeClr val="bg1"/>
                          </a:solidFill>
                          <a:effectLst>
                            <a:glow rad="127000">
                              <a:srgbClr val="002060">
                                <a:alpha val="60000"/>
                              </a:srgbClr>
                            </a:glow>
                          </a:effectLst>
                        </a:rPr>
                        <a:t>日</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solidFill>
                            <a:schemeClr val="bg1"/>
                          </a:solidFill>
                          <a:effectLst>
                            <a:glow rad="127000">
                              <a:srgbClr val="002060">
                                <a:alpha val="60000"/>
                              </a:srgbClr>
                            </a:glow>
                          </a:effectLst>
                        </a:rPr>
                        <a:t>12</a:t>
                      </a:r>
                      <a:r>
                        <a:rPr kumimoji="1" lang="ja-JP" altLang="en-US" sz="3200" b="1" dirty="0">
                          <a:ln>
                            <a:solidFill>
                              <a:schemeClr val="bg1"/>
                            </a:solidFill>
                          </a:ln>
                          <a:solidFill>
                            <a:schemeClr val="bg1"/>
                          </a:solidFill>
                          <a:effectLst>
                            <a:glow rad="127000">
                              <a:srgbClr val="002060">
                                <a:alpha val="60000"/>
                              </a:srgbClr>
                            </a:glow>
                          </a:effectLst>
                        </a:rPr>
                        <a:t>年</a:t>
                      </a:r>
                      <a:endParaRPr kumimoji="1" lang="ja-JP" altLang="en-US" sz="32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4000" b="1" dirty="0">
                          <a:ln>
                            <a:solidFill>
                              <a:schemeClr val="bg1"/>
                            </a:solidFill>
                          </a:ln>
                          <a:solidFill>
                            <a:schemeClr val="bg1"/>
                          </a:solidFill>
                          <a:effectLst>
                            <a:glow rad="127000">
                              <a:srgbClr val="002060">
                                <a:alpha val="60000"/>
                              </a:srgbClr>
                            </a:glow>
                          </a:effectLst>
                        </a:rPr>
                        <a:t>宮本顕治</a:t>
                      </a:r>
                      <a:endParaRPr kumimoji="1" lang="en-US" altLang="ja-JP" sz="40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solidFill>
                            <a:schemeClr val="bg1"/>
                          </a:solidFill>
                          <a:effectLst>
                            <a:glow rad="127000">
                              <a:srgbClr val="002060">
                                <a:alpha val="60000"/>
                              </a:srgbClr>
                            </a:glow>
                          </a:effectLst>
                        </a:rPr>
                        <a:t>「自主独立路線」確立</a:t>
                      </a:r>
                      <a:endParaRPr kumimoji="1" lang="ja-JP" altLang="en-US" sz="32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371207208"/>
                  </a:ext>
                </a:extLst>
              </a:tr>
              <a:tr h="1320844">
                <a:tc>
                  <a:txBody>
                    <a:bodyPr/>
                    <a:lstStyle/>
                    <a:p>
                      <a:r>
                        <a:rPr kumimoji="1" lang="en-US" altLang="ja-JP" sz="2800" b="1" dirty="0">
                          <a:ln>
                            <a:solidFill>
                              <a:schemeClr val="bg1"/>
                            </a:solidFill>
                          </a:ln>
                          <a:solidFill>
                            <a:schemeClr val="bg1"/>
                          </a:solidFill>
                          <a:effectLst>
                            <a:glow rad="127000">
                              <a:srgbClr val="002060">
                                <a:alpha val="60000"/>
                              </a:srgbClr>
                            </a:glow>
                          </a:effectLst>
                        </a:rPr>
                        <a:t>1982</a:t>
                      </a:r>
                      <a:r>
                        <a:rPr kumimoji="1" lang="ja-JP" altLang="en-US" sz="2800" b="1" dirty="0">
                          <a:ln>
                            <a:solidFill>
                              <a:schemeClr val="bg1"/>
                            </a:solidFill>
                          </a:ln>
                          <a:solidFill>
                            <a:schemeClr val="bg1"/>
                          </a:solidFill>
                          <a:effectLst>
                            <a:glow rad="127000">
                              <a:srgbClr val="002060">
                                <a:alpha val="60000"/>
                              </a:srgbClr>
                            </a:glow>
                          </a:effectLst>
                        </a:rPr>
                        <a:t>年</a:t>
                      </a:r>
                      <a:endParaRPr kumimoji="1" lang="en-US" altLang="ja-JP" sz="2800" b="1" dirty="0">
                        <a:ln>
                          <a:solidFill>
                            <a:schemeClr val="bg1"/>
                          </a:solidFill>
                        </a:ln>
                        <a:solidFill>
                          <a:schemeClr val="bg1"/>
                        </a:solidFill>
                        <a:effectLst>
                          <a:glow rad="127000">
                            <a:srgbClr val="002060">
                              <a:alpha val="60000"/>
                            </a:srgbClr>
                          </a:glow>
                        </a:effectLst>
                      </a:endParaRPr>
                    </a:p>
                    <a:p>
                      <a:r>
                        <a:rPr kumimoji="1" lang="en-US" altLang="ja-JP" sz="2800" b="1" dirty="0">
                          <a:ln>
                            <a:solidFill>
                              <a:schemeClr val="bg1"/>
                            </a:solidFill>
                          </a:ln>
                          <a:solidFill>
                            <a:schemeClr val="bg1"/>
                          </a:solidFill>
                          <a:effectLst>
                            <a:glow rad="127000">
                              <a:srgbClr val="002060">
                                <a:alpha val="60000"/>
                              </a:srgbClr>
                            </a:glow>
                          </a:effectLst>
                        </a:rPr>
                        <a:t>7</a:t>
                      </a:r>
                      <a:r>
                        <a:rPr kumimoji="1" lang="ja-JP" altLang="en-US" sz="2800" b="1" dirty="0">
                          <a:ln>
                            <a:solidFill>
                              <a:schemeClr val="bg1"/>
                            </a:solidFill>
                          </a:ln>
                          <a:solidFill>
                            <a:schemeClr val="bg1"/>
                          </a:solidFill>
                          <a:effectLst>
                            <a:glow rad="127000">
                              <a:srgbClr val="002060">
                                <a:alpha val="60000"/>
                              </a:srgbClr>
                            </a:glow>
                          </a:effectLst>
                        </a:rPr>
                        <a:t>月</a:t>
                      </a:r>
                      <a:r>
                        <a:rPr kumimoji="1" lang="en-US" altLang="ja-JP" sz="2800" b="1" dirty="0">
                          <a:ln>
                            <a:solidFill>
                              <a:schemeClr val="bg1"/>
                            </a:solidFill>
                          </a:ln>
                          <a:solidFill>
                            <a:schemeClr val="bg1"/>
                          </a:solidFill>
                          <a:effectLst>
                            <a:glow rad="127000">
                              <a:srgbClr val="002060">
                                <a:alpha val="60000"/>
                              </a:srgbClr>
                            </a:glow>
                          </a:effectLst>
                        </a:rPr>
                        <a:t>31</a:t>
                      </a:r>
                      <a:r>
                        <a:rPr kumimoji="1" lang="ja-JP" altLang="en-US" sz="2800" b="1" dirty="0">
                          <a:ln>
                            <a:solidFill>
                              <a:schemeClr val="bg1"/>
                            </a:solidFill>
                          </a:ln>
                          <a:solidFill>
                            <a:schemeClr val="bg1"/>
                          </a:solidFill>
                          <a:effectLst>
                            <a:glow rad="127000">
                              <a:srgbClr val="002060">
                                <a:alpha val="60000"/>
                              </a:srgbClr>
                            </a:glow>
                          </a:effectLst>
                        </a:rPr>
                        <a:t>日</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solidFill>
                            <a:schemeClr val="bg1"/>
                          </a:solidFill>
                          <a:effectLst>
                            <a:glow rad="127000">
                              <a:srgbClr val="002060">
                                <a:alpha val="60000"/>
                              </a:srgbClr>
                            </a:glow>
                          </a:effectLst>
                        </a:rPr>
                        <a:t>5</a:t>
                      </a:r>
                      <a:r>
                        <a:rPr kumimoji="1" lang="ja-JP" altLang="en-US" sz="3200" b="1" dirty="0">
                          <a:ln>
                            <a:solidFill>
                              <a:schemeClr val="bg1"/>
                            </a:solidFill>
                          </a:ln>
                          <a:solidFill>
                            <a:schemeClr val="bg1"/>
                          </a:solidFill>
                          <a:effectLst>
                            <a:glow rad="127000">
                              <a:srgbClr val="002060">
                                <a:alpha val="60000"/>
                              </a:srgbClr>
                            </a:glow>
                          </a:effectLst>
                        </a:rPr>
                        <a:t>年</a:t>
                      </a:r>
                      <a:r>
                        <a:rPr kumimoji="1" lang="en-US" altLang="ja-JP" sz="3200" b="1" dirty="0">
                          <a:ln>
                            <a:solidFill>
                              <a:schemeClr val="bg1"/>
                            </a:solidFill>
                          </a:ln>
                          <a:solidFill>
                            <a:schemeClr val="bg1"/>
                          </a:solidFill>
                          <a:effectLst>
                            <a:glow rad="127000">
                              <a:srgbClr val="002060">
                                <a:alpha val="60000"/>
                              </a:srgbClr>
                            </a:glow>
                          </a:effectLst>
                        </a:rPr>
                        <a:t>3</a:t>
                      </a:r>
                      <a:r>
                        <a:rPr kumimoji="1" lang="ja-JP" altLang="en-US" sz="3200" b="1" dirty="0">
                          <a:ln>
                            <a:solidFill>
                              <a:schemeClr val="bg1"/>
                            </a:solidFill>
                          </a:ln>
                          <a:solidFill>
                            <a:schemeClr val="bg1"/>
                          </a:solidFill>
                          <a:effectLst>
                            <a:glow rad="127000">
                              <a:srgbClr val="002060">
                                <a:alpha val="60000"/>
                              </a:srgbClr>
                            </a:glow>
                          </a:effectLst>
                        </a:rPr>
                        <a:t>か月</a:t>
                      </a:r>
                      <a:endParaRPr kumimoji="1" lang="ja-JP" altLang="en-US" sz="32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4000" b="1" dirty="0">
                          <a:ln>
                            <a:solidFill>
                              <a:schemeClr val="bg1"/>
                            </a:solidFill>
                          </a:ln>
                          <a:solidFill>
                            <a:schemeClr val="bg1"/>
                          </a:solidFill>
                          <a:effectLst>
                            <a:glow rad="127000">
                              <a:srgbClr val="002060">
                                <a:alpha val="60000"/>
                              </a:srgbClr>
                            </a:glow>
                          </a:effectLst>
                        </a:rPr>
                        <a:t>不破哲三</a:t>
                      </a:r>
                      <a:endParaRPr kumimoji="1" lang="ja-JP" altLang="en-US" sz="40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solidFill>
                            <a:schemeClr val="bg1"/>
                          </a:solidFill>
                          <a:effectLst>
                            <a:glow rad="127000">
                              <a:srgbClr val="002060">
                                <a:alpha val="60000"/>
                              </a:srgbClr>
                            </a:glow>
                          </a:effectLst>
                        </a:rPr>
                        <a:t>「非核の政府」実現重視</a:t>
                      </a:r>
                      <a:endParaRPr kumimoji="1" lang="ja-JP" altLang="en-US" sz="32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29153614"/>
                  </a:ext>
                </a:extLst>
              </a:tr>
              <a:tr h="1025464">
                <a:tc>
                  <a:txBody>
                    <a:bodyPr/>
                    <a:lstStyle/>
                    <a:p>
                      <a:r>
                        <a:rPr kumimoji="1" lang="en-US" altLang="ja-JP" sz="2800" b="1" dirty="0">
                          <a:ln>
                            <a:solidFill>
                              <a:schemeClr val="bg1"/>
                            </a:solidFill>
                          </a:ln>
                          <a:solidFill>
                            <a:schemeClr val="bg1"/>
                          </a:solidFill>
                          <a:effectLst>
                            <a:glow rad="127000">
                              <a:srgbClr val="002060">
                                <a:alpha val="60000"/>
                              </a:srgbClr>
                            </a:glow>
                          </a:effectLst>
                        </a:rPr>
                        <a:t>1987</a:t>
                      </a:r>
                      <a:r>
                        <a:rPr kumimoji="1" lang="ja-JP" altLang="en-US" sz="2800" b="1" dirty="0">
                          <a:ln>
                            <a:solidFill>
                              <a:schemeClr val="bg1"/>
                            </a:solidFill>
                          </a:ln>
                          <a:solidFill>
                            <a:schemeClr val="bg1"/>
                          </a:solidFill>
                          <a:effectLst>
                            <a:glow rad="127000">
                              <a:srgbClr val="002060">
                                <a:alpha val="60000"/>
                              </a:srgbClr>
                            </a:glow>
                          </a:effectLst>
                        </a:rPr>
                        <a:t>年</a:t>
                      </a:r>
                      <a:endParaRPr kumimoji="1" lang="en-US" altLang="ja-JP" sz="2800" b="1" dirty="0">
                        <a:ln>
                          <a:solidFill>
                            <a:schemeClr val="bg1"/>
                          </a:solidFill>
                        </a:ln>
                        <a:solidFill>
                          <a:schemeClr val="bg1"/>
                        </a:solidFill>
                        <a:effectLst>
                          <a:glow rad="127000">
                            <a:srgbClr val="002060">
                              <a:alpha val="60000"/>
                            </a:srgbClr>
                          </a:glow>
                        </a:effectLst>
                      </a:endParaRPr>
                    </a:p>
                    <a:p>
                      <a:r>
                        <a:rPr kumimoji="1" lang="en-US" altLang="ja-JP" sz="2800" b="1" dirty="0">
                          <a:ln>
                            <a:solidFill>
                              <a:schemeClr val="bg1"/>
                            </a:solidFill>
                          </a:ln>
                          <a:solidFill>
                            <a:schemeClr val="bg1"/>
                          </a:solidFill>
                          <a:effectLst>
                            <a:glow rad="127000">
                              <a:srgbClr val="002060">
                                <a:alpha val="60000"/>
                              </a:srgbClr>
                            </a:glow>
                          </a:effectLst>
                        </a:rPr>
                        <a:t>11</a:t>
                      </a:r>
                      <a:r>
                        <a:rPr kumimoji="1" lang="ja-JP" altLang="en-US" sz="2800" b="1" dirty="0">
                          <a:ln>
                            <a:solidFill>
                              <a:schemeClr val="bg1"/>
                            </a:solidFill>
                          </a:ln>
                          <a:solidFill>
                            <a:schemeClr val="bg1"/>
                          </a:solidFill>
                          <a:effectLst>
                            <a:glow rad="127000">
                              <a:srgbClr val="002060">
                                <a:alpha val="60000"/>
                              </a:srgbClr>
                            </a:glow>
                          </a:effectLst>
                        </a:rPr>
                        <a:t>月</a:t>
                      </a:r>
                      <a:r>
                        <a:rPr kumimoji="1" lang="en-US" altLang="ja-JP" sz="2800" b="1" dirty="0">
                          <a:ln>
                            <a:solidFill>
                              <a:schemeClr val="bg1"/>
                            </a:solidFill>
                          </a:ln>
                          <a:solidFill>
                            <a:schemeClr val="bg1"/>
                          </a:solidFill>
                          <a:effectLst>
                            <a:glow rad="127000">
                              <a:srgbClr val="002060">
                                <a:alpha val="60000"/>
                              </a:srgbClr>
                            </a:glow>
                          </a:effectLst>
                        </a:rPr>
                        <a:t>29</a:t>
                      </a:r>
                      <a:r>
                        <a:rPr kumimoji="1" lang="ja-JP" altLang="en-US" sz="2800" b="1" dirty="0">
                          <a:ln>
                            <a:solidFill>
                              <a:schemeClr val="bg1"/>
                            </a:solidFill>
                          </a:ln>
                          <a:solidFill>
                            <a:schemeClr val="bg1"/>
                          </a:solidFill>
                          <a:effectLst>
                            <a:glow rad="127000">
                              <a:srgbClr val="002060">
                                <a:alpha val="60000"/>
                              </a:srgbClr>
                            </a:glow>
                          </a:effectLst>
                        </a:rPr>
                        <a:t>日</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solidFill>
                            <a:schemeClr val="bg1"/>
                          </a:solidFill>
                          <a:effectLst>
                            <a:glow rad="127000">
                              <a:srgbClr val="002060">
                                <a:alpha val="60000"/>
                              </a:srgbClr>
                            </a:glow>
                          </a:effectLst>
                        </a:rPr>
                        <a:t>1</a:t>
                      </a:r>
                      <a:r>
                        <a:rPr kumimoji="1" lang="ja-JP" altLang="en-US" sz="3200" b="1" dirty="0">
                          <a:ln>
                            <a:solidFill>
                              <a:schemeClr val="bg1"/>
                            </a:solidFill>
                          </a:ln>
                          <a:solidFill>
                            <a:schemeClr val="bg1"/>
                          </a:solidFill>
                          <a:effectLst>
                            <a:glow rad="127000">
                              <a:srgbClr val="002060">
                                <a:alpha val="60000"/>
                              </a:srgbClr>
                            </a:glow>
                          </a:effectLst>
                        </a:rPr>
                        <a:t>年</a:t>
                      </a:r>
                      <a:r>
                        <a:rPr kumimoji="1" lang="en-US" altLang="ja-JP" sz="3200" b="1" dirty="0">
                          <a:ln>
                            <a:solidFill>
                              <a:schemeClr val="bg1"/>
                            </a:solidFill>
                          </a:ln>
                          <a:solidFill>
                            <a:schemeClr val="bg1"/>
                          </a:solidFill>
                          <a:effectLst>
                            <a:glow rad="127000">
                              <a:srgbClr val="002060">
                                <a:alpha val="60000"/>
                              </a:srgbClr>
                            </a:glow>
                          </a:effectLst>
                        </a:rPr>
                        <a:t>6</a:t>
                      </a:r>
                      <a:r>
                        <a:rPr kumimoji="1" lang="ja-JP" altLang="en-US" sz="3200" b="1" dirty="0">
                          <a:ln>
                            <a:solidFill>
                              <a:schemeClr val="bg1"/>
                            </a:solidFill>
                          </a:ln>
                          <a:solidFill>
                            <a:schemeClr val="bg1"/>
                          </a:solidFill>
                          <a:effectLst>
                            <a:glow rad="127000">
                              <a:srgbClr val="002060">
                                <a:alpha val="60000"/>
                              </a:srgbClr>
                            </a:glow>
                          </a:effectLst>
                        </a:rPr>
                        <a:t>か月</a:t>
                      </a:r>
                      <a:endParaRPr kumimoji="1" lang="ja-JP" altLang="en-US" sz="32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4000" b="1" dirty="0">
                          <a:ln>
                            <a:solidFill>
                              <a:schemeClr val="bg1"/>
                            </a:solidFill>
                          </a:ln>
                          <a:solidFill>
                            <a:schemeClr val="bg1"/>
                          </a:solidFill>
                          <a:effectLst>
                            <a:glow rad="127000">
                              <a:srgbClr val="002060">
                                <a:alpha val="60000"/>
                              </a:srgbClr>
                            </a:glow>
                          </a:effectLst>
                        </a:rPr>
                        <a:t>村上弘</a:t>
                      </a:r>
                      <a:endParaRPr kumimoji="1" lang="ja-JP" altLang="en-US" sz="40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solidFill>
                            <a:schemeClr val="bg1"/>
                          </a:solidFill>
                          <a:effectLst>
                            <a:glow rad="127000">
                              <a:srgbClr val="002060">
                                <a:alpha val="60000"/>
                              </a:srgbClr>
                            </a:glow>
                          </a:effectLst>
                        </a:rPr>
                        <a:t>韓国政府を承認</a:t>
                      </a:r>
                      <a:endParaRPr kumimoji="1" lang="ja-JP" altLang="en-US" sz="32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762841881"/>
                  </a:ext>
                </a:extLst>
              </a:tr>
              <a:tr h="1025464">
                <a:tc>
                  <a:txBody>
                    <a:bodyPr/>
                    <a:lstStyle/>
                    <a:p>
                      <a:r>
                        <a:rPr kumimoji="1" lang="en-US" altLang="ja-JP" sz="2800" b="1" dirty="0">
                          <a:ln>
                            <a:solidFill>
                              <a:schemeClr val="bg1"/>
                            </a:solidFill>
                          </a:ln>
                          <a:solidFill>
                            <a:schemeClr val="bg1"/>
                          </a:solidFill>
                          <a:effectLst>
                            <a:glow rad="127000">
                              <a:srgbClr val="002060">
                                <a:alpha val="60000"/>
                              </a:srgbClr>
                            </a:glow>
                          </a:effectLst>
                        </a:rPr>
                        <a:t>1989</a:t>
                      </a:r>
                      <a:r>
                        <a:rPr kumimoji="1" lang="ja-JP" altLang="en-US" sz="2800" b="1" dirty="0">
                          <a:ln>
                            <a:solidFill>
                              <a:schemeClr val="bg1"/>
                            </a:solidFill>
                          </a:ln>
                          <a:solidFill>
                            <a:schemeClr val="bg1"/>
                          </a:solidFill>
                          <a:effectLst>
                            <a:glow rad="127000">
                              <a:srgbClr val="002060">
                                <a:alpha val="60000"/>
                              </a:srgbClr>
                            </a:glow>
                          </a:effectLst>
                        </a:rPr>
                        <a:t>年</a:t>
                      </a:r>
                      <a:endParaRPr kumimoji="1" lang="en-US" altLang="ja-JP" sz="2800" b="1" dirty="0">
                        <a:ln>
                          <a:solidFill>
                            <a:schemeClr val="bg1"/>
                          </a:solidFill>
                        </a:ln>
                        <a:solidFill>
                          <a:schemeClr val="bg1"/>
                        </a:solidFill>
                        <a:effectLst>
                          <a:glow rad="127000">
                            <a:srgbClr val="002060">
                              <a:alpha val="60000"/>
                            </a:srgbClr>
                          </a:glow>
                        </a:effectLst>
                      </a:endParaRPr>
                    </a:p>
                    <a:p>
                      <a:r>
                        <a:rPr kumimoji="1" lang="en-US" altLang="ja-JP" sz="2800" b="1" dirty="0">
                          <a:ln>
                            <a:solidFill>
                              <a:schemeClr val="bg1"/>
                            </a:solidFill>
                          </a:ln>
                          <a:solidFill>
                            <a:schemeClr val="bg1"/>
                          </a:solidFill>
                          <a:effectLst>
                            <a:glow rad="127000">
                              <a:srgbClr val="002060">
                                <a:alpha val="60000"/>
                              </a:srgbClr>
                            </a:glow>
                          </a:effectLst>
                        </a:rPr>
                        <a:t>5</a:t>
                      </a:r>
                      <a:r>
                        <a:rPr kumimoji="1" lang="ja-JP" altLang="en-US" sz="2800" b="1" dirty="0">
                          <a:ln>
                            <a:solidFill>
                              <a:schemeClr val="bg1"/>
                            </a:solidFill>
                          </a:ln>
                          <a:solidFill>
                            <a:schemeClr val="bg1"/>
                          </a:solidFill>
                          <a:effectLst>
                            <a:glow rad="127000">
                              <a:srgbClr val="002060">
                                <a:alpha val="60000"/>
                              </a:srgbClr>
                            </a:glow>
                          </a:effectLst>
                        </a:rPr>
                        <a:t>月</a:t>
                      </a:r>
                      <a:r>
                        <a:rPr kumimoji="1" lang="en-US" altLang="ja-JP" sz="2800" b="1" dirty="0">
                          <a:ln>
                            <a:solidFill>
                              <a:schemeClr val="bg1"/>
                            </a:solidFill>
                          </a:ln>
                          <a:solidFill>
                            <a:schemeClr val="bg1"/>
                          </a:solidFill>
                          <a:effectLst>
                            <a:glow rad="127000">
                              <a:srgbClr val="002060">
                                <a:alpha val="60000"/>
                              </a:srgbClr>
                            </a:glow>
                          </a:effectLst>
                        </a:rPr>
                        <a:t>29</a:t>
                      </a:r>
                      <a:r>
                        <a:rPr kumimoji="1" lang="ja-JP" altLang="en-US" sz="2800" b="1" dirty="0">
                          <a:ln>
                            <a:solidFill>
                              <a:schemeClr val="bg1"/>
                            </a:solidFill>
                          </a:ln>
                          <a:solidFill>
                            <a:schemeClr val="bg1"/>
                          </a:solidFill>
                          <a:effectLst>
                            <a:glow rad="127000">
                              <a:srgbClr val="002060">
                                <a:alpha val="60000"/>
                              </a:srgbClr>
                            </a:glow>
                          </a:effectLst>
                        </a:rPr>
                        <a:t>日</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solidFill>
                            <a:schemeClr val="bg1"/>
                          </a:solidFill>
                          <a:effectLst>
                            <a:glow rad="127000">
                              <a:srgbClr val="002060">
                                <a:alpha val="60000"/>
                              </a:srgbClr>
                            </a:glow>
                          </a:effectLst>
                        </a:rPr>
                        <a:t>11</a:t>
                      </a:r>
                      <a:r>
                        <a:rPr kumimoji="1" lang="ja-JP" altLang="en-US" sz="3200" b="1" dirty="0">
                          <a:ln>
                            <a:solidFill>
                              <a:schemeClr val="bg1"/>
                            </a:solidFill>
                          </a:ln>
                          <a:solidFill>
                            <a:schemeClr val="bg1"/>
                          </a:solidFill>
                          <a:effectLst>
                            <a:glow rad="127000">
                              <a:srgbClr val="002060">
                                <a:alpha val="60000"/>
                              </a:srgbClr>
                            </a:glow>
                          </a:effectLst>
                        </a:rPr>
                        <a:t>年</a:t>
                      </a:r>
                      <a:r>
                        <a:rPr kumimoji="1" lang="en-US" altLang="ja-JP" sz="3200" b="1" dirty="0">
                          <a:ln>
                            <a:solidFill>
                              <a:schemeClr val="bg1"/>
                            </a:solidFill>
                          </a:ln>
                          <a:solidFill>
                            <a:schemeClr val="bg1"/>
                          </a:solidFill>
                          <a:effectLst>
                            <a:glow rad="127000">
                              <a:srgbClr val="002060">
                                <a:alpha val="60000"/>
                              </a:srgbClr>
                            </a:glow>
                          </a:effectLst>
                        </a:rPr>
                        <a:t>5</a:t>
                      </a:r>
                      <a:r>
                        <a:rPr kumimoji="1" lang="ja-JP" altLang="en-US" sz="3200" b="1" dirty="0">
                          <a:ln>
                            <a:solidFill>
                              <a:schemeClr val="bg1"/>
                            </a:solidFill>
                          </a:ln>
                          <a:solidFill>
                            <a:schemeClr val="bg1"/>
                          </a:solidFill>
                          <a:effectLst>
                            <a:glow rad="127000">
                              <a:srgbClr val="002060">
                                <a:alpha val="60000"/>
                              </a:srgbClr>
                            </a:glow>
                          </a:effectLst>
                        </a:rPr>
                        <a:t>か月</a:t>
                      </a:r>
                      <a:endParaRPr kumimoji="1" lang="ja-JP" altLang="en-US" sz="32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4000" b="1" dirty="0">
                          <a:ln>
                            <a:solidFill>
                              <a:schemeClr val="bg1"/>
                            </a:solidFill>
                          </a:ln>
                          <a:solidFill>
                            <a:schemeClr val="bg1"/>
                          </a:solidFill>
                          <a:effectLst>
                            <a:glow rad="127000">
                              <a:srgbClr val="002060">
                                <a:alpha val="60000"/>
                              </a:srgbClr>
                            </a:glow>
                          </a:effectLst>
                        </a:rPr>
                        <a:t>不破哲三</a:t>
                      </a:r>
                      <a:endParaRPr kumimoji="1" lang="ja-JP" altLang="en-US" sz="40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solidFill>
                            <a:schemeClr val="bg1"/>
                          </a:solidFill>
                          <a:effectLst>
                            <a:glow rad="127000">
                              <a:srgbClr val="002060">
                                <a:alpha val="60000"/>
                              </a:srgbClr>
                            </a:glow>
                          </a:effectLst>
                        </a:rPr>
                        <a:t>98</a:t>
                      </a:r>
                      <a:r>
                        <a:rPr kumimoji="1" lang="ja-JP" altLang="en-US" sz="3200" b="1" dirty="0">
                          <a:ln>
                            <a:solidFill>
                              <a:schemeClr val="bg1"/>
                            </a:solidFill>
                          </a:ln>
                          <a:solidFill>
                            <a:schemeClr val="bg1"/>
                          </a:solidFill>
                          <a:effectLst>
                            <a:glow rad="127000">
                              <a:srgbClr val="002060">
                                <a:alpha val="60000"/>
                              </a:srgbClr>
                            </a:glow>
                          </a:effectLst>
                        </a:rPr>
                        <a:t>年参院選で躍進</a:t>
                      </a:r>
                      <a:endParaRPr kumimoji="1" lang="ja-JP" altLang="en-US" sz="32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682886310"/>
                  </a:ext>
                </a:extLst>
              </a:tr>
              <a:tr h="1025464">
                <a:tc>
                  <a:txBody>
                    <a:bodyPr/>
                    <a:lstStyle/>
                    <a:p>
                      <a:r>
                        <a:rPr kumimoji="1" lang="en-US" altLang="ja-JP" sz="2800" b="1" dirty="0">
                          <a:ln>
                            <a:solidFill>
                              <a:schemeClr val="bg1"/>
                            </a:solidFill>
                          </a:ln>
                          <a:solidFill>
                            <a:schemeClr val="bg1"/>
                          </a:solidFill>
                          <a:effectLst>
                            <a:glow rad="127000">
                              <a:srgbClr val="002060">
                                <a:alpha val="60000"/>
                              </a:srgbClr>
                            </a:glow>
                          </a:effectLst>
                        </a:rPr>
                        <a:t>2000</a:t>
                      </a:r>
                      <a:r>
                        <a:rPr kumimoji="1" lang="ja-JP" altLang="en-US" sz="2800" b="1" dirty="0">
                          <a:ln>
                            <a:solidFill>
                              <a:schemeClr val="bg1"/>
                            </a:solidFill>
                          </a:ln>
                          <a:solidFill>
                            <a:schemeClr val="bg1"/>
                          </a:solidFill>
                          <a:effectLst>
                            <a:glow rad="127000">
                              <a:srgbClr val="002060">
                                <a:alpha val="60000"/>
                              </a:srgbClr>
                            </a:glow>
                          </a:effectLst>
                        </a:rPr>
                        <a:t>年</a:t>
                      </a:r>
                      <a:endParaRPr kumimoji="1" lang="en-US" altLang="ja-JP" sz="2800" b="1" dirty="0">
                        <a:ln>
                          <a:solidFill>
                            <a:schemeClr val="bg1"/>
                          </a:solidFill>
                        </a:ln>
                        <a:solidFill>
                          <a:schemeClr val="bg1"/>
                        </a:solidFill>
                        <a:effectLst>
                          <a:glow rad="127000">
                            <a:srgbClr val="002060">
                              <a:alpha val="60000"/>
                            </a:srgbClr>
                          </a:glow>
                        </a:effectLst>
                      </a:endParaRPr>
                    </a:p>
                    <a:p>
                      <a:r>
                        <a:rPr kumimoji="1" lang="en-US" altLang="ja-JP" sz="2800" b="1" dirty="0">
                          <a:ln>
                            <a:solidFill>
                              <a:schemeClr val="bg1"/>
                            </a:solidFill>
                          </a:ln>
                          <a:solidFill>
                            <a:schemeClr val="bg1"/>
                          </a:solidFill>
                          <a:effectLst>
                            <a:glow rad="127000">
                              <a:srgbClr val="002060">
                                <a:alpha val="60000"/>
                              </a:srgbClr>
                            </a:glow>
                          </a:effectLst>
                        </a:rPr>
                        <a:t>11</a:t>
                      </a:r>
                      <a:r>
                        <a:rPr kumimoji="1" lang="ja-JP" altLang="en-US" sz="2800" b="1" dirty="0">
                          <a:ln>
                            <a:solidFill>
                              <a:schemeClr val="bg1"/>
                            </a:solidFill>
                          </a:ln>
                          <a:solidFill>
                            <a:schemeClr val="bg1"/>
                          </a:solidFill>
                          <a:effectLst>
                            <a:glow rad="127000">
                              <a:srgbClr val="002060">
                                <a:alpha val="60000"/>
                              </a:srgbClr>
                            </a:glow>
                          </a:effectLst>
                        </a:rPr>
                        <a:t>月</a:t>
                      </a:r>
                      <a:r>
                        <a:rPr kumimoji="1" lang="en-US" altLang="ja-JP" sz="2800" b="1" dirty="0">
                          <a:ln>
                            <a:solidFill>
                              <a:schemeClr val="bg1"/>
                            </a:solidFill>
                          </a:ln>
                          <a:solidFill>
                            <a:schemeClr val="bg1"/>
                          </a:solidFill>
                          <a:effectLst>
                            <a:glow rad="127000">
                              <a:srgbClr val="002060">
                                <a:alpha val="60000"/>
                              </a:srgbClr>
                            </a:glow>
                          </a:effectLst>
                        </a:rPr>
                        <a:t>24</a:t>
                      </a:r>
                      <a:r>
                        <a:rPr kumimoji="1" lang="ja-JP" altLang="en-US" sz="2800" b="1" dirty="0">
                          <a:ln>
                            <a:solidFill>
                              <a:schemeClr val="bg1"/>
                            </a:solidFill>
                          </a:ln>
                          <a:solidFill>
                            <a:schemeClr val="bg1"/>
                          </a:solidFill>
                          <a:effectLst>
                            <a:glow rad="127000">
                              <a:srgbClr val="002060">
                                <a:alpha val="60000"/>
                              </a:srgbClr>
                            </a:glow>
                          </a:effectLst>
                        </a:rPr>
                        <a:t>日</a:t>
                      </a:r>
                      <a:endParaRPr kumimoji="1" lang="ja-JP" altLang="en-US" sz="28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solidFill>
                            <a:schemeClr val="bg1"/>
                          </a:solidFill>
                          <a:effectLst>
                            <a:glow rad="127000">
                              <a:srgbClr val="002060">
                                <a:alpha val="60000"/>
                              </a:srgbClr>
                            </a:glow>
                          </a:effectLst>
                        </a:rPr>
                        <a:t>23</a:t>
                      </a:r>
                      <a:r>
                        <a:rPr kumimoji="1" lang="ja-JP" altLang="en-US" sz="3200" b="1" dirty="0">
                          <a:ln>
                            <a:solidFill>
                              <a:schemeClr val="bg1"/>
                            </a:solidFill>
                          </a:ln>
                          <a:solidFill>
                            <a:schemeClr val="bg1"/>
                          </a:solidFill>
                          <a:effectLst>
                            <a:glow rad="127000">
                              <a:srgbClr val="002060">
                                <a:alpha val="60000"/>
                              </a:srgbClr>
                            </a:glow>
                          </a:effectLst>
                        </a:rPr>
                        <a:t>年</a:t>
                      </a:r>
                      <a:r>
                        <a:rPr kumimoji="1" lang="en-US" altLang="ja-JP" sz="3200" b="1" dirty="0">
                          <a:ln>
                            <a:solidFill>
                              <a:schemeClr val="bg1"/>
                            </a:solidFill>
                          </a:ln>
                          <a:solidFill>
                            <a:schemeClr val="bg1"/>
                          </a:solidFill>
                          <a:effectLst>
                            <a:glow rad="127000">
                              <a:srgbClr val="002060">
                                <a:alpha val="60000"/>
                              </a:srgbClr>
                            </a:glow>
                          </a:effectLst>
                        </a:rPr>
                        <a:t>1</a:t>
                      </a:r>
                      <a:r>
                        <a:rPr kumimoji="1" lang="ja-JP" altLang="en-US" sz="3200" b="1" dirty="0">
                          <a:ln>
                            <a:solidFill>
                              <a:schemeClr val="bg1"/>
                            </a:solidFill>
                          </a:ln>
                          <a:solidFill>
                            <a:schemeClr val="bg1"/>
                          </a:solidFill>
                          <a:effectLst>
                            <a:glow rad="127000">
                              <a:srgbClr val="002060">
                                <a:alpha val="60000"/>
                              </a:srgbClr>
                            </a:glow>
                          </a:effectLst>
                        </a:rPr>
                        <a:t>か月</a:t>
                      </a:r>
                      <a:endParaRPr kumimoji="1" lang="ja-JP" altLang="en-US" sz="32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4000" b="1" dirty="0">
                          <a:ln>
                            <a:solidFill>
                              <a:schemeClr val="bg1"/>
                            </a:solidFill>
                          </a:ln>
                          <a:solidFill>
                            <a:schemeClr val="bg1"/>
                          </a:solidFill>
                          <a:effectLst>
                            <a:glow rad="127000">
                              <a:srgbClr val="002060">
                                <a:alpha val="60000"/>
                              </a:srgbClr>
                            </a:glow>
                          </a:effectLst>
                        </a:rPr>
                        <a:t>志位和夫</a:t>
                      </a:r>
                      <a:endParaRPr kumimoji="1" lang="ja-JP" altLang="en-US" sz="40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solidFill>
                            <a:schemeClr val="bg1"/>
                          </a:solidFill>
                          <a:effectLst>
                            <a:glow rad="127000">
                              <a:srgbClr val="002060">
                                <a:alpha val="60000"/>
                              </a:srgbClr>
                            </a:glow>
                          </a:effectLst>
                        </a:rPr>
                        <a:t>綱領改定で天皇制・自衛隊を当面容認</a:t>
                      </a:r>
                      <a:endParaRPr kumimoji="1" lang="ja-JP" altLang="en-US" sz="3200" b="1" dirty="0">
                        <a:ln>
                          <a:solidFill>
                            <a:schemeClr val="bg1"/>
                          </a:solidFill>
                        </a:ln>
                        <a:solidFill>
                          <a:schemeClr val="bg1"/>
                        </a:solidFill>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714761098"/>
                  </a:ext>
                </a:extLst>
              </a:tr>
            </a:tbl>
          </a:graphicData>
        </a:graphic>
      </p:graphicFrame>
    </p:spTree>
    <p:extLst>
      <p:ext uri="{BB962C8B-B14F-4D97-AF65-F5344CB8AC3E}">
        <p14:creationId xmlns:p14="http://schemas.microsoft.com/office/powerpoint/2010/main" val="357729546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3AF490B-5BF0-C977-3011-8BE4DE3C2F1D}"/>
              </a:ext>
            </a:extLst>
          </p:cNvPr>
          <p:cNvSpPr txBox="1"/>
          <p:nvPr/>
        </p:nvSpPr>
        <p:spPr>
          <a:xfrm>
            <a:off x="2863202" y="-320122"/>
            <a:ext cx="6465596" cy="892552"/>
          </a:xfrm>
          <a:prstGeom prst="rect">
            <a:avLst/>
          </a:prstGeom>
          <a:noFill/>
        </p:spPr>
        <p:txBody>
          <a:bodyPr wrap="square" tIns="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3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東京地検特捜部の刑事処分方針</a:t>
            </a:r>
            <a:endParaRPr kumimoji="1" lang="en-US" altLang="ja-JP" sz="3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4" name="表 3">
            <a:extLst>
              <a:ext uri="{FF2B5EF4-FFF2-40B4-BE49-F238E27FC236}">
                <a16:creationId xmlns:a16="http://schemas.microsoft.com/office/drawing/2014/main" id="{779201DA-51CE-192E-FB19-AC3C7D74C566}"/>
              </a:ext>
            </a:extLst>
          </p:cNvPr>
          <p:cNvGraphicFramePr>
            <a:graphicFrameLocks noGrp="1" noChangeAspect="1"/>
          </p:cNvGraphicFramePr>
          <p:nvPr/>
        </p:nvGraphicFramePr>
        <p:xfrm>
          <a:off x="317500" y="572430"/>
          <a:ext cx="11358880" cy="6082370"/>
        </p:xfrm>
        <a:graphic>
          <a:graphicData uri="http://schemas.openxmlformats.org/drawingml/2006/table">
            <a:tbl>
              <a:tblPr bandRow="1">
                <a:tableStyleId>{D113A9D2-9D6B-4929-AA2D-F23B5EE8CBE7}</a:tableStyleId>
              </a:tblPr>
              <a:tblGrid>
                <a:gridCol w="1295400">
                  <a:extLst>
                    <a:ext uri="{9D8B030D-6E8A-4147-A177-3AD203B41FA5}">
                      <a16:colId xmlns:a16="http://schemas.microsoft.com/office/drawing/2014/main" val="1785139920"/>
                    </a:ext>
                  </a:extLst>
                </a:gridCol>
                <a:gridCol w="1955800">
                  <a:extLst>
                    <a:ext uri="{9D8B030D-6E8A-4147-A177-3AD203B41FA5}">
                      <a16:colId xmlns:a16="http://schemas.microsoft.com/office/drawing/2014/main" val="2068270587"/>
                    </a:ext>
                  </a:extLst>
                </a:gridCol>
                <a:gridCol w="4348480">
                  <a:extLst>
                    <a:ext uri="{9D8B030D-6E8A-4147-A177-3AD203B41FA5}">
                      <a16:colId xmlns:a16="http://schemas.microsoft.com/office/drawing/2014/main" val="1109501816"/>
                    </a:ext>
                  </a:extLst>
                </a:gridCol>
                <a:gridCol w="3759200">
                  <a:extLst>
                    <a:ext uri="{9D8B030D-6E8A-4147-A177-3AD203B41FA5}">
                      <a16:colId xmlns:a16="http://schemas.microsoft.com/office/drawing/2014/main" val="2889375593"/>
                    </a:ext>
                  </a:extLst>
                </a:gridCol>
              </a:tblGrid>
              <a:tr h="608253">
                <a:tc gridSpan="2">
                  <a:txBody>
                    <a:bodyPr/>
                    <a:lstStyle/>
                    <a:p>
                      <a:endParaRPr kumimoji="1" lang="ja-JP" altLang="en-US" sz="20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h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国会議員</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会計責任者</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122218490"/>
                  </a:ext>
                </a:extLst>
              </a:tr>
              <a:tr h="888168">
                <a:tc rowSpan="5">
                  <a:txBody>
                    <a:bodyPr/>
                    <a:lstStyle/>
                    <a:p>
                      <a:r>
                        <a:rPr kumimoji="1" lang="ja-JP" altLang="en-US" sz="2400" b="1" dirty="0">
                          <a:ln>
                            <a:solidFill>
                              <a:schemeClr val="bg1"/>
                            </a:solidFill>
                          </a:ln>
                          <a:effectLst>
                            <a:glow rad="127000">
                              <a:srgbClr val="002060">
                                <a:alpha val="60000"/>
                              </a:srgbClr>
                            </a:glow>
                          </a:effectLst>
                        </a:rPr>
                        <a:t>清和研</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　派閥側</a:t>
                      </a:r>
                      <a:endParaRPr kumimoji="1" lang="en-US" altLang="ja-JP" sz="2400" b="1" dirty="0">
                        <a:ln>
                          <a:solidFill>
                            <a:schemeClr val="bg1"/>
                          </a:solidFill>
                        </a:ln>
                        <a:effectLst>
                          <a:glow rad="127000">
                            <a:srgbClr val="002060">
                              <a:alpha val="60000"/>
                            </a:srgbClr>
                          </a:glow>
                        </a:effectLst>
                      </a:endParaRPr>
                    </a:p>
                    <a:p>
                      <a:r>
                        <a:rPr kumimoji="1" lang="ja-JP" altLang="en-US" sz="1600" b="1" dirty="0">
                          <a:ln>
                            <a:solidFill>
                              <a:schemeClr val="bg1"/>
                            </a:solidFill>
                          </a:ln>
                          <a:effectLst>
                            <a:glow rad="127000">
                              <a:srgbClr val="002060">
                                <a:alpha val="60000"/>
                              </a:srgbClr>
                            </a:glow>
                          </a:effectLst>
                        </a:rPr>
                        <a:t>計</a:t>
                      </a:r>
                      <a:r>
                        <a:rPr kumimoji="1" lang="en-US" altLang="ja-JP" sz="1600" b="1" dirty="0">
                          <a:ln>
                            <a:solidFill>
                              <a:schemeClr val="bg1"/>
                            </a:solidFill>
                          </a:ln>
                          <a:effectLst>
                            <a:glow rad="127000">
                              <a:srgbClr val="002060">
                                <a:alpha val="60000"/>
                              </a:srgbClr>
                            </a:glow>
                          </a:effectLst>
                        </a:rPr>
                        <a:t>13</a:t>
                      </a:r>
                      <a:r>
                        <a:rPr kumimoji="1" lang="ja-JP" altLang="en-US" sz="1600" b="1" dirty="0">
                          <a:ln>
                            <a:solidFill>
                              <a:schemeClr val="bg1"/>
                            </a:solidFill>
                          </a:ln>
                          <a:effectLst>
                            <a:glow rad="127000">
                              <a:srgbClr val="002060">
                                <a:alpha val="60000"/>
                              </a:srgbClr>
                            </a:glow>
                          </a:effectLst>
                        </a:rPr>
                        <a:t>億</a:t>
                      </a:r>
                      <a:r>
                        <a:rPr kumimoji="1" lang="en-US" altLang="ja-JP" sz="1600" b="1" dirty="0">
                          <a:ln>
                            <a:solidFill>
                              <a:schemeClr val="bg1"/>
                            </a:solidFill>
                          </a:ln>
                          <a:effectLst>
                            <a:glow rad="127000">
                              <a:srgbClr val="002060">
                                <a:alpha val="60000"/>
                              </a:srgbClr>
                            </a:glow>
                          </a:effectLst>
                        </a:rPr>
                        <a:t>5157</a:t>
                      </a:r>
                      <a:r>
                        <a:rPr kumimoji="1" lang="ja-JP" altLang="en-US" sz="1600" b="1" dirty="0">
                          <a:ln>
                            <a:solidFill>
                              <a:schemeClr val="bg1"/>
                            </a:solidFill>
                          </a:ln>
                          <a:effectLst>
                            <a:glow rad="127000">
                              <a:srgbClr val="002060">
                                <a:alpha val="60000"/>
                              </a:srgbClr>
                            </a:glow>
                          </a:effectLst>
                        </a:rPr>
                        <a:t>万円</a:t>
                      </a:r>
                      <a:endParaRPr kumimoji="1" lang="ja-JP" altLang="en-US" sz="16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幹部</a:t>
                      </a:r>
                      <a:r>
                        <a:rPr kumimoji="1" lang="en-US" altLang="ja-JP" sz="2400" b="1" dirty="0">
                          <a:ln>
                            <a:solidFill>
                              <a:schemeClr val="bg1"/>
                            </a:solidFill>
                          </a:ln>
                          <a:effectLst>
                            <a:glow rad="127000">
                              <a:srgbClr val="002060">
                                <a:alpha val="60000"/>
                              </a:srgbClr>
                            </a:glow>
                          </a:effectLst>
                        </a:rPr>
                        <a:t>7</a:t>
                      </a:r>
                      <a:r>
                        <a:rPr kumimoji="1" lang="ja-JP" altLang="en-US" sz="2400" b="1" dirty="0">
                          <a:ln>
                            <a:solidFill>
                              <a:schemeClr val="bg1"/>
                            </a:solidFill>
                          </a:ln>
                          <a:effectLst>
                            <a:glow rad="127000">
                              <a:srgbClr val="002060">
                                <a:alpha val="60000"/>
                              </a:srgbClr>
                            </a:glow>
                          </a:effectLst>
                        </a:rPr>
                        <a:t>人</a:t>
                      </a:r>
                    </a:p>
                    <a:p>
                      <a:r>
                        <a:rPr kumimoji="1" lang="ja-JP" altLang="en-US" sz="2400" b="1" dirty="0">
                          <a:ln>
                            <a:solidFill>
                              <a:schemeClr val="bg1"/>
                            </a:solidFill>
                          </a:ln>
                          <a:effectLst>
                            <a:glow rad="127000">
                              <a:srgbClr val="002060">
                                <a:alpha val="60000"/>
                              </a:srgbClr>
                            </a:glow>
                          </a:effectLst>
                        </a:rPr>
                        <a:t> 不起訴</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会計責任者</a:t>
                      </a:r>
                    </a:p>
                    <a:p>
                      <a:r>
                        <a:rPr kumimoji="1" lang="ja-JP" altLang="en-US" sz="2400" b="1" dirty="0">
                          <a:ln>
                            <a:solidFill>
                              <a:schemeClr val="bg1"/>
                            </a:solidFill>
                          </a:ln>
                          <a:effectLst>
                            <a:glow rad="127000">
                              <a:srgbClr val="002060">
                                <a:alpha val="60000"/>
                              </a:srgbClr>
                            </a:glow>
                          </a:effectLst>
                        </a:rPr>
                        <a:t> 在宅起訴</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742400803"/>
                  </a:ext>
                </a:extLst>
              </a:tr>
              <a:tr h="444084">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rowSpan="4">
                  <a:txBody>
                    <a:bodyPr/>
                    <a:lstStyle/>
                    <a:p>
                      <a:r>
                        <a:rPr kumimoji="1" lang="ja-JP" altLang="en-US" sz="2400" b="1" dirty="0">
                          <a:ln>
                            <a:solidFill>
                              <a:schemeClr val="bg1"/>
                            </a:solidFill>
                          </a:ln>
                          <a:effectLst>
                            <a:glow rad="127000">
                              <a:srgbClr val="002060">
                                <a:alpha val="60000"/>
                              </a:srgbClr>
                            </a:glow>
                          </a:effectLst>
                        </a:rPr>
                        <a:t>所属議員側</a:t>
                      </a:r>
                      <a:endParaRPr kumimoji="1" lang="en-US" altLang="ja-JP" sz="2400" b="1" dirty="0">
                        <a:ln>
                          <a:solidFill>
                            <a:schemeClr val="bg1"/>
                          </a:solidFill>
                        </a:ln>
                        <a:effectLst>
                          <a:glow rad="127000">
                            <a:srgbClr val="002060">
                              <a:alpha val="60000"/>
                            </a:srgbClr>
                          </a:glow>
                        </a:effectLst>
                      </a:endParaRPr>
                    </a:p>
                    <a:p>
                      <a:r>
                        <a:rPr kumimoji="1" lang="ja-JP" altLang="en-US" sz="2000" b="1" dirty="0">
                          <a:ln>
                            <a:solidFill>
                              <a:schemeClr val="bg1"/>
                            </a:solidFill>
                          </a:ln>
                          <a:effectLst>
                            <a:glow rad="127000">
                              <a:srgbClr val="002060">
                                <a:alpha val="60000"/>
                              </a:srgbClr>
                            </a:glow>
                          </a:effectLst>
                        </a:rPr>
                        <a:t>　 </a:t>
                      </a:r>
                      <a:r>
                        <a:rPr kumimoji="1" lang="en-US" altLang="ja-JP" sz="2000" b="1" dirty="0">
                          <a:ln>
                            <a:solidFill>
                              <a:schemeClr val="bg1"/>
                            </a:solidFill>
                          </a:ln>
                          <a:effectLst>
                            <a:glow rad="127000">
                              <a:srgbClr val="002060">
                                <a:alpha val="60000"/>
                              </a:srgbClr>
                            </a:glow>
                          </a:effectLst>
                        </a:rPr>
                        <a:t>5154</a:t>
                      </a:r>
                      <a:r>
                        <a:rPr kumimoji="1" lang="ja-JP" altLang="en-US" sz="2000" b="1" dirty="0">
                          <a:ln>
                            <a:solidFill>
                              <a:schemeClr val="bg1"/>
                            </a:solidFill>
                          </a:ln>
                          <a:effectLst>
                            <a:glow rad="127000">
                              <a:srgbClr val="002060">
                                <a:alpha val="60000"/>
                              </a:srgbClr>
                            </a:glow>
                          </a:effectLst>
                        </a:rPr>
                        <a:t>万　　</a:t>
                      </a:r>
                      <a:r>
                        <a:rPr kumimoji="1" lang="en-US" altLang="ja-JP" sz="2000" b="1" dirty="0">
                          <a:ln>
                            <a:solidFill>
                              <a:schemeClr val="bg1"/>
                            </a:solidFill>
                          </a:ln>
                          <a:effectLst>
                            <a:glow rad="127000">
                              <a:srgbClr val="002060">
                                <a:alpha val="60000"/>
                              </a:srgbClr>
                            </a:glow>
                          </a:effectLst>
                        </a:rPr>
                        <a:t>~</a:t>
                      </a:r>
                      <a:r>
                        <a:rPr kumimoji="1" lang="ja-JP" altLang="en-US" sz="2000" b="1" dirty="0">
                          <a:ln>
                            <a:solidFill>
                              <a:schemeClr val="bg1"/>
                            </a:solidFill>
                          </a:ln>
                          <a:effectLst>
                            <a:glow rad="127000">
                              <a:srgbClr val="002060">
                                <a:alpha val="60000"/>
                              </a:srgbClr>
                            </a:glow>
                          </a:effectLst>
                        </a:rPr>
                        <a:t>  </a:t>
                      </a:r>
                      <a:r>
                        <a:rPr kumimoji="1" lang="en-US" altLang="ja-JP" sz="2000" b="1" dirty="0">
                          <a:ln>
                            <a:solidFill>
                              <a:schemeClr val="bg1"/>
                            </a:solidFill>
                          </a:ln>
                          <a:effectLst>
                            <a:glow rad="127000">
                              <a:srgbClr val="002060">
                                <a:alpha val="60000"/>
                              </a:srgbClr>
                            </a:glow>
                          </a:effectLst>
                        </a:rPr>
                        <a:t>4355</a:t>
                      </a:r>
                      <a:r>
                        <a:rPr kumimoji="1" lang="ja-JP" altLang="en-US" sz="2000" b="1" dirty="0">
                          <a:ln>
                            <a:solidFill>
                              <a:schemeClr val="bg1"/>
                            </a:solidFill>
                          </a:ln>
                          <a:effectLst>
                            <a:glow rad="127000">
                              <a:srgbClr val="002060">
                                <a:alpha val="60000"/>
                              </a:srgbClr>
                            </a:glow>
                          </a:effectLst>
                        </a:rPr>
                        <a:t>万</a:t>
                      </a:r>
                      <a:endParaRPr kumimoji="1" lang="ja-JP" altLang="en-US" sz="20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高額還流議員</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rowSpan="3">
                  <a:txBody>
                    <a:bodyPr/>
                    <a:lstStyle/>
                    <a:p>
                      <a:r>
                        <a:rPr kumimoji="1" lang="ja-JP" altLang="en-US" sz="2400" b="1" dirty="0">
                          <a:ln>
                            <a:solidFill>
                              <a:schemeClr val="bg1"/>
                            </a:solidFill>
                          </a:ln>
                          <a:effectLst>
                            <a:glow rad="127000">
                              <a:srgbClr val="002060">
                                <a:alpha val="60000"/>
                              </a:srgbClr>
                            </a:glow>
                          </a:effectLst>
                        </a:rPr>
                        <a:t>会計責任者ら</a:t>
                      </a:r>
                    </a:p>
                    <a:p>
                      <a:r>
                        <a:rPr kumimoji="1" lang="ja-JP" altLang="en-US" sz="2400" b="1" dirty="0">
                          <a:ln>
                            <a:solidFill>
                              <a:schemeClr val="bg1"/>
                            </a:solidFill>
                          </a:ln>
                          <a:effectLst>
                            <a:glow rad="127000">
                              <a:srgbClr val="002060">
                                <a:alpha val="60000"/>
                              </a:srgbClr>
                            </a:glow>
                          </a:effectLst>
                        </a:rPr>
                        <a:t>　在宅立件</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022237192"/>
                  </a:ext>
                </a:extLst>
              </a:tr>
              <a:tr h="45720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u="none" dirty="0">
                          <a:ln>
                            <a:solidFill>
                              <a:schemeClr val="bg1"/>
                            </a:solidFill>
                          </a:ln>
                          <a:effectLst>
                            <a:glow rad="127000">
                              <a:srgbClr val="002060">
                                <a:alpha val="60000"/>
                              </a:srgbClr>
                            </a:glow>
                          </a:effectLst>
                        </a:rPr>
                        <a:t> 大野</a:t>
                      </a:r>
                      <a:r>
                        <a:rPr kumimoji="1" lang="ja-JP" altLang="en-US" sz="2400" b="1" dirty="0">
                          <a:ln>
                            <a:solidFill>
                              <a:schemeClr val="bg1"/>
                            </a:solidFill>
                          </a:ln>
                          <a:effectLst>
                            <a:glow rad="127000">
                              <a:srgbClr val="002060">
                                <a:alpha val="60000"/>
                              </a:srgbClr>
                            </a:glow>
                          </a:effectLst>
                        </a:rPr>
                        <a:t>泰正議員　在宅起訴</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r>
                        <a:rPr kumimoji="1" lang="ja-JP" altLang="en-US" sz="2400" b="1">
                          <a:latin typeface="メイリオ" panose="020B0604030504040204" pitchFamily="50" charset="-128"/>
                          <a:ea typeface="メイリオ" panose="020B0604030504040204" pitchFamily="50" charset="-128"/>
                        </a:rPr>
                        <a:t>在宅で立件</a:t>
                      </a:r>
                      <a:endParaRPr kumimoji="1" lang="ja-JP" altLang="en-US" sz="2400" b="1" dirty="0">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85806608"/>
                  </a:ext>
                </a:extLst>
              </a:tr>
              <a:tr h="444084">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 谷川弥一議員　略式起訴</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893453423"/>
                  </a:ext>
                </a:extLst>
              </a:tr>
              <a:tr h="498400">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 池田佳隆議員　逮捕・拘留中</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marT="0" marB="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秘書　逮捕・拘留中</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marT="0" marB="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945165052"/>
                  </a:ext>
                </a:extLst>
              </a:tr>
              <a:tr h="888168">
                <a:tc rowSpan="2">
                  <a:txBody>
                    <a:bodyPr/>
                    <a:lstStyle/>
                    <a:p>
                      <a:r>
                        <a:rPr kumimoji="1" lang="ja-JP" altLang="en-US" sz="2400" b="1" dirty="0">
                          <a:ln>
                            <a:solidFill>
                              <a:schemeClr val="bg1"/>
                            </a:solidFill>
                          </a:ln>
                          <a:effectLst>
                            <a:glow rad="127000">
                              <a:srgbClr val="002060">
                                <a:alpha val="60000"/>
                              </a:srgbClr>
                            </a:glow>
                          </a:effectLst>
                        </a:rPr>
                        <a:t>志帥会</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  派閥側</a:t>
                      </a:r>
                      <a:endParaRPr kumimoji="1" lang="en-US" altLang="ja-JP" sz="2400" b="1" dirty="0">
                        <a:ln>
                          <a:solidFill>
                            <a:schemeClr val="bg1"/>
                          </a:solidFill>
                        </a:ln>
                        <a:effectLst>
                          <a:glow rad="127000">
                            <a:srgbClr val="002060">
                              <a:alpha val="60000"/>
                            </a:srgbClr>
                          </a:glow>
                        </a:effectLst>
                      </a:endParaRPr>
                    </a:p>
                    <a:p>
                      <a:r>
                        <a:rPr kumimoji="1" lang="ja-JP" altLang="en-US" sz="1800" b="1" dirty="0">
                          <a:ln>
                            <a:solidFill>
                              <a:schemeClr val="bg1"/>
                            </a:solidFill>
                          </a:ln>
                          <a:effectLst>
                            <a:glow rad="127000">
                              <a:srgbClr val="002060">
                                <a:alpha val="60000"/>
                              </a:srgbClr>
                            </a:glow>
                          </a:effectLst>
                        </a:rPr>
                        <a:t>計</a:t>
                      </a:r>
                      <a:r>
                        <a:rPr kumimoji="1" lang="en-US" altLang="ja-JP" sz="1800" b="1" dirty="0">
                          <a:ln>
                            <a:solidFill>
                              <a:schemeClr val="bg1"/>
                            </a:solidFill>
                          </a:ln>
                          <a:effectLst>
                            <a:glow rad="127000">
                              <a:srgbClr val="002060">
                                <a:alpha val="60000"/>
                              </a:srgbClr>
                            </a:glow>
                          </a:effectLst>
                        </a:rPr>
                        <a:t>3</a:t>
                      </a:r>
                      <a:r>
                        <a:rPr kumimoji="1" lang="ja-JP" altLang="en-US" sz="1800" b="1" dirty="0">
                          <a:ln>
                            <a:solidFill>
                              <a:schemeClr val="bg1"/>
                            </a:solidFill>
                          </a:ln>
                          <a:effectLst>
                            <a:glow rad="127000">
                              <a:srgbClr val="002060">
                                <a:alpha val="60000"/>
                              </a:srgbClr>
                            </a:glow>
                          </a:effectLst>
                        </a:rPr>
                        <a:t>億</a:t>
                      </a:r>
                      <a:r>
                        <a:rPr kumimoji="1" lang="en-US" altLang="ja-JP" sz="1800" b="1" dirty="0">
                          <a:ln>
                            <a:solidFill>
                              <a:schemeClr val="bg1"/>
                            </a:solidFill>
                          </a:ln>
                          <a:effectLst>
                            <a:glow rad="127000">
                              <a:srgbClr val="002060">
                                <a:alpha val="60000"/>
                              </a:srgbClr>
                            </a:glow>
                          </a:effectLst>
                        </a:rPr>
                        <a:t>8082</a:t>
                      </a:r>
                      <a:r>
                        <a:rPr kumimoji="1" lang="ja-JP" altLang="en-US" sz="1800" b="1" dirty="0">
                          <a:ln>
                            <a:solidFill>
                              <a:schemeClr val="bg1"/>
                            </a:solidFill>
                          </a:ln>
                          <a:effectLst>
                            <a:glow rad="127000">
                              <a:srgbClr val="002060">
                                <a:alpha val="60000"/>
                              </a:srgbClr>
                            </a:glow>
                          </a:effectLst>
                        </a:rPr>
                        <a:t>万</a:t>
                      </a:r>
                      <a:endParaRPr kumimoji="1" lang="ja-JP" altLang="en-US" sz="18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元会計責任者</a:t>
                      </a:r>
                    </a:p>
                    <a:p>
                      <a:r>
                        <a:rPr kumimoji="1" lang="ja-JP" altLang="en-US" sz="2400" b="1" dirty="0">
                          <a:ln>
                            <a:solidFill>
                              <a:schemeClr val="bg1"/>
                            </a:solidFill>
                          </a:ln>
                          <a:effectLst>
                            <a:glow rad="127000">
                              <a:srgbClr val="002060">
                                <a:alpha val="60000"/>
                              </a:srgbClr>
                            </a:glow>
                          </a:effectLst>
                        </a:rPr>
                        <a:t>　在宅起訴</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560423419"/>
                  </a:ext>
                </a:extLst>
              </a:tr>
              <a:tr h="888168">
                <a:tc vMerge="1">
                  <a:txBody>
                    <a:bodyPr/>
                    <a:lstStyle/>
                    <a:p>
                      <a:endParaRPr kumimoji="1" lang="ja-JP" altLang="en-US" dirty="0"/>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二階議員側</a:t>
                      </a:r>
                      <a:endParaRPr kumimoji="1" lang="en-US" altLang="ja-JP" sz="2400" b="1" dirty="0">
                        <a:ln>
                          <a:solidFill>
                            <a:schemeClr val="bg1"/>
                          </a:solidFill>
                        </a:ln>
                        <a:effectLst>
                          <a:glow rad="127000">
                            <a:srgbClr val="002060">
                              <a:alpha val="60000"/>
                            </a:srgbClr>
                          </a:glow>
                        </a:effectLst>
                      </a:endParaRPr>
                    </a:p>
                    <a:p>
                      <a:r>
                        <a:rPr kumimoji="1" lang="ja-JP" altLang="en-US" sz="1800" b="1" dirty="0">
                          <a:ln>
                            <a:solidFill>
                              <a:schemeClr val="bg1"/>
                            </a:solidFill>
                          </a:ln>
                          <a:effectLst>
                            <a:glow rad="127000">
                              <a:srgbClr val="002060">
                                <a:alpha val="60000"/>
                              </a:srgbClr>
                            </a:glow>
                          </a:effectLst>
                        </a:rPr>
                        <a:t>    </a:t>
                      </a:r>
                      <a:r>
                        <a:rPr kumimoji="1" lang="en-US" altLang="ja-JP" sz="1800" b="1" dirty="0">
                          <a:ln>
                            <a:solidFill>
                              <a:schemeClr val="bg1"/>
                            </a:solidFill>
                          </a:ln>
                          <a:effectLst>
                            <a:glow rad="127000">
                              <a:srgbClr val="002060">
                                <a:alpha val="60000"/>
                              </a:srgbClr>
                            </a:glow>
                          </a:effectLst>
                        </a:rPr>
                        <a:t>3526</a:t>
                      </a:r>
                      <a:r>
                        <a:rPr kumimoji="1" lang="ja-JP" altLang="en-US" sz="1800" b="1" dirty="0">
                          <a:ln>
                            <a:solidFill>
                              <a:schemeClr val="bg1"/>
                            </a:solidFill>
                          </a:ln>
                          <a:effectLst>
                            <a:glow rad="127000">
                              <a:srgbClr val="002060">
                                <a:alpha val="60000"/>
                              </a:srgbClr>
                            </a:glow>
                          </a:effectLst>
                        </a:rPr>
                        <a:t>万</a:t>
                      </a:r>
                      <a:endParaRPr kumimoji="1" lang="ja-JP" altLang="en-US" sz="18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　秘書</a:t>
                      </a:r>
                    </a:p>
                    <a:p>
                      <a:r>
                        <a:rPr kumimoji="1" lang="ja-JP" altLang="en-US" sz="2400" b="1" dirty="0">
                          <a:ln>
                            <a:solidFill>
                              <a:schemeClr val="bg1"/>
                            </a:solidFill>
                          </a:ln>
                          <a:effectLst>
                            <a:glow rad="127000">
                              <a:srgbClr val="002060">
                                <a:alpha val="60000"/>
                              </a:srgbClr>
                            </a:glow>
                          </a:effectLst>
                        </a:rPr>
                        <a:t>略式起訴</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322131237"/>
                  </a:ext>
                </a:extLst>
              </a:tr>
              <a:tr h="939613">
                <a:tc>
                  <a:txBody>
                    <a:bodyPr/>
                    <a:lstStyle/>
                    <a:p>
                      <a:r>
                        <a:rPr kumimoji="1" lang="ja-JP" altLang="en-US" sz="2400" b="1" dirty="0">
                          <a:ln>
                            <a:solidFill>
                              <a:schemeClr val="bg1"/>
                            </a:solidFill>
                          </a:ln>
                          <a:effectLst>
                            <a:glow rad="127000">
                              <a:srgbClr val="002060">
                                <a:alpha val="60000"/>
                              </a:srgbClr>
                            </a:glow>
                          </a:effectLst>
                        </a:rPr>
                        <a:t>宏池会</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派閥側</a:t>
                      </a:r>
                      <a:endParaRPr kumimoji="1" lang="en-US" altLang="ja-JP" sz="2400" b="1" dirty="0">
                        <a:ln>
                          <a:solidFill>
                            <a:schemeClr val="bg1"/>
                          </a:solidFill>
                        </a:ln>
                        <a:effectLst>
                          <a:glow rad="127000">
                            <a:srgbClr val="002060">
                              <a:alpha val="60000"/>
                            </a:srgbClr>
                          </a:glow>
                        </a:effectLst>
                      </a:endParaRPr>
                    </a:p>
                    <a:p>
                      <a:r>
                        <a:rPr kumimoji="1" lang="en-US" altLang="ja-JP" sz="1800" b="1" dirty="0">
                          <a:ln>
                            <a:solidFill>
                              <a:schemeClr val="bg1"/>
                            </a:solidFill>
                          </a:ln>
                          <a:effectLst>
                            <a:glow rad="127000">
                              <a:srgbClr val="002060">
                                <a:alpha val="60000"/>
                              </a:srgbClr>
                            </a:glow>
                          </a:effectLst>
                        </a:rPr>
                        <a:t>3059</a:t>
                      </a:r>
                      <a:r>
                        <a:rPr kumimoji="1" lang="ja-JP" altLang="en-US" sz="1800" b="1" dirty="0">
                          <a:ln>
                            <a:solidFill>
                              <a:schemeClr val="bg1"/>
                            </a:solidFill>
                          </a:ln>
                          <a:effectLst>
                            <a:glow rad="127000">
                              <a:srgbClr val="002060">
                                <a:alpha val="60000"/>
                              </a:srgbClr>
                            </a:glow>
                          </a:effectLst>
                        </a:rPr>
                        <a:t>万</a:t>
                      </a:r>
                      <a:endParaRPr kumimoji="1" lang="ja-JP" altLang="en-US" sz="18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rPr>
                        <a:t>元会計責任者</a:t>
                      </a:r>
                    </a:p>
                    <a:p>
                      <a:r>
                        <a:rPr kumimoji="1" lang="ja-JP" altLang="en-US" sz="2400" b="1" dirty="0">
                          <a:ln>
                            <a:solidFill>
                              <a:schemeClr val="bg1"/>
                            </a:solidFill>
                          </a:ln>
                          <a:effectLst>
                            <a:glow rad="127000">
                              <a:srgbClr val="002060">
                                <a:alpha val="60000"/>
                              </a:srgbClr>
                            </a:glow>
                          </a:effectLst>
                        </a:rPr>
                        <a:t>　略式起訴</a:t>
                      </a:r>
                      <a:endPar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127380709"/>
                  </a:ext>
                </a:extLst>
              </a:tr>
            </a:tbl>
          </a:graphicData>
        </a:graphic>
      </p:graphicFrame>
      <p:sp>
        <p:nvSpPr>
          <p:cNvPr id="5" name="テキスト ボックス 4">
            <a:extLst>
              <a:ext uri="{FF2B5EF4-FFF2-40B4-BE49-F238E27FC236}">
                <a16:creationId xmlns:a16="http://schemas.microsoft.com/office/drawing/2014/main" id="{667FAEA1-48F6-48B2-59CD-A27FC52BD5E1}"/>
              </a:ext>
            </a:extLst>
          </p:cNvPr>
          <p:cNvSpPr txBox="1"/>
          <p:nvPr/>
        </p:nvSpPr>
        <p:spPr>
          <a:xfrm>
            <a:off x="9195562" y="152400"/>
            <a:ext cx="2678938" cy="400110"/>
          </a:xfrm>
          <a:prstGeom prst="rect">
            <a:avLst/>
          </a:prstGeom>
          <a:no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2024</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年</a:t>
            </a:r>
            <a:r>
              <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1</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月</a:t>
            </a:r>
            <a:r>
              <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19</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日現在</a:t>
            </a:r>
          </a:p>
        </p:txBody>
      </p:sp>
    </p:spTree>
    <p:extLst>
      <p:ext uri="{BB962C8B-B14F-4D97-AF65-F5344CB8AC3E}">
        <p14:creationId xmlns:p14="http://schemas.microsoft.com/office/powerpoint/2010/main" val="398555179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3AF490B-5BF0-C977-3011-8BE4DE3C2F1D}"/>
              </a:ext>
            </a:extLst>
          </p:cNvPr>
          <p:cNvSpPr txBox="1"/>
          <p:nvPr/>
        </p:nvSpPr>
        <p:spPr>
          <a:xfrm>
            <a:off x="2203564" y="-248157"/>
            <a:ext cx="6991998" cy="892552"/>
          </a:xfrm>
          <a:prstGeom prst="rect">
            <a:avLst/>
          </a:prstGeom>
          <a:noFill/>
        </p:spPr>
        <p:txBody>
          <a:bodyPr wrap="square" tIns="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3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事件を通じて指摘された主な問題点</a:t>
            </a:r>
            <a:endParaRPr kumimoji="1" lang="en-US" altLang="ja-JP" sz="3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5" name="テキスト ボックス 4">
            <a:extLst>
              <a:ext uri="{FF2B5EF4-FFF2-40B4-BE49-F238E27FC236}">
                <a16:creationId xmlns:a16="http://schemas.microsoft.com/office/drawing/2014/main" id="{667FAEA1-48F6-48B2-59CD-A27FC52BD5E1}"/>
              </a:ext>
            </a:extLst>
          </p:cNvPr>
          <p:cNvSpPr txBox="1"/>
          <p:nvPr/>
        </p:nvSpPr>
        <p:spPr>
          <a:xfrm>
            <a:off x="9195562" y="152400"/>
            <a:ext cx="2845651" cy="400110"/>
          </a:xfrm>
          <a:prstGeom prst="rect">
            <a:avLst/>
          </a:prstGeom>
          <a:no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24</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年</a:t>
            </a:r>
            <a:r>
              <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1</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月</a:t>
            </a:r>
            <a:r>
              <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23</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日読売新聞</a:t>
            </a:r>
          </a:p>
        </p:txBody>
      </p:sp>
      <p:graphicFrame>
        <p:nvGraphicFramePr>
          <p:cNvPr id="2" name="表 1">
            <a:extLst>
              <a:ext uri="{FF2B5EF4-FFF2-40B4-BE49-F238E27FC236}">
                <a16:creationId xmlns:a16="http://schemas.microsoft.com/office/drawing/2014/main" id="{0AE480C2-E70C-2B16-013E-AA9DE8F6D402}"/>
              </a:ext>
            </a:extLst>
          </p:cNvPr>
          <p:cNvGraphicFramePr>
            <a:graphicFrameLocks noGrp="1"/>
          </p:cNvGraphicFramePr>
          <p:nvPr/>
        </p:nvGraphicFramePr>
        <p:xfrm>
          <a:off x="228601" y="736280"/>
          <a:ext cx="11812612" cy="5969320"/>
        </p:xfrm>
        <a:graphic>
          <a:graphicData uri="http://schemas.openxmlformats.org/drawingml/2006/table">
            <a:tbl>
              <a:tblPr bandRow="1">
                <a:tableStyleId>{D113A9D2-9D6B-4929-AA2D-F23B5EE8CBE7}</a:tableStyleId>
              </a:tblPr>
              <a:tblGrid>
                <a:gridCol w="2933699">
                  <a:extLst>
                    <a:ext uri="{9D8B030D-6E8A-4147-A177-3AD203B41FA5}">
                      <a16:colId xmlns:a16="http://schemas.microsoft.com/office/drawing/2014/main" val="2630260459"/>
                    </a:ext>
                  </a:extLst>
                </a:gridCol>
                <a:gridCol w="8878913">
                  <a:extLst>
                    <a:ext uri="{9D8B030D-6E8A-4147-A177-3AD203B41FA5}">
                      <a16:colId xmlns:a16="http://schemas.microsoft.com/office/drawing/2014/main" val="877198501"/>
                    </a:ext>
                  </a:extLst>
                </a:gridCol>
              </a:tblGrid>
              <a:tr h="700088">
                <a:tc rowSpan="2">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政治資金パーティー</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購入者などの公開基準は「</a:t>
                      </a:r>
                      <a:r>
                        <a:rPr kumimoji="1" lang="en-US" altLang="ja-JP"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1</a:t>
                      </a:r>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回あたり</a:t>
                      </a:r>
                      <a:r>
                        <a:rPr kumimoji="1" lang="en-US" altLang="ja-JP"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20</a:t>
                      </a:r>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万円超」で、</a:t>
                      </a:r>
                      <a:endParaRPr kumimoji="1" lang="en-US" altLang="ja-JP" sz="2400" b="1">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p>
                      <a:r>
                        <a:rPr kumimoji="1" lang="ja-JP" altLang="en-US" sz="2400" b="1">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a:t>
                      </a:r>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年間</a:t>
                      </a:r>
                      <a:r>
                        <a:rPr kumimoji="1" lang="en-US" altLang="ja-JP"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5</a:t>
                      </a:r>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万円超」の寄付より緩い</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100667856"/>
                  </a:ext>
                </a:extLst>
              </a:tr>
              <a:tr h="700088">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欠席前提でパーティー券を購入しているケースがある</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927504706"/>
                  </a:ext>
                </a:extLst>
              </a:tr>
              <a:tr h="700088">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罰則</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会計責任者が有罪になれば、議員にも責任が及ぶ規定はない</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972301585"/>
                  </a:ext>
                </a:extLst>
              </a:tr>
              <a:tr h="700088">
                <a:tc rowSpan="2">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監査</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国会議員関係政治団体は公認会計士らの監査が義務付けられているが、チェック対象は支出のみ</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329834429"/>
                  </a:ext>
                </a:extLst>
              </a:tr>
              <a:tr h="700088">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派閥は対象外</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352191650"/>
                  </a:ext>
                </a:extLst>
              </a:tr>
              <a:tr h="700088">
                <a:tc rowSpan="2">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会計責任者</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実態を伴わない「名ばかり」のケースがある</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666917713"/>
                  </a:ext>
                </a:extLst>
              </a:tr>
              <a:tr h="700088">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会計帳簿にすべての収支を記載し、保管しなければならないが、総務省等への提出義務はない</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857142341"/>
                  </a:ext>
                </a:extLst>
              </a:tr>
              <a:tr h="700088">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政策活動費</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使途を公開する義務がない</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17222386"/>
                  </a:ext>
                </a:extLst>
              </a:tr>
            </a:tbl>
          </a:graphicData>
        </a:graphic>
      </p:graphicFrame>
    </p:spTree>
    <p:extLst>
      <p:ext uri="{BB962C8B-B14F-4D97-AF65-F5344CB8AC3E}">
        <p14:creationId xmlns:p14="http://schemas.microsoft.com/office/powerpoint/2010/main" val="23342503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F3F2D35-2E30-0D68-FC6E-A2AFF10D6830}"/>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689817BB-81DF-F261-E6B1-4F9FD7693FCF}"/>
              </a:ext>
            </a:extLst>
          </p:cNvPr>
          <p:cNvSpPr txBox="1"/>
          <p:nvPr/>
        </p:nvSpPr>
        <p:spPr>
          <a:xfrm>
            <a:off x="925366" y="0"/>
            <a:ext cx="10341293" cy="954107"/>
          </a:xfrm>
          <a:prstGeom prst="rect">
            <a:avLst/>
          </a:prstGeom>
          <a:noFill/>
        </p:spPr>
        <p:txBody>
          <a:bodyPr wrap="none" t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lang="ja-JP" altLang="en-US" sz="36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ウクライナ侵略に関する国連総会決議の投票結果</a:t>
            </a:r>
            <a:endParaRPr kumimoji="1" lang="en-US" altLang="ja-JP" sz="36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7" name="表 6">
            <a:extLst>
              <a:ext uri="{FF2B5EF4-FFF2-40B4-BE49-F238E27FC236}">
                <a16:creationId xmlns:a16="http://schemas.microsoft.com/office/drawing/2014/main" id="{B5CCCD65-523A-F0DD-F212-D316FCAAD2B6}"/>
              </a:ext>
            </a:extLst>
          </p:cNvPr>
          <p:cNvGraphicFramePr>
            <a:graphicFrameLocks noGrp="1"/>
          </p:cNvGraphicFramePr>
          <p:nvPr>
            <p:extLst>
              <p:ext uri="{D42A27DB-BD31-4B8C-83A1-F6EECF244321}">
                <p14:modId xmlns:p14="http://schemas.microsoft.com/office/powerpoint/2010/main" val="361617895"/>
              </p:ext>
            </p:extLst>
          </p:nvPr>
        </p:nvGraphicFramePr>
        <p:xfrm>
          <a:off x="464323" y="1323308"/>
          <a:ext cx="11263354" cy="5091585"/>
        </p:xfrm>
        <a:graphic>
          <a:graphicData uri="http://schemas.openxmlformats.org/drawingml/2006/table">
            <a:tbl>
              <a:tblPr>
                <a:tableStyleId>{D113A9D2-9D6B-4929-AA2D-F23B5EE8CBE7}</a:tableStyleId>
              </a:tblPr>
              <a:tblGrid>
                <a:gridCol w="3657183">
                  <a:extLst>
                    <a:ext uri="{9D8B030D-6E8A-4147-A177-3AD203B41FA5}">
                      <a16:colId xmlns:a16="http://schemas.microsoft.com/office/drawing/2014/main" val="3020060905"/>
                    </a:ext>
                  </a:extLst>
                </a:gridCol>
                <a:gridCol w="2054456">
                  <a:extLst>
                    <a:ext uri="{9D8B030D-6E8A-4147-A177-3AD203B41FA5}">
                      <a16:colId xmlns:a16="http://schemas.microsoft.com/office/drawing/2014/main" val="4250458831"/>
                    </a:ext>
                  </a:extLst>
                </a:gridCol>
                <a:gridCol w="1920240">
                  <a:extLst>
                    <a:ext uri="{9D8B030D-6E8A-4147-A177-3AD203B41FA5}">
                      <a16:colId xmlns:a16="http://schemas.microsoft.com/office/drawing/2014/main" val="332357862"/>
                    </a:ext>
                  </a:extLst>
                </a:gridCol>
                <a:gridCol w="1815738">
                  <a:extLst>
                    <a:ext uri="{9D8B030D-6E8A-4147-A177-3AD203B41FA5}">
                      <a16:colId xmlns:a16="http://schemas.microsoft.com/office/drawing/2014/main" val="3772667934"/>
                    </a:ext>
                  </a:extLst>
                </a:gridCol>
                <a:gridCol w="1815737">
                  <a:extLst>
                    <a:ext uri="{9D8B030D-6E8A-4147-A177-3AD203B41FA5}">
                      <a16:colId xmlns:a16="http://schemas.microsoft.com/office/drawing/2014/main" val="1695729609"/>
                    </a:ext>
                  </a:extLst>
                </a:gridCol>
              </a:tblGrid>
              <a:tr h="987919">
                <a:tc>
                  <a:txBody>
                    <a:bodyPr/>
                    <a:lstStyle/>
                    <a:p>
                      <a:endParaRPr kumimoji="1" lang="ja-JP" altLang="en-US" sz="2400" b="1" dirty="0">
                        <a:ln>
                          <a:solidFill>
                            <a:schemeClr val="bg1"/>
                          </a:solidFill>
                        </a:ln>
                        <a:solidFill>
                          <a:schemeClr val="lt1">
                            <a:alpha val="0"/>
                          </a:schemeClr>
                        </a:solidFill>
                        <a:effectLst>
                          <a:glow rad="190500">
                            <a:schemeClr val="tx1">
                              <a:alpha val="55000"/>
                            </a:scheme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賛成</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棄権</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反対</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無投票</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680646802"/>
                  </a:ext>
                </a:extLst>
              </a:tr>
              <a:tr h="1367889">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2400" b="1" i="0" u="none" strike="noStrike" kern="1200" cap="none" spc="0" normalizeH="0" baseline="0" noProof="0" dirty="0">
                          <a:ln>
                            <a:solidFill>
                              <a:schemeClr val="bg1"/>
                            </a:solidFill>
                          </a:ln>
                          <a:solidFill>
                            <a:prstClr val="white"/>
                          </a:solidFill>
                          <a:effectLst>
                            <a:glow rad="190500">
                              <a:schemeClr val="tx1">
                                <a:alpha val="55000"/>
                              </a:schemeClr>
                            </a:glow>
                          </a:effectLst>
                          <a:uLnTx/>
                          <a:uFillTx/>
                          <a:latin typeface="メイリオ" panose="020B0604030504040204" pitchFamily="50" charset="-128"/>
                          <a:ea typeface="メイリオ" panose="020B0604030504040204" pitchFamily="50" charset="-128"/>
                          <a:cs typeface="+mn-cs"/>
                        </a:rPr>
                        <a:t>ロシアの侵略に関する</a:t>
                      </a:r>
                      <a:endParaRPr kumimoji="1" lang="en-US" altLang="ja-JP" sz="2400" b="1" i="0" u="none" strike="noStrike" kern="1200" cap="none" spc="0" normalizeH="0" baseline="0" noProof="0" dirty="0">
                        <a:ln>
                          <a:solidFill>
                            <a:schemeClr val="bg1"/>
                          </a:solidFill>
                        </a:ln>
                        <a:solidFill>
                          <a:prstClr val="white"/>
                        </a:solidFill>
                        <a:effectLst>
                          <a:glow rad="190500">
                            <a:schemeClr val="tx1">
                              <a:alpha val="55000"/>
                            </a:schemeClr>
                          </a:glow>
                        </a:effectLst>
                        <a:uLnTx/>
                        <a:uFillTx/>
                        <a:latin typeface="メイリオ" panose="020B0604030504040204" pitchFamily="50" charset="-128"/>
                        <a:ea typeface="メイリオ"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2400" b="1" i="0" u="none" strike="noStrike" kern="1200" cap="none" spc="0" normalizeH="0" baseline="0" noProof="0" dirty="0">
                          <a:ln>
                            <a:solidFill>
                              <a:schemeClr val="bg1"/>
                            </a:solidFill>
                          </a:ln>
                          <a:solidFill>
                            <a:prstClr val="white"/>
                          </a:solidFill>
                          <a:effectLst>
                            <a:glow rad="190500">
                              <a:schemeClr val="tx1">
                                <a:alpha val="55000"/>
                              </a:schemeClr>
                            </a:glow>
                          </a:effectLst>
                          <a:uLnTx/>
                          <a:uFillTx/>
                          <a:latin typeface="メイリオ" panose="020B0604030504040204" pitchFamily="50" charset="-128"/>
                          <a:ea typeface="メイリオ" panose="020B0604030504040204" pitchFamily="50" charset="-128"/>
                          <a:cs typeface="+mn-cs"/>
                        </a:rPr>
                        <a:t>非難決議（</a:t>
                      </a:r>
                      <a:r>
                        <a:rPr kumimoji="1" lang="en-US" altLang="ja-JP" sz="2400" b="1" i="0" u="none" strike="noStrike" kern="1200" cap="none" spc="0" normalizeH="0" baseline="0" noProof="0" dirty="0">
                          <a:ln>
                            <a:solidFill>
                              <a:schemeClr val="bg1"/>
                            </a:solidFill>
                          </a:ln>
                          <a:solidFill>
                            <a:prstClr val="white"/>
                          </a:solidFill>
                          <a:effectLst>
                            <a:glow rad="190500">
                              <a:schemeClr val="tx1">
                                <a:alpha val="55000"/>
                              </a:schemeClr>
                            </a:glow>
                          </a:effectLst>
                          <a:uLnTx/>
                          <a:uFillTx/>
                          <a:latin typeface="メイリオ" panose="020B0604030504040204" pitchFamily="50" charset="-128"/>
                          <a:ea typeface="メイリオ" panose="020B0604030504040204" pitchFamily="50" charset="-128"/>
                          <a:cs typeface="+mn-cs"/>
                        </a:rPr>
                        <a:t>22</a:t>
                      </a:r>
                      <a:r>
                        <a:rPr kumimoji="1" lang="ja-JP" altLang="en-US" sz="2400" b="1" i="0" u="none" strike="noStrike" kern="1200" cap="none" spc="0" normalizeH="0" baseline="0" noProof="0" dirty="0">
                          <a:ln>
                            <a:solidFill>
                              <a:schemeClr val="bg1"/>
                            </a:solidFill>
                          </a:ln>
                          <a:solidFill>
                            <a:prstClr val="white"/>
                          </a:solidFill>
                          <a:effectLst>
                            <a:glow rad="190500">
                              <a:schemeClr val="tx1">
                                <a:alpha val="55000"/>
                              </a:schemeClr>
                            </a:glow>
                          </a:effectLst>
                          <a:uLnTx/>
                          <a:uFillTx/>
                          <a:latin typeface="メイリオ" panose="020B0604030504040204" pitchFamily="50" charset="-128"/>
                          <a:ea typeface="メイリオ" panose="020B0604030504040204" pitchFamily="50" charset="-128"/>
                          <a:cs typeface="+mn-cs"/>
                        </a:rPr>
                        <a:t>年</a:t>
                      </a:r>
                      <a:r>
                        <a:rPr kumimoji="1" lang="en-US" altLang="ja-JP" sz="2400" b="1" i="0" u="none" strike="noStrike" kern="1200" cap="none" spc="0" normalizeH="0" baseline="0" noProof="0" dirty="0">
                          <a:ln>
                            <a:solidFill>
                              <a:schemeClr val="bg1"/>
                            </a:solidFill>
                          </a:ln>
                          <a:solidFill>
                            <a:prstClr val="white"/>
                          </a:solidFill>
                          <a:effectLst>
                            <a:glow rad="190500">
                              <a:schemeClr val="tx1">
                                <a:alpha val="55000"/>
                              </a:schemeClr>
                            </a:glow>
                          </a:effectLst>
                          <a:uLnTx/>
                          <a:uFillTx/>
                          <a:latin typeface="メイリオ" panose="020B0604030504040204" pitchFamily="50" charset="-128"/>
                          <a:ea typeface="メイリオ" panose="020B0604030504040204" pitchFamily="50" charset="-128"/>
                          <a:cs typeface="+mn-cs"/>
                        </a:rPr>
                        <a:t>3</a:t>
                      </a:r>
                      <a:r>
                        <a:rPr kumimoji="1" lang="ja-JP" altLang="en-US" sz="2400" b="1" i="0" u="none" strike="noStrike" kern="1200" cap="none" spc="0" normalizeH="0" baseline="0" noProof="0" dirty="0">
                          <a:ln>
                            <a:solidFill>
                              <a:schemeClr val="bg1"/>
                            </a:solidFill>
                          </a:ln>
                          <a:solidFill>
                            <a:prstClr val="white"/>
                          </a:solidFill>
                          <a:effectLst>
                            <a:glow rad="190500">
                              <a:schemeClr val="tx1">
                                <a:alpha val="55000"/>
                              </a:schemeClr>
                            </a:glow>
                          </a:effectLst>
                          <a:uLnTx/>
                          <a:uFillTx/>
                          <a:latin typeface="メイリオ" panose="020B0604030504040204" pitchFamily="50" charset="-128"/>
                          <a:ea typeface="メイリオ" panose="020B0604030504040204" pitchFamily="50" charset="-128"/>
                          <a:cs typeface="+mn-cs"/>
                        </a:rPr>
                        <a:t>月）</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141</a:t>
                      </a:r>
                      <a:endPar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80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35</a:t>
                      </a:r>
                      <a:endPar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80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5</a:t>
                      </a:r>
                      <a:endPar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80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12</a:t>
                      </a:r>
                      <a:endPar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80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330397653"/>
                  </a:ext>
                </a:extLst>
              </a:tr>
              <a:tr h="1975839">
                <a:tc>
                  <a:txBody>
                    <a:bodyPr/>
                    <a:lstStyle/>
                    <a:p>
                      <a:r>
                        <a:rPr kumimoji="1" lang="ja-JP" altLang="en-US" sz="24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露軍撤退や「重大犯罪の調査と訴追」を求める決議（</a:t>
                      </a:r>
                      <a:r>
                        <a:rPr kumimoji="1" lang="en-US" altLang="ja-JP" sz="24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23</a:t>
                      </a:r>
                      <a:r>
                        <a:rPr kumimoji="1" lang="ja-JP" altLang="en-US" sz="24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年</a:t>
                      </a:r>
                      <a:r>
                        <a:rPr kumimoji="1" lang="en-US" altLang="ja-JP" sz="24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2</a:t>
                      </a:r>
                      <a:r>
                        <a:rPr kumimoji="1" lang="ja-JP" altLang="en-US" sz="24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月）</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141</a:t>
                      </a:r>
                      <a:endPar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80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32</a:t>
                      </a:r>
                      <a:endPar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80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7</a:t>
                      </a:r>
                      <a:endPar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80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13</a:t>
                      </a:r>
                      <a:endPar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80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422396055"/>
                  </a:ext>
                </a:extLst>
              </a:tr>
              <a:tr h="759938">
                <a:tc>
                  <a:txBody>
                    <a:bodyPr/>
                    <a:lstStyle/>
                    <a:p>
                      <a:r>
                        <a:rPr kumimoji="1" lang="en-US" altLang="ja-JP"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24</a:t>
                      </a:r>
                      <a:r>
                        <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年</a:t>
                      </a:r>
                      <a:r>
                        <a:rPr kumimoji="1" lang="en-US" altLang="ja-JP"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2</a:t>
                      </a:r>
                      <a:r>
                        <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月</a:t>
                      </a:r>
                      <a:r>
                        <a:rPr kumimoji="1" lang="en-US" altLang="ja-JP"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23</a:t>
                      </a:r>
                      <a:r>
                        <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gridSpan="4">
                  <a:txBody>
                    <a:bodyPr/>
                    <a:lstStyle/>
                    <a:p>
                      <a:r>
                        <a:rPr kumimoji="1" lang="ja-JP" altLang="en-US" sz="32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決議案採択されず</a:t>
                      </a:r>
                    </a:p>
                  </a:txBody>
                  <a:tcPr marT="180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h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h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h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956042682"/>
                  </a:ext>
                </a:extLst>
              </a:tr>
            </a:tbl>
          </a:graphicData>
        </a:graphic>
      </p:graphicFrame>
    </p:spTree>
    <p:extLst>
      <p:ext uri="{BB962C8B-B14F-4D97-AF65-F5344CB8AC3E}">
        <p14:creationId xmlns:p14="http://schemas.microsoft.com/office/powerpoint/2010/main" val="176632136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3AF490B-5BF0-C977-3011-8BE4DE3C2F1D}"/>
              </a:ext>
            </a:extLst>
          </p:cNvPr>
          <p:cNvSpPr txBox="1"/>
          <p:nvPr/>
        </p:nvSpPr>
        <p:spPr>
          <a:xfrm>
            <a:off x="1168400" y="-248837"/>
            <a:ext cx="9690100" cy="892552"/>
          </a:xfrm>
          <a:prstGeom prst="rect">
            <a:avLst/>
          </a:prstGeom>
          <a:noFill/>
        </p:spPr>
        <p:txBody>
          <a:bodyPr wrap="square" tIns="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3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自民党政治刷新本部の中間とりまとめ案のポイント</a:t>
            </a:r>
            <a:endParaRPr kumimoji="1" lang="en-US" altLang="ja-JP" sz="3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5" name="テキスト ボックス 4">
            <a:extLst>
              <a:ext uri="{FF2B5EF4-FFF2-40B4-BE49-F238E27FC236}">
                <a16:creationId xmlns:a16="http://schemas.microsoft.com/office/drawing/2014/main" id="{667FAEA1-48F6-48B2-59CD-A27FC52BD5E1}"/>
              </a:ext>
            </a:extLst>
          </p:cNvPr>
          <p:cNvSpPr txBox="1"/>
          <p:nvPr/>
        </p:nvSpPr>
        <p:spPr>
          <a:xfrm>
            <a:off x="9182862" y="586406"/>
            <a:ext cx="2845651" cy="400110"/>
          </a:xfrm>
          <a:prstGeom prst="rect">
            <a:avLst/>
          </a:prstGeom>
          <a:no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24</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年</a:t>
            </a:r>
            <a:r>
              <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1</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月</a:t>
            </a:r>
            <a:r>
              <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23</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日朝日新聞</a:t>
            </a:r>
          </a:p>
        </p:txBody>
      </p:sp>
      <p:graphicFrame>
        <p:nvGraphicFramePr>
          <p:cNvPr id="4" name="表 3">
            <a:extLst>
              <a:ext uri="{FF2B5EF4-FFF2-40B4-BE49-F238E27FC236}">
                <a16:creationId xmlns:a16="http://schemas.microsoft.com/office/drawing/2014/main" id="{2A8570BB-DBC0-B475-F6DB-2B4E91AE7226}"/>
              </a:ext>
            </a:extLst>
          </p:cNvPr>
          <p:cNvGraphicFramePr>
            <a:graphicFrameLocks noGrp="1"/>
          </p:cNvGraphicFramePr>
          <p:nvPr/>
        </p:nvGraphicFramePr>
        <p:xfrm>
          <a:off x="1155700" y="1044952"/>
          <a:ext cx="9855200" cy="2194560"/>
        </p:xfrm>
        <a:graphic>
          <a:graphicData uri="http://schemas.openxmlformats.org/drawingml/2006/table">
            <a:tbl>
              <a:tblPr bandRow="1">
                <a:tableStyleId>{D113A9D2-9D6B-4929-AA2D-F23B5EE8CBE7}</a:tableStyleId>
              </a:tblPr>
              <a:tblGrid>
                <a:gridCol w="9855200">
                  <a:extLst>
                    <a:ext uri="{9D8B030D-6E8A-4147-A177-3AD203B41FA5}">
                      <a16:colId xmlns:a16="http://schemas.microsoft.com/office/drawing/2014/main" val="3432476597"/>
                    </a:ext>
                  </a:extLst>
                </a:gridCol>
              </a:tblGrid>
              <a:tr h="370840">
                <a:tc>
                  <a:txBody>
                    <a:bodyPr/>
                    <a:lstStyle/>
                    <a:p>
                      <a:pPr algn="ctr"/>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政策集団の在り方</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225541969"/>
                  </a:ext>
                </a:extLst>
              </a:tr>
              <a:tr h="370840">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　いわゆる「派閥」の解消、「派閥」から真の「政策集団」へ。</a:t>
                      </a:r>
                      <a:endParaRPr kumimoji="1" lang="en-US" altLang="ja-JP"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endParaRPr>
                    </a:p>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　「お金」と「人事」から完全に決別</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699344624"/>
                  </a:ext>
                </a:extLst>
              </a:tr>
              <a:tr h="370840">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　閣僚人事の推薦名簿作成などの働きかけや協議の禁止</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769160048"/>
                  </a:ext>
                </a:extLst>
              </a:tr>
              <a:tr h="370840">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　法令違反があった派閥の活動休止や解散を要求する仕組みの導入</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670368605"/>
                  </a:ext>
                </a:extLst>
              </a:tr>
            </a:tbl>
          </a:graphicData>
        </a:graphic>
      </p:graphicFrame>
      <p:graphicFrame>
        <p:nvGraphicFramePr>
          <p:cNvPr id="6" name="表 5">
            <a:extLst>
              <a:ext uri="{FF2B5EF4-FFF2-40B4-BE49-F238E27FC236}">
                <a16:creationId xmlns:a16="http://schemas.microsoft.com/office/drawing/2014/main" id="{A649077C-A110-8C26-E256-821BC843C1F9}"/>
              </a:ext>
            </a:extLst>
          </p:cNvPr>
          <p:cNvGraphicFramePr>
            <a:graphicFrameLocks noGrp="1"/>
          </p:cNvGraphicFramePr>
          <p:nvPr/>
        </p:nvGraphicFramePr>
        <p:xfrm>
          <a:off x="1168400" y="3441700"/>
          <a:ext cx="9855200" cy="1828800"/>
        </p:xfrm>
        <a:graphic>
          <a:graphicData uri="http://schemas.openxmlformats.org/drawingml/2006/table">
            <a:tbl>
              <a:tblPr bandRow="1">
                <a:tableStyleId>{D113A9D2-9D6B-4929-AA2D-F23B5EE8CBE7}</a:tableStyleId>
              </a:tblPr>
              <a:tblGrid>
                <a:gridCol w="9855200">
                  <a:extLst>
                    <a:ext uri="{9D8B030D-6E8A-4147-A177-3AD203B41FA5}">
                      <a16:colId xmlns:a16="http://schemas.microsoft.com/office/drawing/2014/main" val="3432476597"/>
                    </a:ext>
                  </a:extLst>
                </a:gridCol>
              </a:tblGrid>
              <a:tr h="370840">
                <a:tc>
                  <a:txBody>
                    <a:bodyPr/>
                    <a:lstStyle/>
                    <a:p>
                      <a:pPr algn="ctr"/>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政治資金の透明性の徹底</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225541969"/>
                  </a:ext>
                </a:extLst>
              </a:tr>
              <a:tr h="370840">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　政策集団の政治資金パーティーの全面禁止</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699344624"/>
                  </a:ext>
                </a:extLst>
              </a:tr>
              <a:tr h="370840">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　政策集団の収支報告書への外部監査の導入</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769160048"/>
                  </a:ext>
                </a:extLst>
              </a:tr>
              <a:tr h="370840">
                <a:tc>
                  <a:txBody>
                    <a:bodyPr/>
                    <a:lstStyle/>
                    <a:p>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　会計責任者が逮捕・起訴などの事態になった場合の議員への処分</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670368605"/>
                  </a:ext>
                </a:extLst>
              </a:tr>
            </a:tbl>
          </a:graphicData>
        </a:graphic>
      </p:graphicFrame>
      <p:graphicFrame>
        <p:nvGraphicFramePr>
          <p:cNvPr id="7" name="表 6">
            <a:extLst>
              <a:ext uri="{FF2B5EF4-FFF2-40B4-BE49-F238E27FC236}">
                <a16:creationId xmlns:a16="http://schemas.microsoft.com/office/drawing/2014/main" id="{6D3F245B-096B-FA7D-3E10-24168BA2188C}"/>
              </a:ext>
            </a:extLst>
          </p:cNvPr>
          <p:cNvGraphicFramePr>
            <a:graphicFrameLocks noGrp="1"/>
          </p:cNvGraphicFramePr>
          <p:nvPr/>
        </p:nvGraphicFramePr>
        <p:xfrm>
          <a:off x="1168400" y="6072974"/>
          <a:ext cx="9855200" cy="543726"/>
        </p:xfrm>
        <a:graphic>
          <a:graphicData uri="http://schemas.openxmlformats.org/drawingml/2006/table">
            <a:tbl>
              <a:tblPr firstRow="1" bandRow="1">
                <a:tableStyleId>{5C22544A-7EE6-4342-B048-85BDC9FD1C3A}</a:tableStyleId>
              </a:tblPr>
              <a:tblGrid>
                <a:gridCol w="9855200">
                  <a:extLst>
                    <a:ext uri="{9D8B030D-6E8A-4147-A177-3AD203B41FA5}">
                      <a16:colId xmlns:a16="http://schemas.microsoft.com/office/drawing/2014/main" val="2345330241"/>
                    </a:ext>
                  </a:extLst>
                </a:gridCol>
              </a:tblGrid>
              <a:tr h="543726">
                <a:tc>
                  <a:txBody>
                    <a:bodyPr/>
                    <a:lstStyle/>
                    <a:p>
                      <a:pPr algn="ctr"/>
                      <a:r>
                        <a:rPr kumimoji="1" lang="ja-JP" altLang="en-US" sz="2400" b="1" dirty="0">
                          <a:ln>
                            <a:solidFill>
                              <a:schemeClr val="bg1"/>
                            </a:solidFill>
                          </a:ln>
                          <a:effectLst>
                            <a:glow rad="127000">
                              <a:srgbClr val="002060">
                                <a:alpha val="60000"/>
                              </a:srgbClr>
                            </a:glow>
                          </a:effectLst>
                          <a:latin typeface="メイリオ" panose="020B0604030504040204" pitchFamily="50" charset="-128"/>
                          <a:ea typeface="メイリオ" panose="020B0604030504040204" pitchFamily="50" charset="-128"/>
                        </a:rPr>
                        <a:t>政治資金規正法の改正に向け野党に協議呼びかけへ</a:t>
                      </a:r>
                    </a:p>
                  </a:txBody>
                  <a:tcPr marT="108000" anchor="ctr" anchorCtr="1">
                    <a:solidFill>
                      <a:schemeClr val="accent1">
                        <a:lumMod val="60000"/>
                        <a:lumOff val="40000"/>
                      </a:schemeClr>
                    </a:solidFill>
                  </a:tcPr>
                </a:tc>
                <a:extLst>
                  <a:ext uri="{0D108BD9-81ED-4DB2-BD59-A6C34878D82A}">
                    <a16:rowId xmlns:a16="http://schemas.microsoft.com/office/drawing/2014/main" val="2669870718"/>
                  </a:ext>
                </a:extLst>
              </a:tr>
            </a:tbl>
          </a:graphicData>
        </a:graphic>
      </p:graphicFrame>
      <p:sp>
        <p:nvSpPr>
          <p:cNvPr id="8" name="直角三角形 7">
            <a:extLst>
              <a:ext uri="{FF2B5EF4-FFF2-40B4-BE49-F238E27FC236}">
                <a16:creationId xmlns:a16="http://schemas.microsoft.com/office/drawing/2014/main" id="{BECB86A4-84ED-FE99-A42E-93A6E10CDA22}"/>
              </a:ext>
            </a:extLst>
          </p:cNvPr>
          <p:cNvSpPr/>
          <p:nvPr/>
        </p:nvSpPr>
        <p:spPr>
          <a:xfrm rot="18815970">
            <a:off x="5761559" y="5140020"/>
            <a:ext cx="668880" cy="665337"/>
          </a:xfrm>
          <a:prstGeom prst="rtTriangle">
            <a:avLst/>
          </a:prstGeom>
          <a:ln>
            <a:solidFill>
              <a:schemeClr val="accent1"/>
            </a:solidFill>
          </a:ln>
          <a:effectLst>
            <a:glow rad="127000">
              <a:schemeClr val="bg1">
                <a:alpha val="60000"/>
              </a:schemeClr>
            </a:glow>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352399258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B6324F5-E47D-5075-AEA5-A11A660632E4}"/>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514E91AD-BC16-7BA2-AB27-5072D590983A}"/>
              </a:ext>
            </a:extLst>
          </p:cNvPr>
          <p:cNvSpPr txBox="1"/>
          <p:nvPr/>
        </p:nvSpPr>
        <p:spPr>
          <a:xfrm>
            <a:off x="3849243" y="-127799"/>
            <a:ext cx="4493538" cy="1003727"/>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岸田首相公式訪米</a:t>
            </a:r>
            <a:endPar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2" name="表 1">
            <a:extLst>
              <a:ext uri="{FF2B5EF4-FFF2-40B4-BE49-F238E27FC236}">
                <a16:creationId xmlns:a16="http://schemas.microsoft.com/office/drawing/2014/main" id="{0EAC518B-E3C3-0869-F547-AA59A2AB73AE}"/>
              </a:ext>
            </a:extLst>
          </p:cNvPr>
          <p:cNvGraphicFramePr>
            <a:graphicFrameLocks noGrp="1"/>
          </p:cNvGraphicFramePr>
          <p:nvPr>
            <p:extLst>
              <p:ext uri="{D42A27DB-BD31-4B8C-83A1-F6EECF244321}">
                <p14:modId xmlns:p14="http://schemas.microsoft.com/office/powerpoint/2010/main" val="1278019847"/>
              </p:ext>
            </p:extLst>
          </p:nvPr>
        </p:nvGraphicFramePr>
        <p:xfrm>
          <a:off x="431800" y="1081616"/>
          <a:ext cx="11474450" cy="1413934"/>
        </p:xfrm>
        <a:graphic>
          <a:graphicData uri="http://schemas.openxmlformats.org/drawingml/2006/table">
            <a:tbl>
              <a:tblPr>
                <a:tableStyleId>{D113A9D2-9D6B-4929-AA2D-F23B5EE8CBE7}</a:tableStyleId>
              </a:tblPr>
              <a:tblGrid>
                <a:gridCol w="1987550">
                  <a:extLst>
                    <a:ext uri="{9D8B030D-6E8A-4147-A177-3AD203B41FA5}">
                      <a16:colId xmlns:a16="http://schemas.microsoft.com/office/drawing/2014/main" val="1675196908"/>
                    </a:ext>
                  </a:extLst>
                </a:gridCol>
                <a:gridCol w="9486900">
                  <a:extLst>
                    <a:ext uri="{9D8B030D-6E8A-4147-A177-3AD203B41FA5}">
                      <a16:colId xmlns:a16="http://schemas.microsoft.com/office/drawing/2014/main" val="1102393229"/>
                    </a:ext>
                  </a:extLst>
                </a:gridCol>
              </a:tblGrid>
              <a:tr h="706967">
                <a:tc>
                  <a:txBody>
                    <a:bodyPr/>
                    <a:lstStyle/>
                    <a:p>
                      <a:pPr algn="r"/>
                      <a:r>
                        <a:rPr kumimoji="1" lang="en-US" altLang="ja-JP" sz="3200"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4</a:t>
                      </a:r>
                      <a:r>
                        <a:rPr kumimoji="1" lang="ja-JP" altLang="en-US" sz="3200"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月</a:t>
                      </a:r>
                      <a:r>
                        <a:rPr kumimoji="1" lang="en-US" altLang="ja-JP" sz="3200"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10</a:t>
                      </a:r>
                      <a:r>
                        <a:rPr kumimoji="1" lang="ja-JP" altLang="en-US" sz="3200"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日</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バイデン大統領と会談。公式晩餐会に出席</a:t>
                      </a:r>
                    </a:p>
                  </a:txBody>
                  <a:tcPr marT="108000" marB="36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661503006"/>
                  </a:ext>
                </a:extLst>
              </a:tr>
              <a:tr h="706967">
                <a:tc>
                  <a:txBody>
                    <a:bodyPr/>
                    <a:lstStyle/>
                    <a:p>
                      <a:pPr algn="r"/>
                      <a:r>
                        <a:rPr kumimoji="1" lang="en-US" altLang="ja-JP" sz="3200"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11</a:t>
                      </a:r>
                      <a:r>
                        <a:rPr kumimoji="1" lang="ja-JP" altLang="en-US" sz="3200"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日</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上下両院合同会議</a:t>
                      </a:r>
                      <a:r>
                        <a:rPr kumimoji="1" lang="ja-JP" altLang="en-US" sz="3200"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で演説</a:t>
                      </a:r>
                    </a:p>
                  </a:txBody>
                  <a:tcPr marT="108000" marB="36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734120575"/>
                  </a:ext>
                </a:extLst>
              </a:tr>
            </a:tbl>
          </a:graphicData>
        </a:graphic>
      </p:graphicFrame>
      <p:graphicFrame>
        <p:nvGraphicFramePr>
          <p:cNvPr id="5" name="表 4">
            <a:extLst>
              <a:ext uri="{FF2B5EF4-FFF2-40B4-BE49-F238E27FC236}">
                <a16:creationId xmlns:a16="http://schemas.microsoft.com/office/drawing/2014/main" id="{3A7BD127-21C1-76A4-CC7F-30E79F83D2E6}"/>
              </a:ext>
            </a:extLst>
          </p:cNvPr>
          <p:cNvGraphicFramePr>
            <a:graphicFrameLocks noGrp="1"/>
          </p:cNvGraphicFramePr>
          <p:nvPr>
            <p:extLst>
              <p:ext uri="{D42A27DB-BD31-4B8C-83A1-F6EECF244321}">
                <p14:modId xmlns:p14="http://schemas.microsoft.com/office/powerpoint/2010/main" val="4252624255"/>
              </p:ext>
            </p:extLst>
          </p:nvPr>
        </p:nvGraphicFramePr>
        <p:xfrm>
          <a:off x="431800" y="2701238"/>
          <a:ext cx="11474450" cy="3909742"/>
        </p:xfrm>
        <a:graphic>
          <a:graphicData uri="http://schemas.openxmlformats.org/drawingml/2006/table">
            <a:tbl>
              <a:tblPr firstRow="1">
                <a:tableStyleId>{D113A9D2-9D6B-4929-AA2D-F23B5EE8CBE7}</a:tableStyleId>
              </a:tblPr>
              <a:tblGrid>
                <a:gridCol w="11474450">
                  <a:extLst>
                    <a:ext uri="{9D8B030D-6E8A-4147-A177-3AD203B41FA5}">
                      <a16:colId xmlns:a16="http://schemas.microsoft.com/office/drawing/2014/main" val="4285675679"/>
                    </a:ext>
                  </a:extLst>
                </a:gridCol>
              </a:tblGrid>
              <a:tr h="751342">
                <a:tc>
                  <a:txBody>
                    <a:bodyPr/>
                    <a:lstStyle/>
                    <a:p>
                      <a:pPr algn="ctr"/>
                      <a:r>
                        <a:rPr kumimoji="1" lang="ja-JP" altLang="en-US" sz="3600" b="1" spc="600"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課題</a:t>
                      </a:r>
                    </a:p>
                  </a:txBody>
                  <a:tcPr marT="144000" marB="36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solidFill>
                      <a:schemeClr val="accent1">
                        <a:lumMod val="75000"/>
                      </a:schemeClr>
                    </a:solidFill>
                  </a:tcPr>
                </a:tc>
                <a:extLst>
                  <a:ext uri="{0D108BD9-81ED-4DB2-BD59-A6C34878D82A}">
                    <a16:rowId xmlns:a16="http://schemas.microsoft.com/office/drawing/2014/main" val="1931169450"/>
                  </a:ext>
                </a:extLst>
              </a:tr>
              <a:tr h="751342">
                <a:tc>
                  <a:txBody>
                    <a:bodyPr/>
                    <a:lstStyle/>
                    <a:p>
                      <a:r>
                        <a:rPr kumimoji="1" lang="ja-JP" altLang="en-US" sz="40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日米同盟や日米韓の安全保障協力の強化</a:t>
                      </a:r>
                    </a:p>
                  </a:txBody>
                  <a:tcPr marT="144000" marB="36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992143202"/>
                  </a:ext>
                </a:extLst>
              </a:tr>
              <a:tr h="751342">
                <a:tc>
                  <a:txBody>
                    <a:bodyPr/>
                    <a:lstStyle/>
                    <a:p>
                      <a:r>
                        <a:rPr kumimoji="1" lang="ja-JP" altLang="en-US" sz="40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ウクライナへの支援と対ロシア制裁の継続</a:t>
                      </a:r>
                    </a:p>
                  </a:txBody>
                  <a:tcPr marT="144000" marB="36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517296657"/>
                  </a:ext>
                </a:extLst>
              </a:tr>
              <a:tr h="751342">
                <a:tc>
                  <a:txBody>
                    <a:bodyPr/>
                    <a:lstStyle/>
                    <a:p>
                      <a:r>
                        <a:rPr kumimoji="1" lang="ja-JP" altLang="en-US" sz="40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供給網確保など経済安全保障分野の連携</a:t>
                      </a:r>
                    </a:p>
                  </a:txBody>
                  <a:tcPr marT="144000" marB="36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51444098"/>
                  </a:ext>
                </a:extLst>
              </a:tr>
              <a:tr h="751342">
                <a:tc>
                  <a:txBody>
                    <a:bodyPr/>
                    <a:lstStyle/>
                    <a:p>
                      <a:r>
                        <a:rPr kumimoji="1" lang="ja-JP" altLang="en-US" sz="4000" b="1" dirty="0">
                          <a:ln>
                            <a:solidFill>
                              <a:schemeClr val="bg1"/>
                            </a:solidFill>
                          </a:ln>
                          <a:effectLst>
                            <a:glow rad="190500">
                              <a:schemeClr val="tx1">
                                <a:alpha val="55000"/>
                              </a:schemeClr>
                            </a:glow>
                          </a:effectLst>
                          <a:latin typeface="メイリオ" panose="020B0604030504040204" pitchFamily="50" charset="-128"/>
                          <a:ea typeface="メイリオ" panose="020B0604030504040204" pitchFamily="50" charset="-128"/>
                        </a:rPr>
                        <a:t>宇宙など科学技術分野での協力</a:t>
                      </a:r>
                    </a:p>
                  </a:txBody>
                  <a:tcPr marT="144000" marB="36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519585098"/>
                  </a:ext>
                </a:extLst>
              </a:tr>
            </a:tbl>
          </a:graphicData>
        </a:graphic>
      </p:graphicFrame>
    </p:spTree>
    <p:extLst>
      <p:ext uri="{BB962C8B-B14F-4D97-AF65-F5344CB8AC3E}">
        <p14:creationId xmlns:p14="http://schemas.microsoft.com/office/powerpoint/2010/main" val="394304474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6E7D069-D853-7657-446B-FF040F2791A0}"/>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AAE84A48-E2D1-0143-4635-77C3CD2BA939}"/>
              </a:ext>
            </a:extLst>
          </p:cNvPr>
          <p:cNvSpPr txBox="1"/>
          <p:nvPr/>
        </p:nvSpPr>
        <p:spPr>
          <a:xfrm>
            <a:off x="3579935" y="-127799"/>
            <a:ext cx="5032147" cy="1003727"/>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日韓関係改善の一年</a:t>
            </a:r>
            <a:endPar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4" name="表 3">
            <a:extLst>
              <a:ext uri="{FF2B5EF4-FFF2-40B4-BE49-F238E27FC236}">
                <a16:creationId xmlns:a16="http://schemas.microsoft.com/office/drawing/2014/main" id="{320A8D08-1D1C-5C97-0EA4-76EB9D770079}"/>
              </a:ext>
            </a:extLst>
          </p:cNvPr>
          <p:cNvGraphicFramePr>
            <a:graphicFrameLocks noGrp="1"/>
          </p:cNvGraphicFramePr>
          <p:nvPr>
            <p:extLst>
              <p:ext uri="{D42A27DB-BD31-4B8C-83A1-F6EECF244321}">
                <p14:modId xmlns:p14="http://schemas.microsoft.com/office/powerpoint/2010/main" val="4080704236"/>
              </p:ext>
            </p:extLst>
          </p:nvPr>
        </p:nvGraphicFramePr>
        <p:xfrm>
          <a:off x="247650" y="1088634"/>
          <a:ext cx="11772900" cy="5483615"/>
        </p:xfrm>
        <a:graphic>
          <a:graphicData uri="http://schemas.openxmlformats.org/drawingml/2006/table">
            <a:tbl>
              <a:tblPr>
                <a:tableStyleId>{D113A9D2-9D6B-4929-AA2D-F23B5EE8CBE7}</a:tableStyleId>
              </a:tblPr>
              <a:tblGrid>
                <a:gridCol w="1676400">
                  <a:extLst>
                    <a:ext uri="{9D8B030D-6E8A-4147-A177-3AD203B41FA5}">
                      <a16:colId xmlns:a16="http://schemas.microsoft.com/office/drawing/2014/main" val="769529475"/>
                    </a:ext>
                  </a:extLst>
                </a:gridCol>
                <a:gridCol w="10096500">
                  <a:extLst>
                    <a:ext uri="{9D8B030D-6E8A-4147-A177-3AD203B41FA5}">
                      <a16:colId xmlns:a16="http://schemas.microsoft.com/office/drawing/2014/main" val="3145917326"/>
                    </a:ext>
                  </a:extLst>
                </a:gridCol>
              </a:tblGrid>
              <a:tr h="996379">
                <a:tc>
                  <a:txBody>
                    <a:bodyPr/>
                    <a:lstStyle/>
                    <a:p>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23</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年</a:t>
                      </a:r>
                      <a:endPar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endParaRPr>
                    </a:p>
                    <a:p>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3</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6</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尹政権、政府傘下財団が賠償金相当額を原告に支払う解決策を発表</a:t>
                      </a:r>
                    </a:p>
                  </a:txBody>
                  <a:tcPr marT="108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167898488"/>
                  </a:ext>
                </a:extLst>
              </a:tr>
              <a:tr h="679525">
                <a:tc>
                  <a:txBody>
                    <a:bodyPr/>
                    <a:lstStyle/>
                    <a:p>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3</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16</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尹大統領が初来日。日韓関係の正常化や「シャトル外交」再開合意</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173557155"/>
                  </a:ext>
                </a:extLst>
              </a:tr>
              <a:tr h="718407">
                <a:tc>
                  <a:txBody>
                    <a:bodyPr/>
                    <a:lstStyle/>
                    <a:p>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5</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7</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岸田首相訪韓、日韓首脳会談</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065409243"/>
                  </a:ext>
                </a:extLst>
              </a:tr>
              <a:tr h="592279">
                <a:tc>
                  <a:txBody>
                    <a:bodyPr/>
                    <a:lstStyle/>
                    <a:p>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5</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21</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endPar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広島で行われた</a:t>
                      </a:r>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G7</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サミットに尹氏出席。個別会談</a:t>
                      </a:r>
                    </a:p>
                  </a:txBody>
                  <a:tcPr marT="108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131119066"/>
                  </a:ext>
                </a:extLst>
              </a:tr>
              <a:tr h="576982">
                <a:tc>
                  <a:txBody>
                    <a:bodyPr/>
                    <a:lstStyle/>
                    <a:p>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8</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18</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キャンプデービット日米韓首脳会談</a:t>
                      </a:r>
                    </a:p>
                  </a:txBody>
                  <a:tcPr marT="108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395215382"/>
                  </a:ext>
                </a:extLst>
              </a:tr>
              <a:tr h="927351">
                <a:tc>
                  <a:txBody>
                    <a:bodyPr/>
                    <a:lstStyle/>
                    <a:p>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24</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年</a:t>
                      </a:r>
                      <a:endPar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endParaRPr>
                    </a:p>
                    <a:p>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1</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25</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韓国大法院で計</a:t>
                      </a:r>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12</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件の元徴用工関連訴訟で日本企業の敗訴確定</a:t>
                      </a:r>
                    </a:p>
                  </a:txBody>
                  <a:tcPr marT="108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138823399"/>
                  </a:ext>
                </a:extLst>
              </a:tr>
              <a:tr h="992692">
                <a:tc>
                  <a:txBody>
                    <a:bodyPr/>
                    <a:lstStyle/>
                    <a:p>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月</a:t>
                      </a:r>
                      <a:r>
                        <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20</a:t>
                      </a:r>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a:t>
                      </a:r>
                      <a:endParaRPr kumimoji="1" lang="en-US" altLang="ja-JP"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600" b="1" dirty="0">
                          <a:ln>
                            <a:solidFill>
                              <a:schemeClr val="bg1"/>
                            </a:solidFill>
                          </a:ln>
                          <a:effectLst>
                            <a:glow rad="190500">
                              <a:schemeClr val="tx1">
                                <a:alpha val="60000"/>
                              </a:schemeClr>
                            </a:glow>
                          </a:effectLst>
                          <a:latin typeface="メイリオ" panose="020B0604030504040204" pitchFamily="50" charset="-128"/>
                          <a:ea typeface="メイリオ" panose="020B0604030504040204" pitchFamily="50" charset="-128"/>
                        </a:rPr>
                        <a:t>日立造船が韓国裁判所に預けていた「供託金」について、訴訟の原告側が受領した事を明らかに</a:t>
                      </a:r>
                    </a:p>
                  </a:txBody>
                  <a:tcPr marT="108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900086610"/>
                  </a:ext>
                </a:extLst>
              </a:tr>
            </a:tbl>
          </a:graphicData>
        </a:graphic>
      </p:graphicFrame>
    </p:spTree>
    <p:extLst>
      <p:ext uri="{BB962C8B-B14F-4D97-AF65-F5344CB8AC3E}">
        <p14:creationId xmlns:p14="http://schemas.microsoft.com/office/powerpoint/2010/main" val="414911947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rgbClr val="002060"/>
        </a:solidFill>
        <a:effectLst/>
      </p:bgPr>
    </p:bg>
    <p:spTree>
      <p:nvGrpSpPr>
        <p:cNvPr id="1" name="">
          <a:extLst>
            <a:ext uri="{FF2B5EF4-FFF2-40B4-BE49-F238E27FC236}">
              <a16:creationId xmlns:a16="http://schemas.microsoft.com/office/drawing/2014/main" id="{2F3F2D35-2E30-0D68-FC6E-A2AFF10D6830}"/>
            </a:ext>
          </a:extLst>
        </p:cNvPr>
        <p:cNvGrpSpPr/>
        <p:nvPr/>
      </p:nvGrpSpPr>
      <p:grpSpPr>
        <a:xfrm>
          <a:off x="0" y="0"/>
          <a:ext cx="0" cy="0"/>
          <a:chOff x="0" y="0"/>
          <a:chExt cx="0" cy="0"/>
        </a:xfrm>
      </p:grpSpPr>
      <p:sp>
        <p:nvSpPr>
          <p:cNvPr id="4" name="四角形: 角を丸くする 3">
            <a:extLst>
              <a:ext uri="{FF2B5EF4-FFF2-40B4-BE49-F238E27FC236}">
                <a16:creationId xmlns:a16="http://schemas.microsoft.com/office/drawing/2014/main" id="{A64D359F-530B-8BA6-77A3-D99236B0D28F}"/>
              </a:ext>
            </a:extLst>
          </p:cNvPr>
          <p:cNvSpPr/>
          <p:nvPr/>
        </p:nvSpPr>
        <p:spPr>
          <a:xfrm>
            <a:off x="8105515" y="2952205"/>
            <a:ext cx="3357155" cy="3594219"/>
          </a:xfrm>
          <a:prstGeom prst="roundRect">
            <a:avLst/>
          </a:prstGeom>
          <a:solidFill>
            <a:schemeClr val="accent5">
              <a:lumMod val="60000"/>
              <a:lumOff val="40000"/>
              <a:alpha val="85000"/>
            </a:schemeClr>
          </a:solidFill>
          <a:ln w="38100">
            <a:solidFill>
              <a:schemeClr val="bg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5" name="四角形: 角を丸くする 4">
            <a:extLst>
              <a:ext uri="{FF2B5EF4-FFF2-40B4-BE49-F238E27FC236}">
                <a16:creationId xmlns:a16="http://schemas.microsoft.com/office/drawing/2014/main" id="{EDBEA062-AF1C-C700-7211-79391A51CBC9}"/>
              </a:ext>
            </a:extLst>
          </p:cNvPr>
          <p:cNvSpPr/>
          <p:nvPr/>
        </p:nvSpPr>
        <p:spPr>
          <a:xfrm>
            <a:off x="729330" y="2952205"/>
            <a:ext cx="5366670" cy="3618412"/>
          </a:xfrm>
          <a:prstGeom prst="roundRect">
            <a:avLst/>
          </a:prstGeom>
          <a:solidFill>
            <a:schemeClr val="accent5">
              <a:lumMod val="60000"/>
              <a:lumOff val="40000"/>
              <a:alpha val="85000"/>
            </a:schemeClr>
          </a:solidFill>
          <a:ln w="38100">
            <a:solidFill>
              <a:schemeClr val="bg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3" name="テキスト ボックス 2">
            <a:extLst>
              <a:ext uri="{FF2B5EF4-FFF2-40B4-BE49-F238E27FC236}">
                <a16:creationId xmlns:a16="http://schemas.microsoft.com/office/drawing/2014/main" id="{689817BB-81DF-F261-E6B1-4F9FD7693FCF}"/>
              </a:ext>
            </a:extLst>
          </p:cNvPr>
          <p:cNvSpPr txBox="1"/>
          <p:nvPr/>
        </p:nvSpPr>
        <p:spPr>
          <a:xfrm>
            <a:off x="2892237" y="4960"/>
            <a:ext cx="6407523" cy="984885"/>
          </a:xfrm>
          <a:prstGeom prst="rect">
            <a:avLst/>
          </a:prstGeom>
          <a:noFill/>
        </p:spPr>
        <p:txBody>
          <a:bodyPr wrap="none" t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韓国総選挙（</a:t>
            </a:r>
            <a:r>
              <a:rPr lang="en-US" altLang="ja-JP"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4</a:t>
            </a: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月</a:t>
            </a:r>
            <a:r>
              <a:rPr lang="en-US" altLang="ja-JP"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10</a:t>
            </a: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日）</a:t>
            </a:r>
            <a:endPar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2" name="表 1">
            <a:extLst>
              <a:ext uri="{FF2B5EF4-FFF2-40B4-BE49-F238E27FC236}">
                <a16:creationId xmlns:a16="http://schemas.microsoft.com/office/drawing/2014/main" id="{1254A37F-24B2-C53F-B7F2-376248E0524C}"/>
              </a:ext>
            </a:extLst>
          </p:cNvPr>
          <p:cNvGraphicFramePr>
            <a:graphicFrameLocks noGrp="1"/>
          </p:cNvGraphicFramePr>
          <p:nvPr>
            <p:extLst>
              <p:ext uri="{D42A27DB-BD31-4B8C-83A1-F6EECF244321}">
                <p14:modId xmlns:p14="http://schemas.microsoft.com/office/powerpoint/2010/main" val="910775302"/>
              </p:ext>
            </p:extLst>
          </p:nvPr>
        </p:nvGraphicFramePr>
        <p:xfrm>
          <a:off x="603068" y="1124649"/>
          <a:ext cx="10985860" cy="1369436"/>
        </p:xfrm>
        <a:graphic>
          <a:graphicData uri="http://schemas.openxmlformats.org/drawingml/2006/table">
            <a:tbl>
              <a:tblPr bandRow="1">
                <a:tableStyleId>{D113A9D2-9D6B-4929-AA2D-F23B5EE8CBE7}</a:tableStyleId>
              </a:tblPr>
              <a:tblGrid>
                <a:gridCol w="2197172">
                  <a:extLst>
                    <a:ext uri="{9D8B030D-6E8A-4147-A177-3AD203B41FA5}">
                      <a16:colId xmlns:a16="http://schemas.microsoft.com/office/drawing/2014/main" val="2211023997"/>
                    </a:ext>
                  </a:extLst>
                </a:gridCol>
                <a:gridCol w="2197172">
                  <a:extLst>
                    <a:ext uri="{9D8B030D-6E8A-4147-A177-3AD203B41FA5}">
                      <a16:colId xmlns:a16="http://schemas.microsoft.com/office/drawing/2014/main" val="1314407849"/>
                    </a:ext>
                  </a:extLst>
                </a:gridCol>
                <a:gridCol w="2197172">
                  <a:extLst>
                    <a:ext uri="{9D8B030D-6E8A-4147-A177-3AD203B41FA5}">
                      <a16:colId xmlns:a16="http://schemas.microsoft.com/office/drawing/2014/main" val="1383331357"/>
                    </a:ext>
                  </a:extLst>
                </a:gridCol>
                <a:gridCol w="2197172">
                  <a:extLst>
                    <a:ext uri="{9D8B030D-6E8A-4147-A177-3AD203B41FA5}">
                      <a16:colId xmlns:a16="http://schemas.microsoft.com/office/drawing/2014/main" val="1888753658"/>
                    </a:ext>
                  </a:extLst>
                </a:gridCol>
                <a:gridCol w="2197172">
                  <a:extLst>
                    <a:ext uri="{9D8B030D-6E8A-4147-A177-3AD203B41FA5}">
                      <a16:colId xmlns:a16="http://schemas.microsoft.com/office/drawing/2014/main" val="2210888125"/>
                    </a:ext>
                  </a:extLst>
                </a:gridCol>
              </a:tblGrid>
              <a:tr h="728036">
                <a:tc>
                  <a:txBody>
                    <a:bodyPr/>
                    <a:lstStyle/>
                    <a:p>
                      <a:r>
                        <a:rPr kumimoji="1" lang="ja-JP" altLang="en-US"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定数</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国民の力</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欠員</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その他</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31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共に民主党</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311090650"/>
                  </a:ext>
                </a:extLst>
              </a:tr>
              <a:tr h="603167">
                <a:tc>
                  <a:txBody>
                    <a:bodyPr/>
                    <a:lstStyle/>
                    <a:p>
                      <a:r>
                        <a:rPr kumimoji="1" lang="en-US" altLang="ja-JP"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300</a:t>
                      </a:r>
                      <a:endParaRPr kumimoji="1" lang="ja-JP" altLang="en-US"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114</a:t>
                      </a:r>
                      <a:endParaRPr kumimoji="1" lang="ja-JP" altLang="en-US"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3</a:t>
                      </a:r>
                      <a:endParaRPr kumimoji="1" lang="ja-JP" altLang="en-US"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25</a:t>
                      </a: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158</a:t>
                      </a:r>
                      <a:endParaRPr kumimoji="1" lang="ja-JP" altLang="en-US" sz="3200" b="1" dirty="0">
                        <a:ln w="19050">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endParaRPr>
                    </a:p>
                  </a:txBody>
                  <a:tcPr marT="108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611078803"/>
                  </a:ext>
                </a:extLst>
              </a:tr>
            </a:tbl>
          </a:graphicData>
        </a:graphic>
      </p:graphicFrame>
      <p:pic>
        <p:nvPicPr>
          <p:cNvPr id="1026" name="Picture 2">
            <a:extLst>
              <a:ext uri="{FF2B5EF4-FFF2-40B4-BE49-F238E27FC236}">
                <a16:creationId xmlns:a16="http://schemas.microsoft.com/office/drawing/2014/main" id="{E1FCDD9E-EDFA-85D8-CC96-1229396D78C2}"/>
              </a:ext>
            </a:extLst>
          </p:cNvPr>
          <p:cNvPicPr>
            <a:picLocks noChangeAspect="1" noChangeArrowheads="1"/>
          </p:cNvPicPr>
          <p:nvPr/>
        </p:nvPicPr>
        <p:blipFill rotWithShape="1">
          <a:blip r:embed="rId3">
            <a:extLst>
              <a:ext uri="{28A0092B-C50C-407E-A947-70E740481C1C}">
                <a14:useLocalDpi xmlns:a14="http://schemas.microsoft.com/office/drawing/2010/main" val="0"/>
              </a:ext>
            </a:extLst>
          </a:blip>
          <a:srcRect l="23793" t="4426" r="25086" b="44334"/>
          <a:stretch/>
        </p:blipFill>
        <p:spPr bwMode="auto">
          <a:xfrm>
            <a:off x="1208421" y="3564734"/>
            <a:ext cx="1964604" cy="2363010"/>
          </a:xfrm>
          <a:prstGeom prst="rect">
            <a:avLst/>
          </a:prstGeom>
          <a:ln>
            <a:noFill/>
          </a:ln>
          <a:effectLst>
            <a:softEdge rad="112500"/>
          </a:effectLst>
          <a:extLst>
            <a:ext uri="{909E8E84-426E-40DD-AFC4-6F175D3DCCD1}">
              <a14:hiddenFill xmlns:a14="http://schemas.microsoft.com/office/drawing/2010/main">
                <a:solidFill>
                  <a:srgbClr val="FFFFFF"/>
                </a:solidFill>
              </a14:hiddenFill>
            </a:ext>
          </a:extLst>
        </p:spPr>
      </p:pic>
      <p:pic>
        <p:nvPicPr>
          <p:cNvPr id="1028" name="Picture 4">
            <a:extLst>
              <a:ext uri="{FF2B5EF4-FFF2-40B4-BE49-F238E27FC236}">
                <a16:creationId xmlns:a16="http://schemas.microsoft.com/office/drawing/2014/main" id="{1BA215DA-F292-7B09-7180-03433C379AAB}"/>
              </a:ext>
            </a:extLst>
          </p:cNvPr>
          <p:cNvPicPr>
            <a:picLocks noChangeAspect="1" noChangeArrowheads="1"/>
          </p:cNvPicPr>
          <p:nvPr/>
        </p:nvPicPr>
        <p:blipFill rotWithShape="1">
          <a:blip r:embed="rId4">
            <a:extLst>
              <a:ext uri="{28A0092B-C50C-407E-A947-70E740481C1C}">
                <a14:useLocalDpi xmlns:a14="http://schemas.microsoft.com/office/drawing/2010/main" val="0"/>
              </a:ext>
            </a:extLst>
          </a:blip>
          <a:srcRect l="50000" t="-3102" r="21998" b="45315"/>
          <a:stretch/>
        </p:blipFill>
        <p:spPr bwMode="auto">
          <a:xfrm>
            <a:off x="3620273" y="3373006"/>
            <a:ext cx="1858715" cy="2554737"/>
          </a:xfrm>
          <a:prstGeom prst="rect">
            <a:avLst/>
          </a:prstGeom>
          <a:ln>
            <a:noFill/>
          </a:ln>
          <a:effectLst>
            <a:softEdge rad="112500"/>
          </a:effectLst>
          <a:extLst>
            <a:ext uri="{909E8E84-426E-40DD-AFC4-6F175D3DCCD1}">
              <a14:hiddenFill xmlns:a14="http://schemas.microsoft.com/office/drawing/2010/main">
                <a:solidFill>
                  <a:srgbClr val="FFFFFF"/>
                </a:solidFill>
              </a14:hiddenFill>
            </a:ext>
          </a:extLst>
        </p:spPr>
      </p:pic>
      <p:pic>
        <p:nvPicPr>
          <p:cNvPr id="1030" name="Picture 6">
            <a:extLst>
              <a:ext uri="{FF2B5EF4-FFF2-40B4-BE49-F238E27FC236}">
                <a16:creationId xmlns:a16="http://schemas.microsoft.com/office/drawing/2014/main" id="{B7785830-8BD7-1F3E-84DB-BE160C99DF40}"/>
              </a:ext>
            </a:extLst>
          </p:cNvPr>
          <p:cNvPicPr>
            <a:picLocks noChangeAspect="1" noChangeArrowheads="1"/>
          </p:cNvPicPr>
          <p:nvPr/>
        </p:nvPicPr>
        <p:blipFill rotWithShape="1">
          <a:blip r:embed="rId5">
            <a:extLst>
              <a:ext uri="{28A0092B-C50C-407E-A947-70E740481C1C}">
                <a14:useLocalDpi xmlns:a14="http://schemas.microsoft.com/office/drawing/2010/main" val="0"/>
              </a:ext>
            </a:extLst>
          </a:blip>
          <a:srcRect l="30542" t="724" r="35524" b="42292"/>
          <a:stretch/>
        </p:blipFill>
        <p:spPr bwMode="auto">
          <a:xfrm>
            <a:off x="8897963" y="3564734"/>
            <a:ext cx="1772258" cy="2363010"/>
          </a:xfrm>
          <a:prstGeom prst="rect">
            <a:avLst/>
          </a:prstGeom>
          <a:ln>
            <a:noFill/>
          </a:ln>
          <a:effectLst>
            <a:softEdge rad="112500"/>
          </a:effectLst>
          <a:extLst>
            <a:ext uri="{909E8E84-426E-40DD-AFC4-6F175D3DCCD1}">
              <a14:hiddenFill xmlns:a14="http://schemas.microsoft.com/office/drawing/2010/main">
                <a:solidFill>
                  <a:srgbClr val="FFFFFF"/>
                </a:solidFill>
              </a14:hiddenFill>
            </a:ext>
          </a:extLst>
        </p:spPr>
      </p:pic>
      <p:sp>
        <p:nvSpPr>
          <p:cNvPr id="8" name="テキスト ボックス 7">
            <a:extLst>
              <a:ext uri="{FF2B5EF4-FFF2-40B4-BE49-F238E27FC236}">
                <a16:creationId xmlns:a16="http://schemas.microsoft.com/office/drawing/2014/main" id="{A7E2FCAA-89F4-D57A-0E01-7D07CA533A6C}"/>
              </a:ext>
            </a:extLst>
          </p:cNvPr>
          <p:cNvSpPr txBox="1"/>
          <p:nvPr/>
        </p:nvSpPr>
        <p:spPr>
          <a:xfrm>
            <a:off x="2130586" y="3087009"/>
            <a:ext cx="2564157" cy="461665"/>
          </a:xfrm>
          <a:prstGeom prst="rect">
            <a:avLst/>
          </a:prstGeom>
          <a:noFill/>
        </p:spPr>
        <p:txBody>
          <a:bodyPr wrap="square" rtlCol="0">
            <a:spAutoFit/>
          </a:bodyPr>
          <a:lstStyle/>
          <a:p>
            <a:pPr algn="ctr"/>
            <a:r>
              <a:rPr kumimoji="1" lang="ja-JP" altLang="en-US" sz="2400"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与党　国民の力</a:t>
            </a:r>
          </a:p>
        </p:txBody>
      </p:sp>
      <p:sp>
        <p:nvSpPr>
          <p:cNvPr id="9" name="テキスト ボックス 8">
            <a:extLst>
              <a:ext uri="{FF2B5EF4-FFF2-40B4-BE49-F238E27FC236}">
                <a16:creationId xmlns:a16="http://schemas.microsoft.com/office/drawing/2014/main" id="{91DC8BA9-A325-DA83-585A-958792C27FCE}"/>
              </a:ext>
            </a:extLst>
          </p:cNvPr>
          <p:cNvSpPr txBox="1"/>
          <p:nvPr/>
        </p:nvSpPr>
        <p:spPr>
          <a:xfrm>
            <a:off x="8450715" y="3142174"/>
            <a:ext cx="2666753" cy="461665"/>
          </a:xfrm>
          <a:prstGeom prst="rect">
            <a:avLst/>
          </a:prstGeom>
          <a:noFill/>
        </p:spPr>
        <p:txBody>
          <a:bodyPr wrap="square" rtlCol="0">
            <a:spAutoFit/>
          </a:bodyPr>
          <a:lstStyle/>
          <a:p>
            <a:pPr algn="ctr"/>
            <a:r>
              <a:rPr kumimoji="1" lang="ja-JP" altLang="en-US" sz="2400"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野党　共に民主党</a:t>
            </a:r>
          </a:p>
        </p:txBody>
      </p:sp>
      <p:sp>
        <p:nvSpPr>
          <p:cNvPr id="10" name="テキスト ボックス 9">
            <a:extLst>
              <a:ext uri="{FF2B5EF4-FFF2-40B4-BE49-F238E27FC236}">
                <a16:creationId xmlns:a16="http://schemas.microsoft.com/office/drawing/2014/main" id="{B9226498-2760-111E-7FEB-33F44346F1F3}"/>
              </a:ext>
            </a:extLst>
          </p:cNvPr>
          <p:cNvSpPr txBox="1"/>
          <p:nvPr/>
        </p:nvSpPr>
        <p:spPr>
          <a:xfrm>
            <a:off x="908644" y="5900093"/>
            <a:ext cx="2564157" cy="646331"/>
          </a:xfrm>
          <a:prstGeom prst="rect">
            <a:avLst/>
          </a:prstGeom>
          <a:noFill/>
        </p:spPr>
        <p:txBody>
          <a:bodyPr wrap="square" rtlCol="0">
            <a:spAutoFit/>
          </a:bodyPr>
          <a:lstStyle/>
          <a:p>
            <a:pPr algn="ctr"/>
            <a:r>
              <a:rPr lang="ja-JP" altLang="en-US"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尹錫悦</a:t>
            </a:r>
            <a:endParaRPr lang="en-US" altLang="ja-JP"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endParaRPr>
          </a:p>
          <a:p>
            <a:pPr algn="ctr"/>
            <a:r>
              <a:rPr kumimoji="1" lang="ja-JP" altLang="en-US"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大統領</a:t>
            </a:r>
          </a:p>
        </p:txBody>
      </p:sp>
      <p:sp>
        <p:nvSpPr>
          <p:cNvPr id="11" name="テキスト ボックス 10">
            <a:extLst>
              <a:ext uri="{FF2B5EF4-FFF2-40B4-BE49-F238E27FC236}">
                <a16:creationId xmlns:a16="http://schemas.microsoft.com/office/drawing/2014/main" id="{9257C374-CB95-5328-B1F8-3EED689BBBAA}"/>
              </a:ext>
            </a:extLst>
          </p:cNvPr>
          <p:cNvSpPr txBox="1"/>
          <p:nvPr/>
        </p:nvSpPr>
        <p:spPr>
          <a:xfrm>
            <a:off x="3254522" y="5932316"/>
            <a:ext cx="2564157" cy="646331"/>
          </a:xfrm>
          <a:prstGeom prst="rect">
            <a:avLst/>
          </a:prstGeom>
          <a:noFill/>
        </p:spPr>
        <p:txBody>
          <a:bodyPr wrap="square" rtlCol="0">
            <a:spAutoFit/>
          </a:bodyPr>
          <a:lstStyle/>
          <a:p>
            <a:pPr algn="ctr"/>
            <a:r>
              <a:rPr lang="ja-JP" altLang="en-US"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韓東勲</a:t>
            </a:r>
            <a:endParaRPr lang="en-US" altLang="ja-JP"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endParaRPr>
          </a:p>
          <a:p>
            <a:pPr algn="ctr"/>
            <a:r>
              <a:rPr kumimoji="1" lang="ja-JP" altLang="en-US"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非常対策委員長</a:t>
            </a:r>
          </a:p>
        </p:txBody>
      </p:sp>
      <p:sp>
        <p:nvSpPr>
          <p:cNvPr id="12" name="テキスト ボックス 11">
            <a:extLst>
              <a:ext uri="{FF2B5EF4-FFF2-40B4-BE49-F238E27FC236}">
                <a16:creationId xmlns:a16="http://schemas.microsoft.com/office/drawing/2014/main" id="{7ED7F43F-DB6A-3DC1-DAB3-82153E1325C8}"/>
              </a:ext>
            </a:extLst>
          </p:cNvPr>
          <p:cNvSpPr txBox="1"/>
          <p:nvPr/>
        </p:nvSpPr>
        <p:spPr>
          <a:xfrm>
            <a:off x="8502012" y="5932316"/>
            <a:ext cx="2564157" cy="646331"/>
          </a:xfrm>
          <a:prstGeom prst="rect">
            <a:avLst/>
          </a:prstGeom>
          <a:noFill/>
        </p:spPr>
        <p:txBody>
          <a:bodyPr wrap="square" rtlCol="0">
            <a:spAutoFit/>
          </a:bodyPr>
          <a:lstStyle/>
          <a:p>
            <a:pPr algn="ctr"/>
            <a:r>
              <a:rPr kumimoji="1" lang="ja-JP" altLang="en-US"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李在明</a:t>
            </a:r>
            <a:endParaRPr kumimoji="1" lang="en-US" altLang="ja-JP"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endParaRPr>
          </a:p>
          <a:p>
            <a:pPr algn="ctr"/>
            <a:r>
              <a:rPr lang="ja-JP" altLang="en-US"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rPr>
              <a:t>代表</a:t>
            </a:r>
            <a:endParaRPr kumimoji="1" lang="ja-JP" altLang="en-US" b="1" dirty="0">
              <a:ln>
                <a:solidFill>
                  <a:schemeClr val="bg1"/>
                </a:solidFill>
              </a:ln>
              <a:solidFill>
                <a:schemeClr val="bg1"/>
              </a:solidFill>
              <a:effectLst>
                <a:glow rad="190500">
                  <a:schemeClr val="tx1">
                    <a:alpha val="55000"/>
                  </a:schemeClr>
                </a:glow>
              </a:effectLst>
              <a:latin typeface="メイリオ" panose="020B0604030504040204" pitchFamily="50" charset="-128"/>
              <a:ea typeface="メイリオ" panose="020B0604030504040204" pitchFamily="50" charset="-128"/>
            </a:endParaRPr>
          </a:p>
        </p:txBody>
      </p:sp>
      <p:sp>
        <p:nvSpPr>
          <p:cNvPr id="13" name="矢印: 左右 12">
            <a:extLst>
              <a:ext uri="{FF2B5EF4-FFF2-40B4-BE49-F238E27FC236}">
                <a16:creationId xmlns:a16="http://schemas.microsoft.com/office/drawing/2014/main" id="{C9015D06-01C3-7A21-1EDB-E305CFCF2347}"/>
              </a:ext>
            </a:extLst>
          </p:cNvPr>
          <p:cNvSpPr/>
          <p:nvPr/>
        </p:nvSpPr>
        <p:spPr>
          <a:xfrm>
            <a:off x="6319788" y="4108671"/>
            <a:ext cx="1587751" cy="1275136"/>
          </a:xfrm>
          <a:prstGeom prst="leftRightArrow">
            <a:avLst/>
          </a:prstGeom>
          <a:solidFill>
            <a:schemeClr val="bg1"/>
          </a:solidFill>
          <a:ln w="38100">
            <a:solidFill>
              <a:schemeClr val="bg1"/>
            </a:solidFill>
          </a:ln>
          <a:effectLst>
            <a:glow rad="190500">
              <a:srgbClr val="002060">
                <a:alpha val="40000"/>
              </a:srgbClr>
            </a:glow>
          </a:effectLst>
        </p:spPr>
        <p:style>
          <a:lnRef idx="2">
            <a:schemeClr val="accent1">
              <a:shade val="15000"/>
            </a:schemeClr>
          </a:lnRef>
          <a:fillRef idx="1">
            <a:schemeClr val="accent1"/>
          </a:fillRef>
          <a:effectRef idx="0">
            <a:schemeClr val="accent1"/>
          </a:effectRef>
          <a:fontRef idx="minor">
            <a:schemeClr val="lt1"/>
          </a:fontRef>
        </p:style>
        <p:txBody>
          <a:bodyPr tIns="144000" rtlCol="0" anchor="ctr" anchorCtr="1"/>
          <a:lstStyle/>
          <a:p>
            <a:pPr algn="ctr"/>
            <a:r>
              <a:rPr kumimoji="1" lang="ja-JP" altLang="en-US" sz="2800" b="1" dirty="0">
                <a:solidFill>
                  <a:srgbClr val="002060"/>
                </a:solidFill>
                <a:latin typeface="メイリオ" panose="020B0604030504040204" pitchFamily="50" charset="-128"/>
                <a:ea typeface="メイリオ" panose="020B0604030504040204" pitchFamily="50" charset="-128"/>
              </a:rPr>
              <a:t>対決</a:t>
            </a:r>
          </a:p>
        </p:txBody>
      </p:sp>
    </p:spTree>
    <p:extLst>
      <p:ext uri="{BB962C8B-B14F-4D97-AF65-F5344CB8AC3E}">
        <p14:creationId xmlns:p14="http://schemas.microsoft.com/office/powerpoint/2010/main" val="388031846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show="0">
  <p:cSld>
    <p:spTree>
      <p:nvGrpSpPr>
        <p:cNvPr id="1" name="">
          <a:extLst>
            <a:ext uri="{FF2B5EF4-FFF2-40B4-BE49-F238E27FC236}">
              <a16:creationId xmlns:a16="http://schemas.microsoft.com/office/drawing/2014/main" id="{CBCF3C24-0AB8-FA11-F2AD-ABCB1E42F56B}"/>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A9F9FFD-CBEE-65F7-85D2-0301465E9C99}"/>
              </a:ext>
            </a:extLst>
          </p:cNvPr>
          <p:cNvSpPr txBox="1"/>
          <p:nvPr/>
        </p:nvSpPr>
        <p:spPr>
          <a:xfrm>
            <a:off x="2233404" y="-266356"/>
            <a:ext cx="7725192" cy="1003727"/>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lang="ja-JP" altLang="en-US" sz="42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政治資金規正法違反事件の概要</a:t>
            </a:r>
            <a:endPar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2" name="表 1">
            <a:extLst>
              <a:ext uri="{FF2B5EF4-FFF2-40B4-BE49-F238E27FC236}">
                <a16:creationId xmlns:a16="http://schemas.microsoft.com/office/drawing/2014/main" id="{684D4827-6EED-91B5-F49E-A894846266AD}"/>
              </a:ext>
            </a:extLst>
          </p:cNvPr>
          <p:cNvGraphicFramePr>
            <a:graphicFrameLocks noGrp="1"/>
          </p:cNvGraphicFramePr>
          <p:nvPr>
            <p:extLst>
              <p:ext uri="{D42A27DB-BD31-4B8C-83A1-F6EECF244321}">
                <p14:modId xmlns:p14="http://schemas.microsoft.com/office/powerpoint/2010/main" val="979254541"/>
              </p:ext>
            </p:extLst>
          </p:nvPr>
        </p:nvGraphicFramePr>
        <p:xfrm>
          <a:off x="271463" y="745066"/>
          <a:ext cx="11672887" cy="5928120"/>
        </p:xfrm>
        <a:graphic>
          <a:graphicData uri="http://schemas.openxmlformats.org/drawingml/2006/table">
            <a:tbl>
              <a:tblPr>
                <a:tableStyleId>{D113A9D2-9D6B-4929-AA2D-F23B5EE8CBE7}</a:tableStyleId>
              </a:tblPr>
              <a:tblGrid>
                <a:gridCol w="1810794">
                  <a:extLst>
                    <a:ext uri="{9D8B030D-6E8A-4147-A177-3AD203B41FA5}">
                      <a16:colId xmlns:a16="http://schemas.microsoft.com/office/drawing/2014/main" val="3166721191"/>
                    </a:ext>
                  </a:extLst>
                </a:gridCol>
                <a:gridCol w="4025649">
                  <a:extLst>
                    <a:ext uri="{9D8B030D-6E8A-4147-A177-3AD203B41FA5}">
                      <a16:colId xmlns:a16="http://schemas.microsoft.com/office/drawing/2014/main" val="2158476600"/>
                    </a:ext>
                  </a:extLst>
                </a:gridCol>
                <a:gridCol w="2918222">
                  <a:extLst>
                    <a:ext uri="{9D8B030D-6E8A-4147-A177-3AD203B41FA5}">
                      <a16:colId xmlns:a16="http://schemas.microsoft.com/office/drawing/2014/main" val="3984668883"/>
                    </a:ext>
                  </a:extLst>
                </a:gridCol>
                <a:gridCol w="2918222">
                  <a:extLst>
                    <a:ext uri="{9D8B030D-6E8A-4147-A177-3AD203B41FA5}">
                      <a16:colId xmlns:a16="http://schemas.microsoft.com/office/drawing/2014/main" val="238990238"/>
                    </a:ext>
                  </a:extLst>
                </a:gridCol>
              </a:tblGrid>
              <a:tr h="426509">
                <a:tc>
                  <a:txBody>
                    <a:bodyPr/>
                    <a:lstStyle/>
                    <a:p>
                      <a:endPar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ct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安倍派</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ct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二階派</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ct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岸田派</a:t>
                      </a:r>
                    </a:p>
                  </a:txBody>
                  <a:tcPr marT="10800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258995482"/>
                  </a:ext>
                </a:extLst>
              </a:tr>
              <a:tr h="428625">
                <a:tc>
                  <a:txBody>
                    <a:bodyPr/>
                    <a:lstStyle/>
                    <a:p>
                      <a:pPr algn="ct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期間</a:t>
                      </a:r>
                    </a:p>
                  </a:txBody>
                  <a:tcPr marT="108000" marB="36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ctr"/>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2018</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a:t>
                      </a:r>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22</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年</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ctr"/>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18</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a:t>
                      </a:r>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22</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年</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ctr"/>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18</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a:t>
                      </a:r>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20</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年</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380748279"/>
                  </a:ext>
                </a:extLst>
              </a:tr>
              <a:tr h="400050">
                <a:tc>
                  <a:txBody>
                    <a:bodyPr/>
                    <a:lstStyle/>
                    <a:p>
                      <a:pPr algn="ct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不記載類</a:t>
                      </a:r>
                    </a:p>
                  </a:txBody>
                  <a:tcPr marT="108000" marB="36000"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ct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約</a:t>
                      </a:r>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6</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億</a:t>
                      </a:r>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7500</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万円</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ct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約</a:t>
                      </a:r>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2</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億</a:t>
                      </a:r>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6400</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万円</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ct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約</a:t>
                      </a:r>
                      <a:r>
                        <a:rPr kumimoji="1" lang="en-US" altLang="ja-JP"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3000</a:t>
                      </a: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万円</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684101750"/>
                  </a:ext>
                </a:extLst>
              </a:tr>
              <a:tr h="1122574">
                <a:tc>
                  <a:txBody>
                    <a:bodyPr/>
                    <a:lstStyle/>
                    <a:p>
                      <a:pPr algn="ct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経緯</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gridSpan="2">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パーティー収入のノルマ超過分を所属議員側に還流したり、議員側が事務所でプールしたりして、政治資金収支報告書に記載せず</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hMerge="1">
                  <a:txBody>
                    <a:bodyPr/>
                    <a:lstStyle/>
                    <a:p>
                      <a:endParaRPr kumimoji="1" lang="ja-JP" altLang="en-US" dirty="0"/>
                    </a:p>
                  </a:txBody>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政治資金パーティー収入の一部などを収支報告書への記載から除外</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178228835"/>
                  </a:ext>
                </a:extLst>
              </a:tr>
              <a:tr h="1122574">
                <a:tc>
                  <a:txBody>
                    <a:bodyPr/>
                    <a:lstStyle/>
                    <a:p>
                      <a:pPr algn="ctr"/>
                      <a:r>
                        <a:rPr kumimoji="1" lang="ja-JP" altLang="en-US" sz="28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刑事処分</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・会計責任者を在宅始祖</a:t>
                      </a:r>
                      <a:endPar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endParaRPr>
                    </a:p>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・大野泰正参院議員と秘書を在宅起訴</a:t>
                      </a:r>
                      <a:endPar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endParaRPr>
                    </a:p>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・谷川弥一前衆院議員と秘書を略式起訴</a:t>
                      </a:r>
                      <a:endPar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endParaRPr>
                    </a:p>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・池田佳隆衆院議員と秘書を基礎</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・元会計責任者を在宅起訴</a:t>
                      </a:r>
                      <a:endParaRPr kumimoji="1" lang="en-US" altLang="ja-JP"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endParaRPr>
                    </a:p>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・二階敏弘元幹事長の秘書を略式起訴</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0000"/>
                              </a:srgbClr>
                            </a:glow>
                          </a:effectLst>
                          <a:latin typeface="メイリオ" panose="020B0604030504040204" pitchFamily="50" charset="-128"/>
                          <a:ea typeface="メイリオ" panose="020B0604030504040204" pitchFamily="50" charset="-128"/>
                        </a:rPr>
                        <a:t>元会計責任者を略式起訴</a:t>
                      </a: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561736079"/>
                  </a:ext>
                </a:extLst>
              </a:tr>
            </a:tbl>
          </a:graphicData>
        </a:graphic>
      </p:graphicFrame>
    </p:spTree>
    <p:extLst>
      <p:ext uri="{BB962C8B-B14F-4D97-AF65-F5344CB8AC3E}">
        <p14:creationId xmlns:p14="http://schemas.microsoft.com/office/powerpoint/2010/main" val="125285703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show="0">
  <p:cSld>
    <p:spTree>
      <p:nvGrpSpPr>
        <p:cNvPr id="1" name="">
          <a:extLst>
            <a:ext uri="{FF2B5EF4-FFF2-40B4-BE49-F238E27FC236}">
              <a16:creationId xmlns:a16="http://schemas.microsoft.com/office/drawing/2014/main" id="{CBCF3C24-0AB8-FA11-F2AD-ABCB1E42F56B}"/>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A9F9FFD-CBEE-65F7-85D2-0301465E9C99}"/>
              </a:ext>
            </a:extLst>
          </p:cNvPr>
          <p:cNvSpPr txBox="1"/>
          <p:nvPr/>
        </p:nvSpPr>
        <p:spPr>
          <a:xfrm>
            <a:off x="1694795" y="-192267"/>
            <a:ext cx="8802410" cy="1003727"/>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政治資金規正法違反事件の刑事処分</a:t>
            </a:r>
            <a:endPar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2" name="表 1">
            <a:extLst>
              <a:ext uri="{FF2B5EF4-FFF2-40B4-BE49-F238E27FC236}">
                <a16:creationId xmlns:a16="http://schemas.microsoft.com/office/drawing/2014/main" id="{87B00981-0C7B-ABC2-5F35-7A9916647E30}"/>
              </a:ext>
            </a:extLst>
          </p:cNvPr>
          <p:cNvGraphicFramePr>
            <a:graphicFrameLocks noGrp="1"/>
          </p:cNvGraphicFramePr>
          <p:nvPr>
            <p:extLst>
              <p:ext uri="{D42A27DB-BD31-4B8C-83A1-F6EECF244321}">
                <p14:modId xmlns:p14="http://schemas.microsoft.com/office/powerpoint/2010/main" val="1527493338"/>
              </p:ext>
            </p:extLst>
          </p:nvPr>
        </p:nvGraphicFramePr>
        <p:xfrm>
          <a:off x="420190" y="922972"/>
          <a:ext cx="11351620" cy="5760720"/>
        </p:xfrm>
        <a:graphic>
          <a:graphicData uri="http://schemas.openxmlformats.org/drawingml/2006/table">
            <a:tbl>
              <a:tblPr>
                <a:tableStyleId>{D113A9D2-9D6B-4929-AA2D-F23B5EE8CBE7}</a:tableStyleId>
              </a:tblPr>
              <a:tblGrid>
                <a:gridCol w="1306285">
                  <a:extLst>
                    <a:ext uri="{9D8B030D-6E8A-4147-A177-3AD203B41FA5}">
                      <a16:colId xmlns:a16="http://schemas.microsoft.com/office/drawing/2014/main" val="1584720329"/>
                    </a:ext>
                  </a:extLst>
                </a:gridCol>
                <a:gridCol w="1789612">
                  <a:extLst>
                    <a:ext uri="{9D8B030D-6E8A-4147-A177-3AD203B41FA5}">
                      <a16:colId xmlns:a16="http://schemas.microsoft.com/office/drawing/2014/main" val="4041556595"/>
                    </a:ext>
                  </a:extLst>
                </a:gridCol>
                <a:gridCol w="2978331">
                  <a:extLst>
                    <a:ext uri="{9D8B030D-6E8A-4147-A177-3AD203B41FA5}">
                      <a16:colId xmlns:a16="http://schemas.microsoft.com/office/drawing/2014/main" val="3351230939"/>
                    </a:ext>
                  </a:extLst>
                </a:gridCol>
                <a:gridCol w="2521132">
                  <a:extLst>
                    <a:ext uri="{9D8B030D-6E8A-4147-A177-3AD203B41FA5}">
                      <a16:colId xmlns:a16="http://schemas.microsoft.com/office/drawing/2014/main" val="1595749818"/>
                    </a:ext>
                  </a:extLst>
                </a:gridCol>
                <a:gridCol w="2756260">
                  <a:extLst>
                    <a:ext uri="{9D8B030D-6E8A-4147-A177-3AD203B41FA5}">
                      <a16:colId xmlns:a16="http://schemas.microsoft.com/office/drawing/2014/main" val="792355031"/>
                    </a:ext>
                  </a:extLst>
                </a:gridCol>
              </a:tblGrid>
              <a:tr h="370840">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派閥</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endPar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氏名</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不記載額</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endPar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endParaRP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143172084"/>
                  </a:ext>
                </a:extLst>
              </a:tr>
              <a:tr h="370840">
                <a:tc rowSpan="7">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安倍派</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派閥側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松本淳一郎</a:t>
                      </a:r>
                      <a:endPar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endParaRPr>
                    </a:p>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（会計責任者）</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約</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6</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億</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7500</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万円</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在宅起訴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643721983"/>
                  </a:ext>
                </a:extLst>
              </a:tr>
              <a:tr h="370840">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rowSpan="6">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所属議員側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大野泰正参院議員</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rowSpan="2">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約</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5200</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万円</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在宅起訴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729301628"/>
                  </a:ext>
                </a:extLst>
              </a:tr>
              <a:tr h="370840">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大野氏の秘書</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在宅起訴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991983969"/>
                  </a:ext>
                </a:extLst>
              </a:tr>
              <a:tr h="370840">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谷川弥一衆院議員</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rowSpan="2">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約</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4300</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万円</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罰金</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100</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万円</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842979068"/>
                  </a:ext>
                </a:extLst>
              </a:tr>
              <a:tr h="370840">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谷川氏の秘書</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罰金</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30</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万円</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04571840"/>
                  </a:ext>
                </a:extLst>
              </a:tr>
              <a:tr h="370840">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池田佳隆衆院議員</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rowSpan="2">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約</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4800</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万円</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起訴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272631335"/>
                  </a:ext>
                </a:extLst>
              </a:tr>
              <a:tr h="370840">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池田氏の政策秘書</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起訴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891276616"/>
                  </a:ext>
                </a:extLst>
              </a:tr>
              <a:tr h="370840">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岸田派</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派閥側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元会計責任者</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約</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3000</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万円</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罰金</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100</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万円</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263641833"/>
                  </a:ext>
                </a:extLst>
              </a:tr>
              <a:tr h="370840">
                <a:tc rowSpan="2">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二階派</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派閥側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永井等氏</a:t>
                      </a:r>
                      <a:endPar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endParaRPr>
                    </a:p>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（元会計責任者）</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約</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2</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億</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6400</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万円</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在宅起訴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62285784"/>
                  </a:ext>
                </a:extLst>
              </a:tr>
              <a:tr h="370840">
                <a:tc vMerge="1">
                  <a:txBody>
                    <a:bodyPr/>
                    <a:lstStyle/>
                    <a:p>
                      <a:endParaRPr kumimoji="1" lang="ja-JP" altLang="en-US" sz="2000" b="1" dirty="0">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所属議員側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二階元党幹事長秘書</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約</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3500</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万円</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罰金</a:t>
                      </a:r>
                      <a:r>
                        <a:rPr kumimoji="1" lang="en-US" altLang="ja-JP"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100</a:t>
                      </a:r>
                      <a:r>
                        <a:rPr kumimoji="1" lang="ja-JP" altLang="en-US" sz="24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万円</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609689294"/>
                  </a:ext>
                </a:extLst>
              </a:tr>
            </a:tbl>
          </a:graphicData>
        </a:graphic>
      </p:graphicFrame>
    </p:spTree>
    <p:extLst>
      <p:ext uri="{BB962C8B-B14F-4D97-AF65-F5344CB8AC3E}">
        <p14:creationId xmlns:p14="http://schemas.microsoft.com/office/powerpoint/2010/main" val="20044053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show="0">
  <p:cSld>
    <p:spTree>
      <p:nvGrpSpPr>
        <p:cNvPr id="1" name="">
          <a:extLst>
            <a:ext uri="{FF2B5EF4-FFF2-40B4-BE49-F238E27FC236}">
              <a16:creationId xmlns:a16="http://schemas.microsoft.com/office/drawing/2014/main" id="{CBCF3C24-0AB8-FA11-F2AD-ABCB1E42F56B}"/>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A9F9FFD-CBEE-65F7-85D2-0301465E9C99}"/>
              </a:ext>
            </a:extLst>
          </p:cNvPr>
          <p:cNvSpPr txBox="1"/>
          <p:nvPr/>
        </p:nvSpPr>
        <p:spPr>
          <a:xfrm>
            <a:off x="2400917" y="-80755"/>
            <a:ext cx="7390165" cy="1003727"/>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lang="en-US" altLang="ja-JP" sz="42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24</a:t>
            </a:r>
            <a:r>
              <a:rPr lang="ja-JP" altLang="en-US" sz="42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年</a:t>
            </a:r>
            <a:r>
              <a:rPr lang="en-US" altLang="ja-JP" sz="42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3</a:t>
            </a:r>
            <a:r>
              <a:rPr lang="ja-JP" altLang="en-US" sz="42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月</a:t>
            </a:r>
            <a:r>
              <a:rPr lang="en-US" altLang="ja-JP" sz="42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1</a:t>
            </a:r>
            <a:r>
              <a:rPr lang="ja-JP" altLang="en-US" sz="42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日　能登地震</a:t>
            </a:r>
            <a:r>
              <a:rPr lang="en-US" altLang="ja-JP" sz="42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2</a:t>
            </a:r>
            <a:r>
              <a:rPr lang="ja-JP" altLang="en-US" sz="42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か月</a:t>
            </a:r>
            <a:endPar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4" name="表 3">
            <a:extLst>
              <a:ext uri="{FF2B5EF4-FFF2-40B4-BE49-F238E27FC236}">
                <a16:creationId xmlns:a16="http://schemas.microsoft.com/office/drawing/2014/main" id="{E9310E6A-0CE1-6D2C-8A6A-3AA011C86B13}"/>
              </a:ext>
            </a:extLst>
          </p:cNvPr>
          <p:cNvGraphicFramePr>
            <a:graphicFrameLocks noGrp="1"/>
          </p:cNvGraphicFramePr>
          <p:nvPr>
            <p:extLst>
              <p:ext uri="{D42A27DB-BD31-4B8C-83A1-F6EECF244321}">
                <p14:modId xmlns:p14="http://schemas.microsoft.com/office/powerpoint/2010/main" val="846516906"/>
              </p:ext>
            </p:extLst>
          </p:nvPr>
        </p:nvGraphicFramePr>
        <p:xfrm>
          <a:off x="335279" y="1084217"/>
          <a:ext cx="11521440" cy="5483302"/>
        </p:xfrm>
        <a:graphic>
          <a:graphicData uri="http://schemas.openxmlformats.org/drawingml/2006/table">
            <a:tbl>
              <a:tblPr>
                <a:tableStyleId>{D113A9D2-9D6B-4929-AA2D-F23B5EE8CBE7}</a:tableStyleId>
              </a:tblPr>
              <a:tblGrid>
                <a:gridCol w="1624150">
                  <a:extLst>
                    <a:ext uri="{9D8B030D-6E8A-4147-A177-3AD203B41FA5}">
                      <a16:colId xmlns:a16="http://schemas.microsoft.com/office/drawing/2014/main" val="229348218"/>
                    </a:ext>
                  </a:extLst>
                </a:gridCol>
                <a:gridCol w="2599508">
                  <a:extLst>
                    <a:ext uri="{9D8B030D-6E8A-4147-A177-3AD203B41FA5}">
                      <a16:colId xmlns:a16="http://schemas.microsoft.com/office/drawing/2014/main" val="1463681330"/>
                    </a:ext>
                  </a:extLst>
                </a:gridCol>
                <a:gridCol w="2416629">
                  <a:extLst>
                    <a:ext uri="{9D8B030D-6E8A-4147-A177-3AD203B41FA5}">
                      <a16:colId xmlns:a16="http://schemas.microsoft.com/office/drawing/2014/main" val="1619931844"/>
                    </a:ext>
                  </a:extLst>
                </a:gridCol>
                <a:gridCol w="2364377">
                  <a:extLst>
                    <a:ext uri="{9D8B030D-6E8A-4147-A177-3AD203B41FA5}">
                      <a16:colId xmlns:a16="http://schemas.microsoft.com/office/drawing/2014/main" val="4115828661"/>
                    </a:ext>
                  </a:extLst>
                </a:gridCol>
                <a:gridCol w="2516776">
                  <a:extLst>
                    <a:ext uri="{9D8B030D-6E8A-4147-A177-3AD203B41FA5}">
                      <a16:colId xmlns:a16="http://schemas.microsoft.com/office/drawing/2014/main" val="3558220933"/>
                    </a:ext>
                  </a:extLst>
                </a:gridCol>
              </a:tblGrid>
              <a:tr h="733702">
                <a:tc gridSpan="5">
                  <a:txBody>
                    <a:bodyPr/>
                    <a:lstStyle/>
                    <a:p>
                      <a:r>
                        <a:rPr kumimoji="1" lang="ja-JP" altLang="en-US" sz="36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能登半島地震の被害（</a:t>
                      </a:r>
                      <a:r>
                        <a:rPr kumimoji="1" lang="en-US" altLang="ja-JP" sz="36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2</a:t>
                      </a:r>
                      <a:r>
                        <a:rPr kumimoji="1" lang="ja-JP" altLang="en-US" sz="36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月</a:t>
                      </a:r>
                      <a:r>
                        <a:rPr kumimoji="1" lang="en-US" altLang="ja-JP" sz="36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29</a:t>
                      </a:r>
                      <a:r>
                        <a:rPr kumimoji="1" lang="ja-JP" altLang="en-US" sz="36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日現在）</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b="1" dirty="0">
                        <a:solidFill>
                          <a:schemeClr val="bg1"/>
                        </a:solidFill>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b="1">
                        <a:solidFill>
                          <a:schemeClr val="bg1"/>
                        </a:solidFill>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b="1" dirty="0">
                        <a:solidFill>
                          <a:schemeClr val="bg1"/>
                        </a:solidFill>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b="1" dirty="0">
                        <a:solidFill>
                          <a:schemeClr val="bg1"/>
                        </a:solidFill>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622854548"/>
                  </a:ext>
                </a:extLst>
              </a:tr>
              <a:tr h="949920">
                <a:tc>
                  <a:txBody>
                    <a:bodyPr/>
                    <a:lstStyle/>
                    <a:p>
                      <a:endParaRPr kumimoji="1" lang="ja-JP" altLang="en-US" sz="32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ja-JP" altLang="en-US" sz="32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死者</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ja-JP" altLang="en-US" sz="32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負傷者</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ja-JP" altLang="en-US" sz="32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避難者</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ja-JP" altLang="en-US" sz="32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家屋被害</a:t>
                      </a:r>
                    </a:p>
                  </a:txBody>
                  <a:tcPr anchor="ctr" anchorCtr="1">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997588793"/>
                  </a:ext>
                </a:extLst>
              </a:tr>
              <a:tr h="949920">
                <a:tc>
                  <a:txBody>
                    <a:bodyPr/>
                    <a:lstStyle/>
                    <a:p>
                      <a:r>
                        <a:rPr kumimoji="1" lang="ja-JP" altLang="en-US" sz="32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石川県</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241</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a:t>
                      </a:r>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15</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1188</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1</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万</a:t>
                      </a:r>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1449</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7</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万</a:t>
                      </a:r>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5410</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棟</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05575933"/>
                  </a:ext>
                </a:extLst>
              </a:tr>
              <a:tr h="949920">
                <a:tc>
                  <a:txBody>
                    <a:bodyPr/>
                    <a:lstStyle/>
                    <a:p>
                      <a:r>
                        <a:rPr kumimoji="1" lang="ja-JP" altLang="en-US" sz="32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富山県</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0</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47</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0</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1</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万</a:t>
                      </a:r>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2185</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棟</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116111593"/>
                  </a:ext>
                </a:extLst>
              </a:tr>
              <a:tr h="949920">
                <a:tc>
                  <a:txBody>
                    <a:bodyPr/>
                    <a:lstStyle/>
                    <a:p>
                      <a:r>
                        <a:rPr kumimoji="1" lang="ja-JP" altLang="en-US" sz="32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新潟県</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0</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49</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13</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1</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万</a:t>
                      </a:r>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9259</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棟</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287475565"/>
                  </a:ext>
                </a:extLst>
              </a:tr>
              <a:tr h="949920">
                <a:tc>
                  <a:txBody>
                    <a:bodyPr/>
                    <a:lstStyle/>
                    <a:p>
                      <a:r>
                        <a:rPr kumimoji="1" lang="ja-JP" altLang="en-US" sz="32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その他</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0</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15</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0</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人</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en-US" altLang="ja-JP"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499</a:t>
                      </a:r>
                      <a:r>
                        <a:rPr kumimoji="1" lang="ja-JP" altLang="en-US" sz="2800" b="1" dirty="0">
                          <a:ln>
                            <a:solidFill>
                              <a:schemeClr val="bg1"/>
                            </a:solidFill>
                          </a:ln>
                          <a:solidFill>
                            <a:schemeClr val="bg1"/>
                          </a:solidFill>
                          <a:effectLst>
                            <a:glow rad="127000">
                              <a:srgbClr val="002060">
                                <a:alpha val="55000"/>
                              </a:srgbClr>
                            </a:glow>
                          </a:effectLst>
                          <a:latin typeface="メイリオ" panose="020B0604030504040204" pitchFamily="50" charset="-128"/>
                          <a:ea typeface="メイリオ" panose="020B0604030504040204" pitchFamily="50" charset="-128"/>
                        </a:rPr>
                        <a:t>棟</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789250162"/>
                  </a:ext>
                </a:extLst>
              </a:tr>
            </a:tbl>
          </a:graphicData>
        </a:graphic>
      </p:graphicFrame>
    </p:spTree>
    <p:extLst>
      <p:ext uri="{BB962C8B-B14F-4D97-AF65-F5344CB8AC3E}">
        <p14:creationId xmlns:p14="http://schemas.microsoft.com/office/powerpoint/2010/main" val="348633586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show="0">
  <p:cSld>
    <p:spTree>
      <p:nvGrpSpPr>
        <p:cNvPr id="1" name="">
          <a:extLst>
            <a:ext uri="{FF2B5EF4-FFF2-40B4-BE49-F238E27FC236}">
              <a16:creationId xmlns:a16="http://schemas.microsoft.com/office/drawing/2014/main" id="{CBCF3C24-0AB8-FA11-F2AD-ABCB1E42F56B}"/>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A9F9FFD-CBEE-65F7-85D2-0301465E9C99}"/>
              </a:ext>
            </a:extLst>
          </p:cNvPr>
          <p:cNvSpPr txBox="1"/>
          <p:nvPr/>
        </p:nvSpPr>
        <p:spPr>
          <a:xfrm>
            <a:off x="2772013" y="0"/>
            <a:ext cx="6647974" cy="1003727"/>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自民党の運動方針主要原案</a:t>
            </a:r>
            <a:endParaRPr kumimoji="1" lang="en-US" altLang="ja-JP" sz="4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2" name="表 1">
            <a:extLst>
              <a:ext uri="{FF2B5EF4-FFF2-40B4-BE49-F238E27FC236}">
                <a16:creationId xmlns:a16="http://schemas.microsoft.com/office/drawing/2014/main" id="{FB6B78C9-543D-8E30-2EB6-8E6AD7799893}"/>
              </a:ext>
            </a:extLst>
          </p:cNvPr>
          <p:cNvGraphicFramePr>
            <a:graphicFrameLocks noGrp="1"/>
          </p:cNvGraphicFramePr>
          <p:nvPr>
            <p:extLst>
              <p:ext uri="{D42A27DB-BD31-4B8C-83A1-F6EECF244321}">
                <p14:modId xmlns:p14="http://schemas.microsoft.com/office/powerpoint/2010/main" val="936826132"/>
              </p:ext>
            </p:extLst>
          </p:nvPr>
        </p:nvGraphicFramePr>
        <p:xfrm>
          <a:off x="294641" y="1255243"/>
          <a:ext cx="11396616" cy="5210872"/>
        </p:xfrm>
        <a:graphic>
          <a:graphicData uri="http://schemas.openxmlformats.org/drawingml/2006/table">
            <a:tbl>
              <a:tblPr>
                <a:tableStyleId>{D113A9D2-9D6B-4929-AA2D-F23B5EE8CBE7}</a:tableStyleId>
              </a:tblPr>
              <a:tblGrid>
                <a:gridCol w="11396616">
                  <a:extLst>
                    <a:ext uri="{9D8B030D-6E8A-4147-A177-3AD203B41FA5}">
                      <a16:colId xmlns:a16="http://schemas.microsoft.com/office/drawing/2014/main" val="3860113469"/>
                    </a:ext>
                  </a:extLst>
                </a:gridCol>
              </a:tblGrid>
              <a:tr h="1302718">
                <a:tc>
                  <a:txBody>
                    <a:bodyPr/>
                    <a:lstStyle/>
                    <a:p>
                      <a:r>
                        <a:rPr kumimoji="1" lang="ja-JP" altLang="en-US" sz="36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これまでの派閥から脱却し、復活させない決意を表明</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902577368"/>
                  </a:ext>
                </a:extLst>
              </a:tr>
              <a:tr h="1302718">
                <a:tc>
                  <a:txBody>
                    <a:bodyPr/>
                    <a:lstStyle/>
                    <a:p>
                      <a:r>
                        <a:rPr kumimoji="1" lang="ja-JP" altLang="en-US" sz="36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政治資金規正法改正や党機能強化を推進</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668455351"/>
                  </a:ext>
                </a:extLst>
              </a:tr>
              <a:tr h="1302718">
                <a:tc>
                  <a:txBody>
                    <a:bodyPr/>
                    <a:lstStyle/>
                    <a:p>
                      <a:r>
                        <a:rPr kumimoji="1" lang="ja-JP" altLang="en-US" sz="36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年内の憲法改正に向け、国会の憲法審査会に条文起草機関の設置を目指す</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838781719"/>
                  </a:ext>
                </a:extLst>
              </a:tr>
              <a:tr h="1302718">
                <a:tc>
                  <a:txBody>
                    <a:bodyPr/>
                    <a:lstStyle/>
                    <a:p>
                      <a:r>
                        <a:rPr kumimoji="1" lang="ja-JP" altLang="en-US" sz="3600" b="1" dirty="0">
                          <a:ln>
                            <a:solidFill>
                              <a:schemeClr val="bg1"/>
                            </a:solidFill>
                          </a:ln>
                          <a:effectLst>
                            <a:glow rad="127000">
                              <a:srgbClr val="002060">
                                <a:alpha val="55000"/>
                              </a:srgbClr>
                            </a:glow>
                          </a:effectLst>
                          <a:latin typeface="メイリオ" panose="020B0604030504040204" pitchFamily="50" charset="-128"/>
                          <a:ea typeface="メイリオ" panose="020B0604030504040204" pitchFamily="50" charset="-128"/>
                        </a:rPr>
                        <a:t>次期衆院選で女性や若者が挑戦しやすい環境を整備</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95916495"/>
                  </a:ext>
                </a:extLst>
              </a:tr>
            </a:tbl>
          </a:graphicData>
        </a:graphic>
      </p:graphicFrame>
    </p:spTree>
    <p:extLst>
      <p:ext uri="{BB962C8B-B14F-4D97-AF65-F5344CB8AC3E}">
        <p14:creationId xmlns:p14="http://schemas.microsoft.com/office/powerpoint/2010/main" val="1119766329"/>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2841</TotalTime>
  <Words>2548</Words>
  <Application>Microsoft Office PowerPoint</Application>
  <PresentationFormat>ワイド画面</PresentationFormat>
  <Paragraphs>407</Paragraphs>
  <Slides>20</Slides>
  <Notes>20</Notes>
  <HiddenSlides>15</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20</vt:i4>
      </vt:variant>
    </vt:vector>
  </HeadingPairs>
  <TitlesOfParts>
    <vt:vector size="25" baseType="lpstr">
      <vt:lpstr>メイリオ</vt:lpstr>
      <vt:lpstr>游ゴシック</vt:lpstr>
      <vt:lpstr>游ゴシック Light</vt:lpstr>
      <vt:lpstr>Arial</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梶栗　正義</dc:creator>
  <cp:lastModifiedBy>Arase Kazunori</cp:lastModifiedBy>
  <cp:revision>27</cp:revision>
  <dcterms:created xsi:type="dcterms:W3CDTF">2023-12-22T11:58:12Z</dcterms:created>
  <dcterms:modified xsi:type="dcterms:W3CDTF">2024-03-14T08:57:10Z</dcterms:modified>
</cp:coreProperties>
</file>

<file path=docProps/thumbnail.jpeg>
</file>