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9866313" cy="142954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F268950-0E31-423E-9325-40FB10D21AB1}">
  <a:tblStyle styleId="{EF268950-0E31-423E-9325-40FB10D21AB1}" styleName="Table_0">
    <a:wholeTbl>
      <a:tcTxStyle b="off" i="off">
        <a:font>
          <a:latin typeface="游ゴシック"/>
          <a:ea typeface="游ゴシック"/>
          <a:cs typeface="游ゴシック"/>
        </a:font>
        <a:schemeClr val="lt1"/>
      </a:tcTxStyle>
      <a:tcStyle>
        <a:tcBdr>
          <a:left>
            <a:ln w="9525" cap="flat" cmpd="sng">
              <a:solidFill>
                <a:srgbClr val="BFC8E4"/>
              </a:solidFill>
              <a:prstDash val="solid"/>
              <a:round/>
              <a:headEnd type="none" w="sm" len="sm"/>
              <a:tailEnd type="none" w="sm" len="sm"/>
            </a:ln>
          </a:left>
          <a:right>
            <a:ln w="9525" cap="flat" cmpd="sng">
              <a:solidFill>
                <a:srgbClr val="BFC8E4"/>
              </a:solidFill>
              <a:prstDash val="solid"/>
              <a:round/>
              <a:headEnd type="none" w="sm" len="sm"/>
              <a:tailEnd type="none" w="sm" len="sm"/>
            </a:ln>
          </a:right>
          <a:top>
            <a:ln w="9525" cap="flat" cmpd="sng">
              <a:solidFill>
                <a:srgbClr val="BFC8E4"/>
              </a:solidFill>
              <a:prstDash val="solid"/>
              <a:round/>
              <a:headEnd type="none" w="sm" len="sm"/>
              <a:tailEnd type="none" w="sm" len="sm"/>
            </a:ln>
          </a:top>
          <a:bottom>
            <a:ln w="9525" cap="flat" cmpd="sng">
              <a:solidFill>
                <a:srgbClr val="BFC8E4"/>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lt1">
              <a:alpha val="20000"/>
            </a:schemeClr>
          </a:solidFill>
        </a:fill>
      </a:tcStyle>
    </a:band1H>
    <a:band2H>
      <a:tcTxStyle/>
      <a:tcStyle>
        <a:tcBdr/>
      </a:tcStyle>
    </a:band2H>
    <a:band1V>
      <a:tcTxStyle/>
      <a:tcStyle>
        <a:tcBdr/>
        <a:fill>
          <a:solidFill>
            <a:schemeClr val="lt1">
              <a:alpha val="20000"/>
            </a:schemeClr>
          </a:solidFill>
        </a:fill>
      </a:tcStyle>
    </a:band1V>
    <a:band2V>
      <a:tcTxStyle/>
      <a:tcStyle>
        <a:tcBdr/>
      </a:tcStyle>
    </a:band2V>
    <a:lastCol>
      <a:tcTxStyle b="on" i="off"/>
      <a:tcStyle>
        <a:tcBdr>
          <a:left>
            <a:ln w="9525" cap="flat" cmpd="sng">
              <a:solidFill>
                <a:schemeClr val="lt1"/>
              </a:solidFill>
              <a:prstDash val="solid"/>
              <a:round/>
              <a:headEnd type="none" w="sm" len="sm"/>
              <a:tailEnd type="none" w="sm" len="sm"/>
            </a:ln>
          </a:left>
        </a:tcBdr>
      </a:tcStyle>
    </a:lastCol>
    <a:firstCol>
      <a:tcTxStyle b="on" i="off"/>
      <a:tcStyle>
        <a:tcBdr>
          <a:right>
            <a:ln w="9525" cap="flat" cmpd="sng">
              <a:solidFill>
                <a:schemeClr val="lt1"/>
              </a:solidFill>
              <a:prstDash val="solid"/>
              <a:round/>
              <a:headEnd type="none" w="sm" len="sm"/>
              <a:tailEnd type="none" w="sm" len="sm"/>
            </a:ln>
          </a:right>
        </a:tcBdr>
      </a:tcStyle>
    </a:firstCol>
    <a:lastRow>
      <a:tcTxStyle b="on" i="off"/>
      <a:tcStyle>
        <a:tcBdr>
          <a:top>
            <a:ln w="9525" cap="flat" cmpd="sng">
              <a:solidFill>
                <a:schemeClr val="lt1"/>
              </a:solidFill>
              <a:prstDash val="solid"/>
              <a:round/>
              <a:headEnd type="none" w="sm" len="sm"/>
              <a:tailEnd type="none" w="sm" len="sm"/>
            </a:ln>
          </a:top>
        </a:tcBdr>
        <a:fill>
          <a:solidFill>
            <a:srgbClr val="FFFFFF">
              <a:alpha val="0"/>
            </a:srgbClr>
          </a:solidFill>
        </a:fill>
      </a:tcStyle>
    </a:lastRow>
    <a:seCell>
      <a:tcTxStyle/>
      <a:tcStyle>
        <a:tcBdr>
          <a:left>
            <a:ln w="9525" cap="flat" cmpd="sng">
              <a:solidFill>
                <a:srgbClr val="000000">
                  <a:alpha val="0"/>
                </a:srgbClr>
              </a:solidFill>
              <a:prstDash val="solid"/>
              <a:round/>
              <a:headEnd type="none" w="sm" len="sm"/>
              <a:tailEnd type="none" w="sm" len="sm"/>
            </a:ln>
          </a:left>
          <a:top>
            <a:ln w="9525" cap="flat" cmpd="sng">
              <a:solidFill>
                <a:srgbClr val="000000">
                  <a:alpha val="0"/>
                </a:srgbClr>
              </a:solidFill>
              <a:prstDash val="solid"/>
              <a:round/>
              <a:headEnd type="none" w="sm" len="sm"/>
              <a:tailEnd type="none" w="sm" len="sm"/>
            </a:ln>
          </a:top>
        </a:tcBdr>
      </a:tcStyle>
    </a:seCell>
    <a:swCell>
      <a:tcTxStyle/>
      <a:tcStyle>
        <a:tcBdr>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tcBdr>
      </a:tcStyle>
    </a:swCell>
    <a:firstRow>
      <a:tcTxStyle b="on" i="off"/>
      <a:tcStyle>
        <a:tcBdr>
          <a:bottom>
            <a:ln w="9525" cap="flat" cmpd="sng">
              <a:solidFill>
                <a:schemeClr val="lt1"/>
              </a:solidFill>
              <a:prstDash val="solid"/>
              <a:round/>
              <a:headEnd type="none" w="sm" len="sm"/>
              <a:tailEnd type="none" w="sm" len="sm"/>
            </a:ln>
          </a:bottom>
        </a:tcBdr>
        <a:fill>
          <a:solidFill>
            <a:srgbClr val="FFFFFF">
              <a:alpha val="0"/>
            </a:srgbClr>
          </a:solidFill>
        </a:fill>
      </a:tcStyle>
    </a:firstRow>
    <a:neCell>
      <a:tcTxStyle/>
      <a:tcStyle>
        <a:tcBdr>
          <a:bottom>
            <a:ln w="9525" cap="flat" cmpd="sng">
              <a:solidFill>
                <a:srgbClr val="000000">
                  <a:alpha val="0"/>
                </a:srgbClr>
              </a:solidFill>
              <a:prstDash val="solid"/>
              <a:round/>
              <a:headEnd type="none" w="sm" len="sm"/>
              <a:tailEnd type="none" w="sm" len="sm"/>
            </a:ln>
          </a:bottom>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8" d="100"/>
          <a:sy n="88" d="100"/>
        </p:scale>
        <p:origin x="102" y="3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4275402" cy="717255"/>
          </a:xfrm>
          <a:prstGeom prst="rect">
            <a:avLst/>
          </a:prstGeom>
          <a:noFill/>
          <a:ln>
            <a:noFill/>
          </a:ln>
        </p:spPr>
        <p:txBody>
          <a:bodyPr spcFirstLastPara="1" wrap="square" lIns="138050" tIns="69025" rIns="138050" bIns="69025" anchor="t" anchorCtr="0">
            <a:noAutofit/>
          </a:bodyPr>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5588628" y="0"/>
            <a:ext cx="4275402" cy="717255"/>
          </a:xfrm>
          <a:prstGeom prst="rect">
            <a:avLst/>
          </a:prstGeom>
          <a:noFill/>
          <a:ln>
            <a:noFill/>
          </a:ln>
        </p:spPr>
        <p:txBody>
          <a:bodyPr spcFirstLastPara="1" wrap="square" lIns="138050" tIns="69025" rIns="138050" bIns="69025" anchor="t" anchorCtr="0">
            <a:noAutofit/>
          </a:bodyPr>
          <a:lstStyle>
            <a:lvl1pPr marR="0" lvl="0" algn="r"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46113" y="1787525"/>
            <a:ext cx="8575675" cy="48244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86632" y="6879679"/>
            <a:ext cx="7893050" cy="5628829"/>
          </a:xfrm>
          <a:prstGeom prst="rect">
            <a:avLst/>
          </a:prstGeom>
          <a:noFill/>
          <a:ln>
            <a:noFill/>
          </a:ln>
        </p:spPr>
        <p:txBody>
          <a:bodyPr spcFirstLastPara="1" wrap="square" lIns="138050" tIns="69025" rIns="138050" bIns="6902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13578186"/>
            <a:ext cx="4275402" cy="717253"/>
          </a:xfrm>
          <a:prstGeom prst="rect">
            <a:avLst/>
          </a:prstGeom>
          <a:noFill/>
          <a:ln>
            <a:noFill/>
          </a:ln>
        </p:spPr>
        <p:txBody>
          <a:bodyPr spcFirstLastPara="1" wrap="square" lIns="138050" tIns="69025" rIns="138050" bIns="69025" anchor="b" anchorCtr="0">
            <a:noAutofit/>
          </a:bodyPr>
          <a:lstStyle>
            <a:lvl1pPr marR="0" lvl="0" algn="l" rtl="0">
              <a:spcBef>
                <a:spcPts val="0"/>
              </a:spcBef>
              <a:spcAft>
                <a:spcPts val="0"/>
              </a:spcAft>
              <a:buSzPts val="1400"/>
              <a:buNone/>
              <a:defRPr sz="18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5588628" y="13578186"/>
            <a:ext cx="4275402" cy="717253"/>
          </a:xfrm>
          <a:prstGeom prst="rect">
            <a:avLst/>
          </a:prstGeom>
          <a:noFill/>
          <a:ln>
            <a:noFill/>
          </a:ln>
        </p:spPr>
        <p:txBody>
          <a:bodyPr spcFirstLastPara="1" wrap="square" lIns="138050" tIns="69025" rIns="138050" bIns="69025" anchor="b" anchorCtr="0">
            <a:noAutofit/>
          </a:bodyPr>
          <a:lstStyle/>
          <a:p>
            <a:pPr marL="0" marR="0" lvl="0" indent="0" algn="r" rtl="0">
              <a:spcBef>
                <a:spcPts val="0"/>
              </a:spcBef>
              <a:spcAft>
                <a:spcPts val="0"/>
              </a:spcAft>
              <a:buNone/>
            </a:pPr>
            <a:fld id="{00000000-1234-1234-1234-123412341234}" type="slidenum">
              <a:rPr lang="ja-JP" sz="1800" b="0" i="0" u="none" strike="noStrike" cap="none">
                <a:solidFill>
                  <a:schemeClr val="dk1"/>
                </a:solidFill>
                <a:latin typeface="Arial"/>
                <a:ea typeface="Arial"/>
                <a:cs typeface="Arial"/>
                <a:sym typeface="Arial"/>
              </a:rPr>
              <a:t>‹#›</a:t>
            </a:fld>
            <a:endParaRPr sz="18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646113" y="1787525"/>
            <a:ext cx="8575675" cy="48244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986632" y="6879679"/>
            <a:ext cx="7893050" cy="5628829"/>
          </a:xfrm>
          <a:prstGeom prst="rect">
            <a:avLst/>
          </a:prstGeom>
          <a:noFill/>
          <a:ln>
            <a:noFill/>
          </a:ln>
        </p:spPr>
        <p:txBody>
          <a:bodyPr spcFirstLastPara="1" wrap="square" lIns="138050" tIns="69025" rIns="138050" bIns="69025" anchor="t" anchorCtr="0">
            <a:noAutofit/>
          </a:bodyPr>
          <a:lstStyle/>
          <a:p>
            <a:pPr marL="0" lvl="0" indent="0" algn="l" rtl="0">
              <a:spcBef>
                <a:spcPts val="0"/>
              </a:spcBef>
              <a:spcAft>
                <a:spcPts val="0"/>
              </a:spcAft>
              <a:buNone/>
            </a:pPr>
            <a:r>
              <a:rPr lang="ja-JP"/>
              <a:t>日米が「未来へのグローバル・パートナーとして、対中国を念頭に安全保障や先端技術などの分野で「戦略的協力」を強化する方針。</a:t>
            </a:r>
            <a:endParaRPr/>
          </a:p>
          <a:p>
            <a:pPr marL="0" lvl="0" indent="0" algn="l" rtl="0">
              <a:spcBef>
                <a:spcPts val="0"/>
              </a:spcBef>
              <a:spcAft>
                <a:spcPts val="0"/>
              </a:spcAft>
              <a:buNone/>
            </a:pPr>
            <a:r>
              <a:rPr lang="ja-JP"/>
              <a:t>共同声明では「日米同盟は前例のない高みに達した」と評価し、日米による「戦略的協力の新時代」を掲げる</a:t>
            </a:r>
            <a:endParaRPr/>
          </a:p>
          <a:p>
            <a:pPr marL="0" lvl="0" indent="0" algn="l" rtl="0">
              <a:spcBef>
                <a:spcPts val="0"/>
              </a:spcBef>
              <a:spcAft>
                <a:spcPts val="0"/>
              </a:spcAft>
              <a:buNone/>
            </a:pPr>
            <a:r>
              <a:rPr lang="ja-JP"/>
              <a:t>防衛装備品の海外輸出を巡り、日本が規制を緩和したことを受け、装備品の共同生産体制を強化。宇宙や人工知能、経済安保、脱炭素などの幅広い分野で連携を拡充。</a:t>
            </a:r>
            <a:endParaRPr/>
          </a:p>
        </p:txBody>
      </p:sp>
      <p:sp>
        <p:nvSpPr>
          <p:cNvPr id="87" name="Google Shape;87;p1:notes"/>
          <p:cNvSpPr txBox="1">
            <a:spLocks noGrp="1"/>
          </p:cNvSpPr>
          <p:nvPr>
            <p:ph type="sldNum" idx="12"/>
          </p:nvPr>
        </p:nvSpPr>
        <p:spPr>
          <a:xfrm>
            <a:off x="5588628" y="13578186"/>
            <a:ext cx="4275402" cy="717253"/>
          </a:xfrm>
          <a:prstGeom prst="rect">
            <a:avLst/>
          </a:prstGeom>
          <a:noFill/>
          <a:ln>
            <a:noFill/>
          </a:ln>
        </p:spPr>
        <p:txBody>
          <a:bodyPr spcFirstLastPara="1" wrap="square" lIns="138050" tIns="69025" rIns="138050" bIns="69025" anchor="b" anchorCtr="0">
            <a:noAutofit/>
          </a:bodyPr>
          <a:lstStyle/>
          <a:p>
            <a:pPr marL="0" lvl="0" indent="0" algn="r" rtl="0">
              <a:spcBef>
                <a:spcPts val="0"/>
              </a:spcBef>
              <a:spcAft>
                <a:spcPts val="0"/>
              </a:spcAft>
              <a:buNone/>
            </a:pPr>
            <a:fld id="{00000000-1234-1234-1234-123412341234}" type="slidenum">
              <a:rPr lang="en-US" altLang="ja-JP" sz="2700">
                <a:solidFill>
                  <a:srgbClr val="000000"/>
                </a:solidFill>
                <a:latin typeface="Arial"/>
                <a:ea typeface="Arial"/>
                <a:cs typeface="Arial"/>
                <a:sym typeface="Arial"/>
              </a:rPr>
              <a:t>1</a:t>
            </a:fld>
            <a:endParaRPr sz="2700">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2:notes"/>
          <p:cNvSpPr>
            <a:spLocks noGrp="1" noRot="1" noChangeAspect="1"/>
          </p:cNvSpPr>
          <p:nvPr>
            <p:ph type="sldImg" idx="2"/>
          </p:nvPr>
        </p:nvSpPr>
        <p:spPr>
          <a:xfrm>
            <a:off x="646113" y="1787525"/>
            <a:ext cx="8575675" cy="48244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 name="Google Shape;93;p2:notes"/>
          <p:cNvSpPr txBox="1">
            <a:spLocks noGrp="1"/>
          </p:cNvSpPr>
          <p:nvPr>
            <p:ph type="body" idx="1"/>
          </p:nvPr>
        </p:nvSpPr>
        <p:spPr>
          <a:xfrm>
            <a:off x="986632" y="6879679"/>
            <a:ext cx="7893050" cy="5628829"/>
          </a:xfrm>
          <a:prstGeom prst="rect">
            <a:avLst/>
          </a:prstGeom>
          <a:noFill/>
          <a:ln>
            <a:noFill/>
          </a:ln>
        </p:spPr>
        <p:txBody>
          <a:bodyPr spcFirstLastPara="1" wrap="square" lIns="138050" tIns="69025" rIns="138050" bIns="69025" anchor="t" anchorCtr="0">
            <a:noAutofit/>
          </a:bodyPr>
          <a:lstStyle/>
          <a:p>
            <a:pPr marL="0" lvl="0" indent="0" algn="l" rtl="0">
              <a:spcBef>
                <a:spcPts val="0"/>
              </a:spcBef>
              <a:spcAft>
                <a:spcPts val="0"/>
              </a:spcAft>
              <a:buNone/>
            </a:pPr>
            <a:r>
              <a:rPr lang="ja-JP"/>
              <a:t>4月2日米中首脳電話会談　昨年11月米サンフランシスコ郊外で会談から4か月</a:t>
            </a:r>
            <a:endParaRPr/>
          </a:p>
          <a:p>
            <a:pPr marL="0" lvl="0" indent="0" algn="l" rtl="0">
              <a:spcBef>
                <a:spcPts val="0"/>
              </a:spcBef>
              <a:spcAft>
                <a:spcPts val="0"/>
              </a:spcAft>
              <a:buNone/>
            </a:pPr>
            <a:endParaRPr/>
          </a:p>
        </p:txBody>
      </p:sp>
      <p:sp>
        <p:nvSpPr>
          <p:cNvPr id="94" name="Google Shape;94;p2:notes"/>
          <p:cNvSpPr txBox="1">
            <a:spLocks noGrp="1"/>
          </p:cNvSpPr>
          <p:nvPr>
            <p:ph type="sldNum" idx="12"/>
          </p:nvPr>
        </p:nvSpPr>
        <p:spPr>
          <a:xfrm>
            <a:off x="5588628" y="13578186"/>
            <a:ext cx="4275402" cy="717253"/>
          </a:xfrm>
          <a:prstGeom prst="rect">
            <a:avLst/>
          </a:prstGeom>
          <a:noFill/>
          <a:ln>
            <a:noFill/>
          </a:ln>
        </p:spPr>
        <p:txBody>
          <a:bodyPr spcFirstLastPara="1" wrap="square" lIns="138050" tIns="69025" rIns="138050" bIns="69025" anchor="b" anchorCtr="0">
            <a:noAutofit/>
          </a:bodyPr>
          <a:lstStyle/>
          <a:p>
            <a:pPr marL="0" lvl="0" indent="0" algn="r" rtl="0">
              <a:spcBef>
                <a:spcPts val="0"/>
              </a:spcBef>
              <a:spcAft>
                <a:spcPts val="0"/>
              </a:spcAft>
              <a:buNone/>
            </a:pPr>
            <a:fld id="{00000000-1234-1234-1234-123412341234}" type="slidenum">
              <a:rPr lang="en-US" altLang="ja-JP" sz="2700">
                <a:solidFill>
                  <a:srgbClr val="000000"/>
                </a:solidFill>
                <a:latin typeface="Arial"/>
                <a:ea typeface="Arial"/>
                <a:cs typeface="Arial"/>
                <a:sym typeface="Arial"/>
              </a:rPr>
              <a:t>2</a:t>
            </a:fld>
            <a:endParaRPr sz="2700">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3:notes"/>
          <p:cNvSpPr>
            <a:spLocks noGrp="1" noRot="1" noChangeAspect="1"/>
          </p:cNvSpPr>
          <p:nvPr>
            <p:ph type="sldImg" idx="2"/>
          </p:nvPr>
        </p:nvSpPr>
        <p:spPr>
          <a:xfrm>
            <a:off x="646113" y="1787525"/>
            <a:ext cx="8575675" cy="48244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 name="Google Shape;100;p3:notes"/>
          <p:cNvSpPr txBox="1">
            <a:spLocks noGrp="1"/>
          </p:cNvSpPr>
          <p:nvPr>
            <p:ph type="body" idx="1"/>
          </p:nvPr>
        </p:nvSpPr>
        <p:spPr>
          <a:xfrm>
            <a:off x="986632" y="6879679"/>
            <a:ext cx="7893050" cy="5628829"/>
          </a:xfrm>
          <a:prstGeom prst="rect">
            <a:avLst/>
          </a:prstGeom>
          <a:noFill/>
          <a:ln>
            <a:noFill/>
          </a:ln>
        </p:spPr>
        <p:txBody>
          <a:bodyPr spcFirstLastPara="1" wrap="square" lIns="138050" tIns="69025" rIns="138050" bIns="69025" anchor="t" anchorCtr="0">
            <a:noAutofit/>
          </a:bodyPr>
          <a:lstStyle/>
          <a:p>
            <a:pPr marL="0" lvl="0" indent="0" algn="l" rtl="0">
              <a:spcBef>
                <a:spcPts val="0"/>
              </a:spcBef>
              <a:spcAft>
                <a:spcPts val="0"/>
              </a:spcAft>
              <a:buNone/>
            </a:pPr>
            <a:r>
              <a:rPr lang="ja-JP"/>
              <a:t>香港立法会が審議していた国家安全条例案が3月19日、社会統制を強めた国家安全維持法下で反対意見が封じ込まれたまま可決。強権統治の法整備完成。20年成立の国安法違反でこれまで291人が摘発され、政府に異を唱える事を回避する住民が増えた。新法は国安法以上に日常活動に影響。禁止対象が広く、適用のハードルが下がる。当局が違法とみなした刊行物を保管し、他人に見せる意図があれば扇動だと判断される。</a:t>
            </a:r>
            <a:endParaRPr/>
          </a:p>
        </p:txBody>
      </p:sp>
      <p:sp>
        <p:nvSpPr>
          <p:cNvPr id="101" name="Google Shape;101;p3:notes"/>
          <p:cNvSpPr txBox="1">
            <a:spLocks noGrp="1"/>
          </p:cNvSpPr>
          <p:nvPr>
            <p:ph type="sldNum" idx="12"/>
          </p:nvPr>
        </p:nvSpPr>
        <p:spPr>
          <a:xfrm>
            <a:off x="5588628" y="13578186"/>
            <a:ext cx="4275402" cy="717253"/>
          </a:xfrm>
          <a:prstGeom prst="rect">
            <a:avLst/>
          </a:prstGeom>
          <a:noFill/>
          <a:ln>
            <a:noFill/>
          </a:ln>
        </p:spPr>
        <p:txBody>
          <a:bodyPr spcFirstLastPara="1" wrap="square" lIns="138050" tIns="69025" rIns="138050" bIns="69025" anchor="b" anchorCtr="0">
            <a:noAutofit/>
          </a:bodyPr>
          <a:lstStyle/>
          <a:p>
            <a:pPr marL="0" lvl="0" indent="0" algn="r" rtl="0">
              <a:spcBef>
                <a:spcPts val="0"/>
              </a:spcBef>
              <a:spcAft>
                <a:spcPts val="0"/>
              </a:spcAft>
              <a:buNone/>
            </a:pPr>
            <a:fld id="{00000000-1234-1234-1234-123412341234}" type="slidenum">
              <a:rPr lang="en-US" altLang="ja-JP" sz="2700">
                <a:solidFill>
                  <a:srgbClr val="000000"/>
                </a:solidFill>
                <a:latin typeface="Arial"/>
                <a:ea typeface="Arial"/>
                <a:cs typeface="Arial"/>
                <a:sym typeface="Arial"/>
              </a:rPr>
              <a:t>3</a:t>
            </a:fld>
            <a:endParaRPr sz="2700">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4:notes"/>
          <p:cNvSpPr>
            <a:spLocks noGrp="1" noRot="1" noChangeAspect="1"/>
          </p:cNvSpPr>
          <p:nvPr>
            <p:ph type="sldImg" idx="2"/>
          </p:nvPr>
        </p:nvSpPr>
        <p:spPr>
          <a:xfrm>
            <a:off x="646113" y="1787525"/>
            <a:ext cx="8575675" cy="48244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4:notes"/>
          <p:cNvSpPr txBox="1">
            <a:spLocks noGrp="1"/>
          </p:cNvSpPr>
          <p:nvPr>
            <p:ph type="body" idx="1"/>
          </p:nvPr>
        </p:nvSpPr>
        <p:spPr>
          <a:xfrm>
            <a:off x="986632" y="6879679"/>
            <a:ext cx="7893050" cy="5628829"/>
          </a:xfrm>
          <a:prstGeom prst="rect">
            <a:avLst/>
          </a:prstGeom>
          <a:noFill/>
          <a:ln>
            <a:noFill/>
          </a:ln>
        </p:spPr>
        <p:txBody>
          <a:bodyPr spcFirstLastPara="1" wrap="square" lIns="138050" tIns="69025" rIns="138050" bIns="69025" anchor="t" anchorCtr="0">
            <a:noAutofit/>
          </a:bodyPr>
          <a:lstStyle/>
          <a:p>
            <a:pPr marL="0" lvl="0" indent="0" algn="l" rtl="0">
              <a:spcBef>
                <a:spcPts val="0"/>
              </a:spcBef>
              <a:spcAft>
                <a:spcPts val="0"/>
              </a:spcAft>
              <a:buNone/>
            </a:pPr>
            <a:r>
              <a:rPr lang="ja-JP"/>
              <a:t>罪に問われる可能性のある行為</a:t>
            </a:r>
            <a:endParaRPr/>
          </a:p>
          <a:p>
            <a:pPr marL="0" lvl="0" indent="0" algn="l" rtl="0">
              <a:spcBef>
                <a:spcPts val="0"/>
              </a:spcBef>
              <a:spcAft>
                <a:spcPts val="0"/>
              </a:spcAft>
              <a:buNone/>
            </a:pPr>
            <a:r>
              <a:rPr lang="ja-JP"/>
              <a:t>１．中国人旅行客への挑発行為（7年）</a:t>
            </a:r>
            <a:endParaRPr/>
          </a:p>
          <a:p>
            <a:pPr marL="0" lvl="0" indent="0" algn="l" rtl="0">
              <a:spcBef>
                <a:spcPts val="0"/>
              </a:spcBef>
              <a:spcAft>
                <a:spcPts val="0"/>
              </a:spcAft>
              <a:buNone/>
            </a:pPr>
            <a:r>
              <a:rPr lang="ja-JP"/>
              <a:t>２．扇動の糸のある刊行物の所持（3年）</a:t>
            </a:r>
            <a:endParaRPr/>
          </a:p>
          <a:p>
            <a:pPr marL="0" lvl="0" indent="0" algn="l" rtl="0">
              <a:spcBef>
                <a:spcPts val="0"/>
              </a:spcBef>
              <a:spcAft>
                <a:spcPts val="0"/>
              </a:spcAft>
              <a:buNone/>
            </a:pPr>
            <a:r>
              <a:rPr lang="ja-JP"/>
              <a:t>３．国家秘密にかかわる資料の収集（5年）</a:t>
            </a:r>
            <a:endParaRPr/>
          </a:p>
          <a:p>
            <a:pPr marL="0" lvl="0" indent="0" algn="l" rtl="0">
              <a:spcBef>
                <a:spcPts val="0"/>
              </a:spcBef>
              <a:spcAft>
                <a:spcPts val="0"/>
              </a:spcAft>
              <a:buNone/>
            </a:pPr>
            <a:r>
              <a:rPr lang="ja-JP"/>
              <a:t>４．行政、立法、司法、選挙に影響を与える外国勢力との連携（14年）</a:t>
            </a:r>
            <a:endParaRPr/>
          </a:p>
          <a:p>
            <a:pPr marL="0" lvl="0" indent="0" algn="l" rtl="0">
              <a:spcBef>
                <a:spcPts val="0"/>
              </a:spcBef>
              <a:spcAft>
                <a:spcPts val="0"/>
              </a:spcAft>
              <a:buNone/>
            </a:pPr>
            <a:r>
              <a:rPr lang="ja-JP"/>
              <a:t>５．禁止された団体の集会に参加（25万香港ドル、10年）</a:t>
            </a:r>
            <a:endParaRPr/>
          </a:p>
          <a:p>
            <a:pPr marL="0" lvl="0" indent="0" algn="l" rtl="0">
              <a:spcBef>
                <a:spcPts val="0"/>
              </a:spcBef>
              <a:spcAft>
                <a:spcPts val="0"/>
              </a:spcAft>
              <a:buNone/>
            </a:pPr>
            <a:r>
              <a:rPr lang="ja-JP"/>
              <a:t>６．逃亡者への資金援助（7年）</a:t>
            </a:r>
            <a:endParaRPr/>
          </a:p>
        </p:txBody>
      </p:sp>
      <p:sp>
        <p:nvSpPr>
          <p:cNvPr id="108" name="Google Shape;108;p4:notes"/>
          <p:cNvSpPr txBox="1">
            <a:spLocks noGrp="1"/>
          </p:cNvSpPr>
          <p:nvPr>
            <p:ph type="sldNum" idx="12"/>
          </p:nvPr>
        </p:nvSpPr>
        <p:spPr>
          <a:xfrm>
            <a:off x="5588628" y="13578186"/>
            <a:ext cx="4275402" cy="717253"/>
          </a:xfrm>
          <a:prstGeom prst="rect">
            <a:avLst/>
          </a:prstGeom>
          <a:noFill/>
          <a:ln>
            <a:noFill/>
          </a:ln>
        </p:spPr>
        <p:txBody>
          <a:bodyPr spcFirstLastPara="1" wrap="square" lIns="138050" tIns="69025" rIns="138050" bIns="69025" anchor="b" anchorCtr="0">
            <a:noAutofit/>
          </a:bodyPr>
          <a:lstStyle/>
          <a:p>
            <a:pPr marL="0" lvl="0" indent="0" algn="r" rtl="0">
              <a:spcBef>
                <a:spcPts val="0"/>
              </a:spcBef>
              <a:spcAft>
                <a:spcPts val="0"/>
              </a:spcAft>
              <a:buNone/>
            </a:pPr>
            <a:fld id="{00000000-1234-1234-1234-123412341234}" type="slidenum">
              <a:rPr lang="en-US" altLang="ja-JP" sz="2700">
                <a:solidFill>
                  <a:srgbClr val="000000"/>
                </a:solidFill>
                <a:latin typeface="Arial"/>
                <a:ea typeface="Arial"/>
                <a:cs typeface="Arial"/>
                <a:sym typeface="Arial"/>
              </a:rPr>
              <a:t>4</a:t>
            </a:fld>
            <a:endParaRPr sz="2700">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5:notes"/>
          <p:cNvSpPr>
            <a:spLocks noGrp="1" noRot="1" noChangeAspect="1"/>
          </p:cNvSpPr>
          <p:nvPr>
            <p:ph type="sldImg" idx="2"/>
          </p:nvPr>
        </p:nvSpPr>
        <p:spPr>
          <a:xfrm>
            <a:off x="646113" y="1787525"/>
            <a:ext cx="8575675" cy="48244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p5:notes"/>
          <p:cNvSpPr txBox="1">
            <a:spLocks noGrp="1"/>
          </p:cNvSpPr>
          <p:nvPr>
            <p:ph type="body" idx="1"/>
          </p:nvPr>
        </p:nvSpPr>
        <p:spPr>
          <a:xfrm>
            <a:off x="986632" y="6879679"/>
            <a:ext cx="7893050" cy="5628829"/>
          </a:xfrm>
          <a:prstGeom prst="rect">
            <a:avLst/>
          </a:prstGeom>
          <a:noFill/>
          <a:ln>
            <a:noFill/>
          </a:ln>
        </p:spPr>
        <p:txBody>
          <a:bodyPr spcFirstLastPara="1" wrap="square" lIns="138050" tIns="69025" rIns="138050" bIns="69025" anchor="t" anchorCtr="0">
            <a:noAutofit/>
          </a:bodyPr>
          <a:lstStyle/>
          <a:p>
            <a:pPr marL="0" lvl="0" indent="0" algn="l" rtl="0">
              <a:spcBef>
                <a:spcPts val="0"/>
              </a:spcBef>
              <a:spcAft>
                <a:spcPts val="0"/>
              </a:spcAft>
              <a:buNone/>
            </a:pPr>
            <a:r>
              <a:rPr lang="ja-JP"/>
              <a:t>ロシアの大統領選挙は3月17日に開票が終了し、プーチン大統領が87％余りの得票率で圧勝</a:t>
            </a:r>
            <a:endParaRPr/>
          </a:p>
          <a:p>
            <a:pPr marL="0" lvl="0" indent="0" algn="l" rtl="0">
              <a:spcBef>
                <a:spcPts val="0"/>
              </a:spcBef>
              <a:spcAft>
                <a:spcPts val="0"/>
              </a:spcAft>
              <a:buNone/>
            </a:pPr>
            <a:endParaRPr/>
          </a:p>
        </p:txBody>
      </p:sp>
      <p:sp>
        <p:nvSpPr>
          <p:cNvPr id="118" name="Google Shape;118;p5:notes"/>
          <p:cNvSpPr txBox="1">
            <a:spLocks noGrp="1"/>
          </p:cNvSpPr>
          <p:nvPr>
            <p:ph type="sldNum" idx="12"/>
          </p:nvPr>
        </p:nvSpPr>
        <p:spPr>
          <a:xfrm>
            <a:off x="5588628" y="13578186"/>
            <a:ext cx="4275402" cy="717253"/>
          </a:xfrm>
          <a:prstGeom prst="rect">
            <a:avLst/>
          </a:prstGeom>
          <a:noFill/>
          <a:ln>
            <a:noFill/>
          </a:ln>
        </p:spPr>
        <p:txBody>
          <a:bodyPr spcFirstLastPara="1" wrap="square" lIns="138050" tIns="69025" rIns="138050" bIns="69025" anchor="b" anchorCtr="0">
            <a:noAutofit/>
          </a:bodyPr>
          <a:lstStyle/>
          <a:p>
            <a:pPr marL="0" lvl="0" indent="0" algn="r" rtl="0">
              <a:spcBef>
                <a:spcPts val="0"/>
              </a:spcBef>
              <a:spcAft>
                <a:spcPts val="0"/>
              </a:spcAft>
              <a:buNone/>
            </a:pPr>
            <a:fld id="{00000000-1234-1234-1234-123412341234}" type="slidenum">
              <a:rPr lang="en-US" altLang="ja-JP" sz="2700">
                <a:solidFill>
                  <a:srgbClr val="000000"/>
                </a:solidFill>
                <a:latin typeface="Arial"/>
                <a:ea typeface="Arial"/>
                <a:cs typeface="Arial"/>
                <a:sym typeface="Arial"/>
              </a:rPr>
              <a:t>5</a:t>
            </a:fld>
            <a:endParaRPr sz="2700">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6:notes"/>
          <p:cNvSpPr>
            <a:spLocks noGrp="1" noRot="1" noChangeAspect="1"/>
          </p:cNvSpPr>
          <p:nvPr>
            <p:ph type="sldImg" idx="2"/>
          </p:nvPr>
        </p:nvSpPr>
        <p:spPr>
          <a:xfrm>
            <a:off x="646113" y="1787525"/>
            <a:ext cx="8575675" cy="48244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6:notes"/>
          <p:cNvSpPr txBox="1">
            <a:spLocks noGrp="1"/>
          </p:cNvSpPr>
          <p:nvPr>
            <p:ph type="body" idx="1"/>
          </p:nvPr>
        </p:nvSpPr>
        <p:spPr>
          <a:xfrm>
            <a:off x="986632" y="6879679"/>
            <a:ext cx="7893050" cy="5628829"/>
          </a:xfrm>
          <a:prstGeom prst="rect">
            <a:avLst/>
          </a:prstGeom>
          <a:noFill/>
          <a:ln>
            <a:noFill/>
          </a:ln>
        </p:spPr>
        <p:txBody>
          <a:bodyPr spcFirstLastPara="1" wrap="square" lIns="138050" tIns="69025" rIns="138050" bIns="69025" anchor="t" anchorCtr="0">
            <a:noAutofit/>
          </a:bodyPr>
          <a:lstStyle/>
          <a:p>
            <a:pPr marL="0" lvl="0" indent="0" algn="l" rtl="0">
              <a:spcBef>
                <a:spcPts val="0"/>
              </a:spcBef>
              <a:spcAft>
                <a:spcPts val="0"/>
              </a:spcAft>
              <a:buNone/>
            </a:pPr>
            <a:endParaRPr/>
          </a:p>
        </p:txBody>
      </p:sp>
      <p:sp>
        <p:nvSpPr>
          <p:cNvPr id="125" name="Google Shape;125;p6:notes"/>
          <p:cNvSpPr txBox="1">
            <a:spLocks noGrp="1"/>
          </p:cNvSpPr>
          <p:nvPr>
            <p:ph type="sldNum" idx="12"/>
          </p:nvPr>
        </p:nvSpPr>
        <p:spPr>
          <a:xfrm>
            <a:off x="5588628" y="13578186"/>
            <a:ext cx="4275402" cy="717253"/>
          </a:xfrm>
          <a:prstGeom prst="rect">
            <a:avLst/>
          </a:prstGeom>
          <a:noFill/>
          <a:ln>
            <a:noFill/>
          </a:ln>
        </p:spPr>
        <p:txBody>
          <a:bodyPr spcFirstLastPara="1" wrap="square" lIns="138050" tIns="69025" rIns="138050" bIns="69025" anchor="b" anchorCtr="0">
            <a:noAutofit/>
          </a:bodyPr>
          <a:lstStyle/>
          <a:p>
            <a:pPr marL="0" lvl="0" indent="0" algn="r" rtl="0">
              <a:spcBef>
                <a:spcPts val="0"/>
              </a:spcBef>
              <a:spcAft>
                <a:spcPts val="0"/>
              </a:spcAft>
              <a:buNone/>
            </a:pPr>
            <a:fld id="{00000000-1234-1234-1234-123412341234}" type="slidenum">
              <a:rPr lang="en-US" altLang="ja-JP" sz="2700">
                <a:solidFill>
                  <a:srgbClr val="000000"/>
                </a:solidFill>
                <a:latin typeface="Arial"/>
                <a:ea typeface="Arial"/>
                <a:cs typeface="Arial"/>
                <a:sym typeface="Arial"/>
              </a:rPr>
              <a:t>6</a:t>
            </a:fld>
            <a:endParaRPr sz="2700">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7:notes"/>
          <p:cNvSpPr>
            <a:spLocks noGrp="1" noRot="1" noChangeAspect="1"/>
          </p:cNvSpPr>
          <p:nvPr>
            <p:ph type="sldImg" idx="2"/>
          </p:nvPr>
        </p:nvSpPr>
        <p:spPr>
          <a:xfrm>
            <a:off x="646113" y="1787525"/>
            <a:ext cx="8575675" cy="48244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7:notes"/>
          <p:cNvSpPr txBox="1">
            <a:spLocks noGrp="1"/>
          </p:cNvSpPr>
          <p:nvPr>
            <p:ph type="body" idx="1"/>
          </p:nvPr>
        </p:nvSpPr>
        <p:spPr>
          <a:xfrm>
            <a:off x="986632" y="6879679"/>
            <a:ext cx="7893050" cy="5628829"/>
          </a:xfrm>
          <a:prstGeom prst="rect">
            <a:avLst/>
          </a:prstGeom>
          <a:noFill/>
          <a:ln>
            <a:noFill/>
          </a:ln>
        </p:spPr>
        <p:txBody>
          <a:bodyPr spcFirstLastPara="1" wrap="square" lIns="138050" tIns="69025" rIns="138050" bIns="69025" anchor="t" anchorCtr="0">
            <a:noAutofit/>
          </a:bodyPr>
          <a:lstStyle/>
          <a:p>
            <a:pPr marL="0" lvl="0" indent="0" algn="l" rtl="0">
              <a:spcBef>
                <a:spcPts val="0"/>
              </a:spcBef>
              <a:spcAft>
                <a:spcPts val="0"/>
              </a:spcAft>
              <a:buNone/>
            </a:pPr>
            <a:endParaRPr/>
          </a:p>
        </p:txBody>
      </p:sp>
      <p:sp>
        <p:nvSpPr>
          <p:cNvPr id="140" name="Google Shape;140;p7:notes"/>
          <p:cNvSpPr txBox="1">
            <a:spLocks noGrp="1"/>
          </p:cNvSpPr>
          <p:nvPr>
            <p:ph type="sldNum" idx="12"/>
          </p:nvPr>
        </p:nvSpPr>
        <p:spPr>
          <a:xfrm>
            <a:off x="5588628" y="13578186"/>
            <a:ext cx="4275402" cy="717253"/>
          </a:xfrm>
          <a:prstGeom prst="rect">
            <a:avLst/>
          </a:prstGeom>
          <a:noFill/>
          <a:ln>
            <a:noFill/>
          </a:ln>
        </p:spPr>
        <p:txBody>
          <a:bodyPr spcFirstLastPara="1" wrap="square" lIns="138050" tIns="69025" rIns="138050" bIns="69025" anchor="b" anchorCtr="0">
            <a:noAutofit/>
          </a:bodyPr>
          <a:lstStyle/>
          <a:p>
            <a:pPr marL="0" lvl="0" indent="0" algn="r" rtl="0">
              <a:spcBef>
                <a:spcPts val="0"/>
              </a:spcBef>
              <a:spcAft>
                <a:spcPts val="0"/>
              </a:spcAft>
              <a:buNone/>
            </a:pPr>
            <a:fld id="{00000000-1234-1234-1234-123412341234}" type="slidenum">
              <a:rPr lang="en-US" altLang="ja-JP" sz="2700">
                <a:solidFill>
                  <a:srgbClr val="000000"/>
                </a:solidFill>
                <a:latin typeface="Arial"/>
                <a:ea typeface="Arial"/>
                <a:cs typeface="Arial"/>
                <a:sym typeface="Arial"/>
              </a:rPr>
              <a:t>7</a:t>
            </a:fld>
            <a:endParaRPr sz="2700">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8:notes"/>
          <p:cNvSpPr>
            <a:spLocks noGrp="1" noRot="1" noChangeAspect="1"/>
          </p:cNvSpPr>
          <p:nvPr>
            <p:ph type="sldImg" idx="2"/>
          </p:nvPr>
        </p:nvSpPr>
        <p:spPr>
          <a:xfrm>
            <a:off x="646113" y="1787525"/>
            <a:ext cx="8575675" cy="48244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8:notes"/>
          <p:cNvSpPr txBox="1">
            <a:spLocks noGrp="1"/>
          </p:cNvSpPr>
          <p:nvPr>
            <p:ph type="body" idx="1"/>
          </p:nvPr>
        </p:nvSpPr>
        <p:spPr>
          <a:xfrm>
            <a:off x="986632" y="6879679"/>
            <a:ext cx="7893050" cy="5628829"/>
          </a:xfrm>
          <a:prstGeom prst="rect">
            <a:avLst/>
          </a:prstGeom>
          <a:noFill/>
          <a:ln>
            <a:noFill/>
          </a:ln>
        </p:spPr>
        <p:txBody>
          <a:bodyPr spcFirstLastPara="1" wrap="square" lIns="138050" tIns="69025" rIns="138050" bIns="69025" anchor="t" anchorCtr="0">
            <a:noAutofit/>
          </a:bodyPr>
          <a:lstStyle/>
          <a:p>
            <a:pPr marL="0" lvl="0" indent="0" algn="l" rtl="0">
              <a:spcBef>
                <a:spcPts val="0"/>
              </a:spcBef>
              <a:spcAft>
                <a:spcPts val="0"/>
              </a:spcAft>
              <a:buNone/>
            </a:pPr>
            <a:endParaRPr/>
          </a:p>
        </p:txBody>
      </p:sp>
      <p:sp>
        <p:nvSpPr>
          <p:cNvPr id="147" name="Google Shape;147;p8:notes"/>
          <p:cNvSpPr txBox="1">
            <a:spLocks noGrp="1"/>
          </p:cNvSpPr>
          <p:nvPr>
            <p:ph type="sldNum" idx="12"/>
          </p:nvPr>
        </p:nvSpPr>
        <p:spPr>
          <a:xfrm>
            <a:off x="5588628" y="13578186"/>
            <a:ext cx="4275402" cy="717253"/>
          </a:xfrm>
          <a:prstGeom prst="rect">
            <a:avLst/>
          </a:prstGeom>
          <a:noFill/>
          <a:ln>
            <a:noFill/>
          </a:ln>
        </p:spPr>
        <p:txBody>
          <a:bodyPr spcFirstLastPara="1" wrap="square" lIns="138050" tIns="69025" rIns="138050" bIns="69025" anchor="b" anchorCtr="0">
            <a:noAutofit/>
          </a:bodyPr>
          <a:lstStyle/>
          <a:p>
            <a:pPr marL="0" lvl="0" indent="0" algn="r" rtl="0">
              <a:spcBef>
                <a:spcPts val="0"/>
              </a:spcBef>
              <a:spcAft>
                <a:spcPts val="0"/>
              </a:spcAft>
              <a:buNone/>
            </a:pPr>
            <a:fld id="{00000000-1234-1234-1234-123412341234}" type="slidenum">
              <a:rPr lang="en-US" altLang="ja-JP" sz="2700">
                <a:solidFill>
                  <a:srgbClr val="000000"/>
                </a:solidFill>
                <a:latin typeface="Arial"/>
                <a:ea typeface="Arial"/>
                <a:cs typeface="Arial"/>
                <a:sym typeface="Arial"/>
              </a:rPr>
              <a:t>8</a:t>
            </a:fld>
            <a:endParaRPr sz="2700">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9:notes"/>
          <p:cNvSpPr>
            <a:spLocks noGrp="1" noRot="1" noChangeAspect="1"/>
          </p:cNvSpPr>
          <p:nvPr>
            <p:ph type="sldImg" idx="2"/>
          </p:nvPr>
        </p:nvSpPr>
        <p:spPr>
          <a:xfrm>
            <a:off x="646113" y="1787525"/>
            <a:ext cx="8575675" cy="48244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9:notes"/>
          <p:cNvSpPr txBox="1">
            <a:spLocks noGrp="1"/>
          </p:cNvSpPr>
          <p:nvPr>
            <p:ph type="body" idx="1"/>
          </p:nvPr>
        </p:nvSpPr>
        <p:spPr>
          <a:xfrm>
            <a:off x="986632" y="6879679"/>
            <a:ext cx="7893050" cy="5628829"/>
          </a:xfrm>
          <a:prstGeom prst="rect">
            <a:avLst/>
          </a:prstGeom>
          <a:noFill/>
          <a:ln>
            <a:noFill/>
          </a:ln>
        </p:spPr>
        <p:txBody>
          <a:bodyPr spcFirstLastPara="1" wrap="square" lIns="138050" tIns="69025" rIns="138050" bIns="69025" anchor="t" anchorCtr="0">
            <a:noAutofit/>
          </a:bodyPr>
          <a:lstStyle/>
          <a:p>
            <a:pPr marL="0" lvl="0" indent="0" algn="l" rtl="0">
              <a:spcBef>
                <a:spcPts val="0"/>
              </a:spcBef>
              <a:spcAft>
                <a:spcPts val="0"/>
              </a:spcAft>
              <a:buNone/>
            </a:pPr>
            <a:endParaRPr/>
          </a:p>
        </p:txBody>
      </p:sp>
      <p:sp>
        <p:nvSpPr>
          <p:cNvPr id="154" name="Google Shape;154;p9:notes"/>
          <p:cNvSpPr txBox="1">
            <a:spLocks noGrp="1"/>
          </p:cNvSpPr>
          <p:nvPr>
            <p:ph type="sldNum" idx="12"/>
          </p:nvPr>
        </p:nvSpPr>
        <p:spPr>
          <a:xfrm>
            <a:off x="5588628" y="13578186"/>
            <a:ext cx="4275402" cy="717253"/>
          </a:xfrm>
          <a:prstGeom prst="rect">
            <a:avLst/>
          </a:prstGeom>
          <a:noFill/>
          <a:ln>
            <a:noFill/>
          </a:ln>
        </p:spPr>
        <p:txBody>
          <a:bodyPr spcFirstLastPara="1" wrap="square" lIns="138050" tIns="69025" rIns="138050" bIns="69025" anchor="b" anchorCtr="0">
            <a:noAutofit/>
          </a:bodyPr>
          <a:lstStyle/>
          <a:p>
            <a:pPr marL="0" lvl="0" indent="0" algn="r" rtl="0">
              <a:spcBef>
                <a:spcPts val="0"/>
              </a:spcBef>
              <a:spcAft>
                <a:spcPts val="0"/>
              </a:spcAft>
              <a:buNone/>
            </a:pPr>
            <a:fld id="{00000000-1234-1234-1234-123412341234}" type="slidenum">
              <a:rPr lang="en-US" altLang="ja-JP" sz="2700">
                <a:solidFill>
                  <a:srgbClr val="000000"/>
                </a:solidFill>
                <a:latin typeface="Arial"/>
                <a:ea typeface="Arial"/>
                <a:cs typeface="Arial"/>
                <a:sym typeface="Arial"/>
              </a:rPr>
              <a:t>9</a:t>
            </a:fld>
            <a:endParaRPr sz="2700">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白紙" type="blank">
  <p:cSld name="BLANK">
    <p:spTree>
      <p:nvGrpSpPr>
        <p:cNvPr id="1" name="Shape 15"/>
        <p:cNvGrpSpPr/>
        <p:nvPr/>
      </p:nvGrpSpPr>
      <p:grpSpPr>
        <a:xfrm>
          <a:off x="0" y="0"/>
          <a:ext cx="0" cy="0"/>
          <a:chOff x="0" y="0"/>
          <a:chExt cx="0" cy="0"/>
        </a:xfrm>
      </p:grpSpPr>
      <p:sp>
        <p:nvSpPr>
          <p:cNvPr id="16" name="Google Shape;16;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タイトルと縦書きテキスト"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縦書きタイトルと&#10;縦書きテキスト"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タイトル スライド" type="title">
  <p:cSld name="TITLE">
    <p:spTree>
      <p:nvGrpSpPr>
        <p:cNvPr id="1" name="Shape 19"/>
        <p:cNvGrpSpPr/>
        <p:nvPr/>
      </p:nvGrpSpPr>
      <p:grpSpPr>
        <a:xfrm>
          <a:off x="0" y="0"/>
          <a:ext cx="0" cy="0"/>
          <a:chOff x="0" y="0"/>
          <a:chExt cx="0" cy="0"/>
        </a:xfrm>
      </p:grpSpPr>
      <p:sp>
        <p:nvSpPr>
          <p:cNvPr id="20" name="Google Shape;20;p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タイトルとコンテンツ" type="obj">
  <p:cSld name="OBJECT">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セクション見出し" type="secHead">
  <p:cSld name="SECTION_HEADER">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 つのコンテンツ" type="twoObj">
  <p:cSld name="TWO_OBJECTS">
    <p:spTree>
      <p:nvGrpSpPr>
        <p:cNvPr id="1" name="Shape 37"/>
        <p:cNvGrpSpPr/>
        <p:nvPr/>
      </p:nvGrpSpPr>
      <p:grpSpPr>
        <a:xfrm>
          <a:off x="0" y="0"/>
          <a:ext cx="0" cy="0"/>
          <a:chOff x="0" y="0"/>
          <a:chExt cx="0" cy="0"/>
        </a:xfrm>
      </p:grpSpPr>
      <p:sp>
        <p:nvSpPr>
          <p:cNvPr id="38" name="Google Shape;38;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比較" type="twoTxTwoObj">
  <p:cSld name="TWO_OBJECTS_WITH_TEXT">
    <p:spTree>
      <p:nvGrpSpPr>
        <p:cNvPr id="1" name="Shape 44"/>
        <p:cNvGrpSpPr/>
        <p:nvPr/>
      </p:nvGrpSpPr>
      <p:grpSpPr>
        <a:xfrm>
          <a:off x="0" y="0"/>
          <a:ext cx="0" cy="0"/>
          <a:chOff x="0" y="0"/>
          <a:chExt cx="0" cy="0"/>
        </a:xfrm>
      </p:grpSpPr>
      <p:sp>
        <p:nvSpPr>
          <p:cNvPr id="45" name="Google Shape;45;p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タイトルのみ" type="titleOnly">
  <p:cSld name="TITLE_ONLY">
    <p:spTree>
      <p:nvGrpSpPr>
        <p:cNvPr id="1" name="Shape 53"/>
        <p:cNvGrpSpPr/>
        <p:nvPr/>
      </p:nvGrpSpPr>
      <p:grpSpPr>
        <a:xfrm>
          <a:off x="0" y="0"/>
          <a:ext cx="0" cy="0"/>
          <a:chOff x="0" y="0"/>
          <a:chExt cx="0" cy="0"/>
        </a:xfrm>
      </p:grpSpPr>
      <p:sp>
        <p:nvSpPr>
          <p:cNvPr id="54" name="Google Shape;54;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タイトル付きのコンテンツ"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タイトル付きの図"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0"/>
          <p:cNvSpPr>
            <a:spLocks noGrp="1"/>
          </p:cNvSpPr>
          <p:nvPr>
            <p:ph type="pic" idx="2"/>
          </p:nvPr>
        </p:nvSpPr>
        <p:spPr>
          <a:xfrm>
            <a:off x="5183188" y="987425"/>
            <a:ext cx="6172200" cy="4873625"/>
          </a:xfrm>
          <a:prstGeom prst="rect">
            <a:avLst/>
          </a:prstGeom>
          <a:noFill/>
          <a:ln>
            <a:noFill/>
          </a:ln>
        </p:spPr>
      </p:sp>
      <p:sp>
        <p:nvSpPr>
          <p:cNvPr id="68" name="Google Shape;68;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Arial"/>
                <a:ea typeface="Arial"/>
                <a:cs typeface="Arial"/>
                <a:sym typeface="Arial"/>
              </a:defRPr>
            </a:lvl1pPr>
            <a:lvl2pPr marL="0" marR="0" lvl="1" indent="0" algn="r" rtl="0">
              <a:spcBef>
                <a:spcPts val="0"/>
              </a:spcBef>
              <a:buNone/>
              <a:defRPr sz="1200" b="0" i="0" u="none" strike="noStrike" cap="none">
                <a:solidFill>
                  <a:srgbClr val="888888"/>
                </a:solidFill>
                <a:latin typeface="Arial"/>
                <a:ea typeface="Arial"/>
                <a:cs typeface="Arial"/>
                <a:sym typeface="Arial"/>
              </a:defRPr>
            </a:lvl2pPr>
            <a:lvl3pPr marL="0" marR="0" lvl="2" indent="0" algn="r" rtl="0">
              <a:spcBef>
                <a:spcPts val="0"/>
              </a:spcBef>
              <a:buNone/>
              <a:defRPr sz="1200" b="0" i="0" u="none" strike="noStrike" cap="none">
                <a:solidFill>
                  <a:srgbClr val="888888"/>
                </a:solidFill>
                <a:latin typeface="Arial"/>
                <a:ea typeface="Arial"/>
                <a:cs typeface="Arial"/>
                <a:sym typeface="Arial"/>
              </a:defRPr>
            </a:lvl3pPr>
            <a:lvl4pPr marL="0" marR="0" lvl="3" indent="0" algn="r" rtl="0">
              <a:spcBef>
                <a:spcPts val="0"/>
              </a:spcBef>
              <a:buNone/>
              <a:defRPr sz="1200" b="0" i="0" u="none" strike="noStrike" cap="none">
                <a:solidFill>
                  <a:srgbClr val="888888"/>
                </a:solidFill>
                <a:latin typeface="Arial"/>
                <a:ea typeface="Arial"/>
                <a:cs typeface="Arial"/>
                <a:sym typeface="Arial"/>
              </a:defRPr>
            </a:lvl4pPr>
            <a:lvl5pPr marL="0" marR="0" lvl="4" indent="0" algn="r" rtl="0">
              <a:spcBef>
                <a:spcPts val="0"/>
              </a:spcBef>
              <a:buNone/>
              <a:defRPr sz="1200" b="0" i="0" u="none" strike="noStrike" cap="none">
                <a:solidFill>
                  <a:srgbClr val="888888"/>
                </a:solidFill>
                <a:latin typeface="Arial"/>
                <a:ea typeface="Arial"/>
                <a:cs typeface="Arial"/>
                <a:sym typeface="Arial"/>
              </a:defRPr>
            </a:lvl5pPr>
            <a:lvl6pPr marL="0" marR="0" lvl="5" indent="0" algn="r" rtl="0">
              <a:spcBef>
                <a:spcPts val="0"/>
              </a:spcBef>
              <a:buNone/>
              <a:defRPr sz="1200" b="0" i="0" u="none" strike="noStrike" cap="none">
                <a:solidFill>
                  <a:srgbClr val="888888"/>
                </a:solidFill>
                <a:latin typeface="Arial"/>
                <a:ea typeface="Arial"/>
                <a:cs typeface="Arial"/>
                <a:sym typeface="Arial"/>
              </a:defRPr>
            </a:lvl6pPr>
            <a:lvl7pPr marL="0" marR="0" lvl="6" indent="0" algn="r" rtl="0">
              <a:spcBef>
                <a:spcPts val="0"/>
              </a:spcBef>
              <a:buNone/>
              <a:defRPr sz="1200" b="0" i="0" u="none" strike="noStrike" cap="none">
                <a:solidFill>
                  <a:srgbClr val="888888"/>
                </a:solidFill>
                <a:latin typeface="Arial"/>
                <a:ea typeface="Arial"/>
                <a:cs typeface="Arial"/>
                <a:sym typeface="Arial"/>
              </a:defRPr>
            </a:lvl7pPr>
            <a:lvl8pPr marL="0" marR="0" lvl="7" indent="0" algn="r" rtl="0">
              <a:spcBef>
                <a:spcPts val="0"/>
              </a:spcBef>
              <a:buNone/>
              <a:defRPr sz="1200" b="0" i="0" u="none" strike="noStrike" cap="none">
                <a:solidFill>
                  <a:srgbClr val="888888"/>
                </a:solidFill>
                <a:latin typeface="Arial"/>
                <a:ea typeface="Arial"/>
                <a:cs typeface="Arial"/>
                <a:sym typeface="Arial"/>
              </a:defRPr>
            </a:lvl8pPr>
            <a:lvl9pPr marL="0" marR="0" lvl="8" indent="0" algn="r" rtl="0">
              <a:spcBef>
                <a:spcPts val="0"/>
              </a:spcBef>
              <a:buNone/>
              <a:defRPr sz="12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ja-JP"/>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3"/>
          <p:cNvSpPr txBox="1"/>
          <p:nvPr/>
        </p:nvSpPr>
        <p:spPr>
          <a:xfrm>
            <a:off x="679269" y="-162740"/>
            <a:ext cx="11033216" cy="900246"/>
          </a:xfrm>
          <a:prstGeom prst="rect">
            <a:avLst/>
          </a:prstGeom>
          <a:noFill/>
          <a:ln>
            <a:noFill/>
          </a:ln>
        </p:spPr>
        <p:txBody>
          <a:bodyPr spcFirstLastPara="1" wrap="square" lIns="91425" tIns="0" rIns="91425" bIns="0" anchor="t" anchorCtr="0">
            <a:spAutoFit/>
          </a:bodyPr>
          <a:lstStyle/>
          <a:p>
            <a:pPr marL="0" marR="0" lvl="0" indent="0" algn="ctr" rtl="0">
              <a:lnSpc>
                <a:spcPct val="235294"/>
              </a:lnSpc>
              <a:spcBef>
                <a:spcPts val="0"/>
              </a:spcBef>
              <a:spcAft>
                <a:spcPts val="0"/>
              </a:spcAft>
              <a:buClr>
                <a:srgbClr val="FFFFFF"/>
              </a:buClr>
              <a:buSzPts val="3400"/>
              <a:buFont typeface="Meiryo"/>
              <a:buNone/>
            </a:pPr>
            <a:r>
              <a:rPr lang="ja-JP" sz="3400" b="1" i="0" u="none" strike="noStrike" cap="none">
                <a:solidFill>
                  <a:srgbClr val="FFFFFF"/>
                </a:solidFill>
                <a:latin typeface="Meiryo"/>
                <a:ea typeface="Meiryo"/>
                <a:cs typeface="Meiryo"/>
                <a:sym typeface="Meiryo"/>
              </a:rPr>
              <a:t>日米共同声明「未来のためのグローバル・パートナー」</a:t>
            </a:r>
            <a:endParaRPr sz="3400" b="1" i="0" u="none" strike="noStrike" cap="none">
              <a:solidFill>
                <a:srgbClr val="FFFFFF"/>
              </a:solidFill>
              <a:latin typeface="Meiryo"/>
              <a:ea typeface="Meiryo"/>
              <a:cs typeface="Meiryo"/>
              <a:sym typeface="Meiryo"/>
            </a:endParaRPr>
          </a:p>
        </p:txBody>
      </p:sp>
      <p:graphicFrame>
        <p:nvGraphicFramePr>
          <p:cNvPr id="90" name="Google Shape;90;p13"/>
          <p:cNvGraphicFramePr/>
          <p:nvPr/>
        </p:nvGraphicFramePr>
        <p:xfrm>
          <a:off x="106878" y="796008"/>
          <a:ext cx="11950150" cy="5774600"/>
        </p:xfrm>
        <a:graphic>
          <a:graphicData uri="http://schemas.openxmlformats.org/drawingml/2006/table">
            <a:tbl>
              <a:tblPr>
                <a:gradFill>
                  <a:gsLst>
                    <a:gs pos="0">
                      <a:srgbClr val="5F82CA"/>
                    </a:gs>
                    <a:gs pos="50000">
                      <a:srgbClr val="3C70CA"/>
                    </a:gs>
                    <a:gs pos="100000">
                      <a:srgbClr val="2E60B9"/>
                    </a:gs>
                  </a:gsLst>
                  <a:lin ang="5400000" scaled="0"/>
                </a:gradFill>
                <a:tableStyleId>{EF268950-0E31-423E-9325-40FB10D21AB1}</a:tableStyleId>
              </a:tblPr>
              <a:tblGrid>
                <a:gridCol w="2159600">
                  <a:extLst>
                    <a:ext uri="{9D8B030D-6E8A-4147-A177-3AD203B41FA5}">
                      <a16:colId xmlns:a16="http://schemas.microsoft.com/office/drawing/2014/main" val="20000"/>
                    </a:ext>
                  </a:extLst>
                </a:gridCol>
                <a:gridCol w="9790550">
                  <a:extLst>
                    <a:ext uri="{9D8B030D-6E8A-4147-A177-3AD203B41FA5}">
                      <a16:colId xmlns:a16="http://schemas.microsoft.com/office/drawing/2014/main" val="20001"/>
                    </a:ext>
                  </a:extLst>
                </a:gridCol>
              </a:tblGrid>
              <a:tr h="1251025">
                <a:tc>
                  <a:txBody>
                    <a:bodyPr/>
                    <a:lstStyle/>
                    <a:p>
                      <a:pPr marL="0" marR="0" lvl="0" indent="0" algn="l" rtl="0">
                        <a:spcBef>
                          <a:spcPts val="0"/>
                        </a:spcBef>
                        <a:spcAft>
                          <a:spcPts val="0"/>
                        </a:spcAft>
                        <a:buNone/>
                      </a:pPr>
                      <a:r>
                        <a:rPr lang="ja-JP" sz="2800" b="1" u="none" strike="noStrike" cap="none">
                          <a:solidFill>
                            <a:schemeClr val="lt1"/>
                          </a:solidFill>
                          <a:latin typeface="Meiryo"/>
                          <a:ea typeface="Meiryo"/>
                          <a:cs typeface="Meiryo"/>
                          <a:sym typeface="Meiryo"/>
                        </a:rPr>
                        <a:t>防衛・安保協力の強化</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800" b="1" u="none" strike="noStrike" cap="none">
                          <a:solidFill>
                            <a:schemeClr val="lt1"/>
                          </a:solidFill>
                          <a:latin typeface="Meiryo"/>
                          <a:ea typeface="Meiryo"/>
                          <a:cs typeface="Meiryo"/>
                          <a:sym typeface="Meiryo"/>
                        </a:rPr>
                        <a:t>・米軍と自衛隊の相互運用性向上のため、司令部機能強化</a:t>
                      </a:r>
                      <a:endParaRPr sz="2800" b="1">
                        <a:solidFill>
                          <a:schemeClr val="lt1"/>
                        </a:solidFill>
                        <a:latin typeface="Meiryo"/>
                        <a:ea typeface="Meiryo"/>
                        <a:cs typeface="Meiryo"/>
                        <a:sym typeface="Meiryo"/>
                      </a:endParaRPr>
                    </a:p>
                    <a:p>
                      <a:pPr marL="0" marR="0" lvl="0" indent="0" algn="l" rtl="0">
                        <a:spcBef>
                          <a:spcPts val="0"/>
                        </a:spcBef>
                        <a:spcAft>
                          <a:spcPts val="0"/>
                        </a:spcAft>
                        <a:buNone/>
                      </a:pPr>
                      <a:r>
                        <a:rPr lang="ja-JP" sz="2800" b="1">
                          <a:solidFill>
                            <a:schemeClr val="lt1"/>
                          </a:solidFill>
                          <a:latin typeface="Meiryo"/>
                          <a:ea typeface="Meiryo"/>
                          <a:cs typeface="Meiryo"/>
                          <a:sym typeface="Meiryo"/>
                        </a:rPr>
                        <a:t>・防衛装備品の共同生産や維持設備推進のため定期協議</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858350">
                <a:tc>
                  <a:txBody>
                    <a:bodyPr/>
                    <a:lstStyle/>
                    <a:p>
                      <a:pPr marL="0" marR="0" lvl="0" indent="0" algn="l" rtl="0">
                        <a:spcBef>
                          <a:spcPts val="0"/>
                        </a:spcBef>
                        <a:spcAft>
                          <a:spcPts val="0"/>
                        </a:spcAft>
                        <a:buNone/>
                      </a:pPr>
                      <a:r>
                        <a:rPr lang="ja-JP" sz="2800" b="1">
                          <a:solidFill>
                            <a:schemeClr val="lt1"/>
                          </a:solidFill>
                          <a:latin typeface="Meiryo"/>
                          <a:ea typeface="Meiryo"/>
                          <a:cs typeface="Meiryo"/>
                          <a:sym typeface="Meiryo"/>
                        </a:rPr>
                        <a:t>宇宙開発</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700" b="1">
                          <a:solidFill>
                            <a:schemeClr val="lt1"/>
                          </a:solidFill>
                          <a:latin typeface="Meiryo"/>
                          <a:ea typeface="Meiryo"/>
                          <a:cs typeface="Meiryo"/>
                          <a:sym typeface="Meiryo"/>
                        </a:rPr>
                        <a:t>米国が、日本人宇宙飛行士が月面着陸する機会提供</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1488700">
                <a:tc>
                  <a:txBody>
                    <a:bodyPr/>
                    <a:lstStyle/>
                    <a:p>
                      <a:pPr marL="0" marR="0" lvl="0" indent="0" algn="l" rtl="0">
                        <a:spcBef>
                          <a:spcPts val="0"/>
                        </a:spcBef>
                        <a:spcAft>
                          <a:spcPts val="0"/>
                        </a:spcAft>
                        <a:buNone/>
                      </a:pPr>
                      <a:r>
                        <a:rPr lang="ja-JP" sz="2800" b="1">
                          <a:solidFill>
                            <a:schemeClr val="lt1"/>
                          </a:solidFill>
                          <a:latin typeface="Meiryo"/>
                          <a:ea typeface="Meiryo"/>
                          <a:cs typeface="Meiryo"/>
                          <a:sym typeface="Meiryo"/>
                        </a:rPr>
                        <a:t>外交・</a:t>
                      </a:r>
                      <a:endParaRPr sz="2800" b="1">
                        <a:solidFill>
                          <a:schemeClr val="lt1"/>
                        </a:solidFill>
                        <a:latin typeface="Meiryo"/>
                        <a:ea typeface="Meiryo"/>
                        <a:cs typeface="Meiryo"/>
                        <a:sym typeface="Meiryo"/>
                      </a:endParaRPr>
                    </a:p>
                    <a:p>
                      <a:pPr marL="0" marR="0" lvl="0" indent="0" algn="l" rtl="0">
                        <a:spcBef>
                          <a:spcPts val="0"/>
                        </a:spcBef>
                        <a:spcAft>
                          <a:spcPts val="0"/>
                        </a:spcAft>
                        <a:buNone/>
                      </a:pPr>
                      <a:r>
                        <a:rPr lang="ja-JP" sz="2800" b="1">
                          <a:solidFill>
                            <a:schemeClr val="lt1"/>
                          </a:solidFill>
                          <a:latin typeface="Meiryo"/>
                          <a:ea typeface="Meiryo"/>
                          <a:cs typeface="Meiryo"/>
                          <a:sym typeface="Meiryo"/>
                        </a:rPr>
                        <a:t>開発連携</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800" b="1">
                          <a:solidFill>
                            <a:schemeClr val="lt1"/>
                          </a:solidFill>
                          <a:latin typeface="Meiryo"/>
                          <a:ea typeface="Meiryo"/>
                          <a:cs typeface="Meiryo"/>
                          <a:sym typeface="Meiryo"/>
                        </a:rPr>
                        <a:t>・中国との率直な意思疎通の重要性強調</a:t>
                      </a:r>
                      <a:endParaRPr sz="2800" b="1">
                        <a:solidFill>
                          <a:schemeClr val="lt1"/>
                        </a:solidFill>
                        <a:latin typeface="Meiryo"/>
                        <a:ea typeface="Meiryo"/>
                        <a:cs typeface="Meiryo"/>
                        <a:sym typeface="Meiryo"/>
                      </a:endParaRPr>
                    </a:p>
                    <a:p>
                      <a:pPr marL="0" marR="0" lvl="0" indent="0" algn="l" rtl="0">
                        <a:spcBef>
                          <a:spcPts val="0"/>
                        </a:spcBef>
                        <a:spcAft>
                          <a:spcPts val="0"/>
                        </a:spcAft>
                        <a:buNone/>
                      </a:pPr>
                      <a:r>
                        <a:rPr lang="ja-JP" sz="2800" b="1">
                          <a:solidFill>
                            <a:schemeClr val="lt1"/>
                          </a:solidFill>
                          <a:latin typeface="Meiryo"/>
                          <a:ea typeface="Meiryo"/>
                          <a:cs typeface="Meiryo"/>
                          <a:sym typeface="Meiryo"/>
                        </a:rPr>
                        <a:t>・力または威力による一方的な現状変更の試みに強く反対</a:t>
                      </a:r>
                      <a:endParaRPr sz="2800" b="1">
                        <a:solidFill>
                          <a:schemeClr val="lt1"/>
                        </a:solidFill>
                        <a:latin typeface="Meiryo"/>
                        <a:ea typeface="Meiryo"/>
                        <a:cs typeface="Meiryo"/>
                        <a:sym typeface="Meiryo"/>
                      </a:endParaRPr>
                    </a:p>
                    <a:p>
                      <a:pPr marL="0" marR="0" lvl="0" indent="0" algn="l" rtl="0">
                        <a:spcBef>
                          <a:spcPts val="0"/>
                        </a:spcBef>
                        <a:spcAft>
                          <a:spcPts val="0"/>
                        </a:spcAft>
                        <a:buNone/>
                      </a:pPr>
                      <a:r>
                        <a:rPr lang="ja-JP" sz="2800" b="1">
                          <a:solidFill>
                            <a:schemeClr val="lt1"/>
                          </a:solidFill>
                          <a:latin typeface="Meiryo"/>
                          <a:ea typeface="Meiryo"/>
                          <a:cs typeface="Meiryo"/>
                          <a:sym typeface="Meiryo"/>
                        </a:rPr>
                        <a:t>・台湾海峡の平和と安定維持の重要性改めて表明</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1025550">
                <a:tc>
                  <a:txBody>
                    <a:bodyPr/>
                    <a:lstStyle/>
                    <a:p>
                      <a:pPr marL="0" marR="0" lvl="0" indent="0" algn="ctr" rtl="0">
                        <a:spcBef>
                          <a:spcPts val="0"/>
                        </a:spcBef>
                        <a:spcAft>
                          <a:spcPts val="0"/>
                        </a:spcAft>
                        <a:buNone/>
                      </a:pPr>
                      <a:r>
                        <a:rPr lang="ja-JP" sz="2100" b="1">
                          <a:solidFill>
                            <a:schemeClr val="lt1"/>
                          </a:solidFill>
                          <a:latin typeface="Meiryo"/>
                          <a:ea typeface="Meiryo"/>
                          <a:cs typeface="Meiryo"/>
                          <a:sym typeface="Meiryo"/>
                        </a:rPr>
                        <a:t>イノベーション、</a:t>
                      </a:r>
                      <a:endParaRPr sz="2100" b="1">
                        <a:solidFill>
                          <a:schemeClr val="lt1"/>
                        </a:solidFill>
                        <a:latin typeface="Meiryo"/>
                        <a:ea typeface="Meiryo"/>
                        <a:cs typeface="Meiryo"/>
                        <a:sym typeface="Meiryo"/>
                      </a:endParaRPr>
                    </a:p>
                    <a:p>
                      <a:pPr marL="0" marR="0" lvl="0" indent="0" algn="ctr" rtl="0">
                        <a:spcBef>
                          <a:spcPts val="0"/>
                        </a:spcBef>
                        <a:spcAft>
                          <a:spcPts val="0"/>
                        </a:spcAft>
                        <a:buNone/>
                      </a:pPr>
                      <a:r>
                        <a:rPr lang="ja-JP" sz="2800" b="1">
                          <a:solidFill>
                            <a:schemeClr val="lt1"/>
                          </a:solidFill>
                          <a:latin typeface="Meiryo"/>
                          <a:ea typeface="Meiryo"/>
                          <a:cs typeface="Meiryo"/>
                          <a:sym typeface="Meiryo"/>
                        </a:rPr>
                        <a:t>経済安保</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800" b="1">
                          <a:solidFill>
                            <a:schemeClr val="lt1"/>
                          </a:solidFill>
                          <a:latin typeface="Meiryo"/>
                          <a:ea typeface="Meiryo"/>
                          <a:cs typeface="Meiryo"/>
                          <a:sym typeface="Meiryo"/>
                        </a:rPr>
                        <a:t>・人工知能（AI）や量子、半導体の研究開発を日米で推進</a:t>
                      </a:r>
                      <a:endParaRPr sz="2800" b="1">
                        <a:solidFill>
                          <a:schemeClr val="lt1"/>
                        </a:solidFill>
                        <a:latin typeface="Meiryo"/>
                        <a:ea typeface="Meiryo"/>
                        <a:cs typeface="Meiryo"/>
                        <a:sym typeface="Meiryo"/>
                      </a:endParaRPr>
                    </a:p>
                    <a:p>
                      <a:pPr marL="0" marR="0" lvl="0" indent="0" algn="l" rtl="0">
                        <a:spcBef>
                          <a:spcPts val="0"/>
                        </a:spcBef>
                        <a:spcAft>
                          <a:spcPts val="0"/>
                        </a:spcAft>
                        <a:buNone/>
                      </a:pPr>
                      <a:r>
                        <a:rPr lang="ja-JP" sz="2800" b="1">
                          <a:solidFill>
                            <a:schemeClr val="lt1"/>
                          </a:solidFill>
                          <a:latin typeface="Meiryo"/>
                          <a:ea typeface="Meiryo"/>
                          <a:cs typeface="Meiryo"/>
                          <a:sym typeface="Meiryo"/>
                        </a:rPr>
                        <a:t>・洋上風力発電などクリーンエネルギーの開発・普及を主導</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1150975">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人的交流強化</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800" b="1">
                          <a:solidFill>
                            <a:schemeClr val="lt1"/>
                          </a:solidFill>
                          <a:latin typeface="Meiryo"/>
                          <a:ea typeface="Meiryo"/>
                          <a:cs typeface="Meiryo"/>
                          <a:sym typeface="Meiryo"/>
                        </a:rPr>
                        <a:t>「ミネタ・アンバサダーズ・プログラム（MAP）」教育交流基金を通じ、学生の流動性を向上</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4"/>
          <p:cNvSpPr txBox="1"/>
          <p:nvPr/>
        </p:nvSpPr>
        <p:spPr>
          <a:xfrm>
            <a:off x="1006532" y="0"/>
            <a:ext cx="10178936" cy="923330"/>
          </a:xfrm>
          <a:prstGeom prst="rect">
            <a:avLst/>
          </a:prstGeom>
          <a:noFill/>
          <a:ln>
            <a:noFill/>
          </a:ln>
        </p:spPr>
        <p:txBody>
          <a:bodyPr spcFirstLastPara="1" wrap="square" lIns="91425" tIns="0" rIns="91425" bIns="0" anchor="t" anchorCtr="0">
            <a:spAutoFit/>
          </a:bodyPr>
          <a:lstStyle/>
          <a:p>
            <a:pPr marL="0" marR="0" lvl="0" indent="0" algn="ctr" rtl="0">
              <a:lnSpc>
                <a:spcPct val="200000"/>
              </a:lnSpc>
              <a:spcBef>
                <a:spcPts val="0"/>
              </a:spcBef>
              <a:spcAft>
                <a:spcPts val="0"/>
              </a:spcAft>
              <a:buClr>
                <a:srgbClr val="FFFFFF"/>
              </a:buClr>
              <a:buSzPts val="4000"/>
              <a:buFont typeface="Meiryo"/>
              <a:buNone/>
            </a:pPr>
            <a:r>
              <a:rPr lang="ja-JP" sz="4000" b="1" i="0" u="none" strike="noStrike" cap="none">
                <a:solidFill>
                  <a:srgbClr val="FFFFFF"/>
                </a:solidFill>
                <a:latin typeface="Meiryo"/>
                <a:ea typeface="Meiryo"/>
                <a:cs typeface="Meiryo"/>
                <a:sym typeface="Meiryo"/>
              </a:rPr>
              <a:t>米中首脳会談における争点</a:t>
            </a:r>
            <a:endParaRPr sz="4000" b="1" i="0" u="none" strike="noStrike" cap="none">
              <a:solidFill>
                <a:srgbClr val="FFFFFF"/>
              </a:solidFill>
              <a:latin typeface="Meiryo"/>
              <a:ea typeface="Meiryo"/>
              <a:cs typeface="Meiryo"/>
              <a:sym typeface="Meiryo"/>
            </a:endParaRPr>
          </a:p>
        </p:txBody>
      </p:sp>
      <p:graphicFrame>
        <p:nvGraphicFramePr>
          <p:cNvPr id="97" name="Google Shape;97;p14"/>
          <p:cNvGraphicFramePr/>
          <p:nvPr/>
        </p:nvGraphicFramePr>
        <p:xfrm>
          <a:off x="118872" y="1133856"/>
          <a:ext cx="11954250" cy="5374535"/>
        </p:xfrm>
        <a:graphic>
          <a:graphicData uri="http://schemas.openxmlformats.org/drawingml/2006/table">
            <a:tbl>
              <a:tblPr>
                <a:noFill/>
                <a:tableStyleId>{EF268950-0E31-423E-9325-40FB10D21AB1}</a:tableStyleId>
              </a:tblPr>
              <a:tblGrid>
                <a:gridCol w="1543075">
                  <a:extLst>
                    <a:ext uri="{9D8B030D-6E8A-4147-A177-3AD203B41FA5}">
                      <a16:colId xmlns:a16="http://schemas.microsoft.com/office/drawing/2014/main" val="20000"/>
                    </a:ext>
                  </a:extLst>
                </a:gridCol>
                <a:gridCol w="4870950">
                  <a:extLst>
                    <a:ext uri="{9D8B030D-6E8A-4147-A177-3AD203B41FA5}">
                      <a16:colId xmlns:a16="http://schemas.microsoft.com/office/drawing/2014/main" val="20001"/>
                    </a:ext>
                  </a:extLst>
                </a:gridCol>
                <a:gridCol w="5540225">
                  <a:extLst>
                    <a:ext uri="{9D8B030D-6E8A-4147-A177-3AD203B41FA5}">
                      <a16:colId xmlns:a16="http://schemas.microsoft.com/office/drawing/2014/main" val="20002"/>
                    </a:ext>
                  </a:extLst>
                </a:gridCol>
              </a:tblGrid>
              <a:tr h="791475">
                <a:tc>
                  <a:txBody>
                    <a:bodyPr/>
                    <a:lstStyle/>
                    <a:p>
                      <a:pPr marL="0" marR="0" lvl="0" indent="0" algn="l" rtl="0">
                        <a:spcBef>
                          <a:spcPts val="0"/>
                        </a:spcBef>
                        <a:spcAft>
                          <a:spcPts val="0"/>
                        </a:spcAft>
                        <a:buNone/>
                      </a:pPr>
                      <a:endParaRPr sz="2400" b="1">
                        <a:solidFill>
                          <a:schemeClr val="lt1"/>
                        </a:solidFill>
                        <a:latin typeface="Meiryo"/>
                        <a:ea typeface="Meiryo"/>
                        <a:cs typeface="Meiryo"/>
                        <a:sym typeface="Meiryo"/>
                      </a:endParaRPr>
                    </a:p>
                  </a:txBody>
                  <a:tcPr marL="91450" marR="91450" marT="45725" marB="45725">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solidFill>
                            <a:schemeClr val="lt1"/>
                          </a:solidFill>
                          <a:latin typeface="Meiryo"/>
                          <a:ea typeface="Meiryo"/>
                          <a:cs typeface="Meiryo"/>
                          <a:sym typeface="Meiryo"/>
                        </a:rPr>
                        <a:t>米国</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solidFill>
                            <a:schemeClr val="lt1"/>
                          </a:solidFill>
                          <a:latin typeface="Meiryo"/>
                          <a:ea typeface="Meiryo"/>
                          <a:cs typeface="Meiryo"/>
                          <a:sym typeface="Meiryo"/>
                        </a:rPr>
                        <a:t>中国</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1102800">
                <a:tc>
                  <a:txBody>
                    <a:bodyPr/>
                    <a:lstStyle/>
                    <a:p>
                      <a:pPr marL="0" marR="0" lvl="0" indent="0" algn="l" rtl="0">
                        <a:spcBef>
                          <a:spcPts val="0"/>
                        </a:spcBef>
                        <a:spcAft>
                          <a:spcPts val="0"/>
                        </a:spcAft>
                        <a:buNone/>
                      </a:pPr>
                      <a:r>
                        <a:rPr lang="ja-JP" sz="2600" b="1">
                          <a:solidFill>
                            <a:schemeClr val="lt1"/>
                          </a:solidFill>
                          <a:latin typeface="Meiryo"/>
                          <a:ea typeface="Meiryo"/>
                          <a:cs typeface="Meiryo"/>
                          <a:sym typeface="Meiryo"/>
                        </a:rPr>
                        <a:t>台湾</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一方的な現状変更の試みに反対。中国に自制求める</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超えてはならないレッドライン。</a:t>
                      </a:r>
                      <a:endParaRPr sz="2400" b="1">
                        <a:solidFill>
                          <a:schemeClr val="lt1"/>
                        </a:solidFill>
                        <a:latin typeface="Meiryo"/>
                        <a:ea typeface="Meiryo"/>
                        <a:cs typeface="Meiryo"/>
                        <a:sym typeface="Meiryo"/>
                      </a:endParaRPr>
                    </a:p>
                    <a:p>
                      <a:pPr marL="0" marR="0" lvl="0" indent="0" algn="l" rtl="0">
                        <a:spcBef>
                          <a:spcPts val="0"/>
                        </a:spcBef>
                        <a:spcAft>
                          <a:spcPts val="0"/>
                        </a:spcAft>
                        <a:buNone/>
                      </a:pPr>
                      <a:r>
                        <a:rPr lang="ja-JP" sz="2400" b="1">
                          <a:solidFill>
                            <a:schemeClr val="lt1"/>
                          </a:solidFill>
                          <a:latin typeface="Meiryo"/>
                          <a:ea typeface="Meiryo"/>
                          <a:cs typeface="Meiryo"/>
                          <a:sym typeface="Meiryo"/>
                        </a:rPr>
                        <a:t>「揺らぐことなく祖国統一の大業を推進する」</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1102800">
                <a:tc>
                  <a:txBody>
                    <a:bodyPr/>
                    <a:lstStyle/>
                    <a:p>
                      <a:pPr marL="0" marR="0" lvl="0" indent="0" algn="l" rtl="0">
                        <a:spcBef>
                          <a:spcPts val="0"/>
                        </a:spcBef>
                        <a:spcAft>
                          <a:spcPts val="0"/>
                        </a:spcAft>
                        <a:buNone/>
                      </a:pPr>
                      <a:r>
                        <a:rPr lang="ja-JP" sz="2600" b="1">
                          <a:solidFill>
                            <a:schemeClr val="lt1"/>
                          </a:solidFill>
                          <a:latin typeface="Meiryo"/>
                          <a:ea typeface="Meiryo"/>
                          <a:cs typeface="Meiryo"/>
                          <a:sym typeface="Meiryo"/>
                        </a:rPr>
                        <a:t>南シナ海</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日豪やフィリピンなどと安全保障面で連携強化</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「領土・海洋権益を守る権利を有する」と領有権を主張し、周辺国と対立</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1102800">
                <a:tc>
                  <a:txBody>
                    <a:bodyPr/>
                    <a:lstStyle/>
                    <a:p>
                      <a:pPr marL="0" marR="0" lvl="0" indent="0" algn="l" rtl="0">
                        <a:spcBef>
                          <a:spcPts val="0"/>
                        </a:spcBef>
                        <a:spcAft>
                          <a:spcPts val="0"/>
                        </a:spcAft>
                        <a:buNone/>
                      </a:pPr>
                      <a:r>
                        <a:rPr lang="ja-JP" sz="2600" b="1">
                          <a:solidFill>
                            <a:schemeClr val="lt1"/>
                          </a:solidFill>
                          <a:latin typeface="Meiryo"/>
                          <a:ea typeface="Meiryo"/>
                          <a:cs typeface="Meiryo"/>
                          <a:sym typeface="Meiryo"/>
                        </a:rPr>
                        <a:t>人権状況</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新疆ウイグル自治区で強制労働が疑われていると懸念表明</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「新疆は発展を遂げ、人々は幸福だ」と主張</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1102800">
                <a:tc>
                  <a:txBody>
                    <a:bodyPr/>
                    <a:lstStyle/>
                    <a:p>
                      <a:pPr marL="0" marR="0" lvl="0" indent="0" algn="l" rtl="0">
                        <a:spcBef>
                          <a:spcPts val="0"/>
                        </a:spcBef>
                        <a:spcAft>
                          <a:spcPts val="0"/>
                        </a:spcAft>
                        <a:buNone/>
                      </a:pPr>
                      <a:r>
                        <a:rPr lang="ja-JP" sz="2600" b="1">
                          <a:solidFill>
                            <a:schemeClr val="lt1"/>
                          </a:solidFill>
                          <a:latin typeface="Meiryo"/>
                          <a:ea typeface="Meiryo"/>
                          <a:cs typeface="Meiryo"/>
                          <a:sym typeface="Meiryo"/>
                        </a:rPr>
                        <a:t>通商</a:t>
                      </a:r>
                      <a:endParaRPr sz="2600" b="1">
                        <a:solidFill>
                          <a:schemeClr val="lt1"/>
                        </a:solidFill>
                        <a:latin typeface="Meiryo"/>
                        <a:ea typeface="Meiryo"/>
                        <a:cs typeface="Meiryo"/>
                        <a:sym typeface="Meiryo"/>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先端半導体製造装置などの輸出規制を強化。供給網の中国依存提言進める</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「競争の名を借りて正当な発展の権利を奪うべきではない」と反発</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5"/>
          <p:cNvSpPr txBox="1"/>
          <p:nvPr/>
        </p:nvSpPr>
        <p:spPr>
          <a:xfrm>
            <a:off x="2053871" y="-153116"/>
            <a:ext cx="8084264" cy="1011422"/>
          </a:xfrm>
          <a:prstGeom prst="rect">
            <a:avLst/>
          </a:prstGeom>
          <a:noFill/>
          <a:ln>
            <a:noFill/>
          </a:ln>
        </p:spPr>
        <p:txBody>
          <a:bodyPr spcFirstLastPara="1" wrap="square" lIns="91425" tIns="72000" rIns="91425" bIns="0" anchor="t" anchorCtr="0">
            <a:spAutoFit/>
          </a:bodyPr>
          <a:lstStyle/>
          <a:p>
            <a:pPr marL="0" marR="0" lvl="0" indent="0" algn="ctr" rtl="0">
              <a:lnSpc>
                <a:spcPct val="181818"/>
              </a:lnSpc>
              <a:spcBef>
                <a:spcPts val="0"/>
              </a:spcBef>
              <a:spcAft>
                <a:spcPts val="0"/>
              </a:spcAft>
              <a:buClr>
                <a:srgbClr val="FFFFFF"/>
              </a:buClr>
              <a:buSzPts val="4400"/>
              <a:buFont typeface="Meiryo"/>
              <a:buNone/>
            </a:pPr>
            <a:r>
              <a:rPr lang="ja-JP" sz="4400" b="1" i="0" u="none" strike="noStrike" cap="none">
                <a:solidFill>
                  <a:srgbClr val="FFFFFF"/>
                </a:solidFill>
                <a:latin typeface="Meiryo"/>
                <a:ea typeface="Meiryo"/>
                <a:cs typeface="Meiryo"/>
                <a:sym typeface="Meiryo"/>
              </a:rPr>
              <a:t>香港　国家安全条例成立の流れ</a:t>
            </a:r>
            <a:endParaRPr sz="4400" b="1" i="0" u="none" strike="noStrike" cap="none">
              <a:solidFill>
                <a:srgbClr val="FFFFFF"/>
              </a:solidFill>
              <a:latin typeface="Meiryo"/>
              <a:ea typeface="Meiryo"/>
              <a:cs typeface="Meiryo"/>
              <a:sym typeface="Meiryo"/>
            </a:endParaRPr>
          </a:p>
        </p:txBody>
      </p:sp>
      <p:graphicFrame>
        <p:nvGraphicFramePr>
          <p:cNvPr id="104" name="Google Shape;104;p15"/>
          <p:cNvGraphicFramePr/>
          <p:nvPr/>
        </p:nvGraphicFramePr>
        <p:xfrm>
          <a:off x="346074" y="858305"/>
          <a:ext cx="11498275" cy="5712250"/>
        </p:xfrm>
        <a:graphic>
          <a:graphicData uri="http://schemas.openxmlformats.org/drawingml/2006/table">
            <a:tbl>
              <a:tblPr>
                <a:noFill/>
                <a:tableStyleId>{EF268950-0E31-423E-9325-40FB10D21AB1}</a:tableStyleId>
              </a:tblPr>
              <a:tblGrid>
                <a:gridCol w="2301875">
                  <a:extLst>
                    <a:ext uri="{9D8B030D-6E8A-4147-A177-3AD203B41FA5}">
                      <a16:colId xmlns:a16="http://schemas.microsoft.com/office/drawing/2014/main" val="20000"/>
                    </a:ext>
                  </a:extLst>
                </a:gridCol>
                <a:gridCol w="9196400">
                  <a:extLst>
                    <a:ext uri="{9D8B030D-6E8A-4147-A177-3AD203B41FA5}">
                      <a16:colId xmlns:a16="http://schemas.microsoft.com/office/drawing/2014/main" val="20001"/>
                    </a:ext>
                  </a:extLst>
                </a:gridCol>
              </a:tblGrid>
              <a:tr h="571225">
                <a:tc>
                  <a:txBody>
                    <a:bodyPr/>
                    <a:lstStyle/>
                    <a:p>
                      <a:pPr marL="0" marR="0" lvl="0" indent="0" algn="l" rtl="0">
                        <a:spcBef>
                          <a:spcPts val="0"/>
                        </a:spcBef>
                        <a:spcAft>
                          <a:spcPts val="0"/>
                        </a:spcAft>
                        <a:buNone/>
                      </a:pPr>
                      <a:r>
                        <a:rPr lang="ja-JP" sz="2000" b="1">
                          <a:solidFill>
                            <a:schemeClr val="lt1"/>
                          </a:solidFill>
                          <a:latin typeface="Meiryo"/>
                          <a:ea typeface="Meiryo"/>
                          <a:cs typeface="Meiryo"/>
                          <a:sym typeface="Meiryo"/>
                        </a:rPr>
                        <a:t>1997年7月</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香港返還、基本法に制定を明記</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571225">
                <a:tc>
                  <a:txBody>
                    <a:bodyPr/>
                    <a:lstStyle/>
                    <a:p>
                      <a:pPr marL="0" marR="0" lvl="0" indent="0" algn="l" rtl="0">
                        <a:spcBef>
                          <a:spcPts val="0"/>
                        </a:spcBef>
                        <a:spcAft>
                          <a:spcPts val="0"/>
                        </a:spcAft>
                        <a:buNone/>
                      </a:pPr>
                      <a:r>
                        <a:rPr lang="ja-JP" sz="2000" b="1">
                          <a:solidFill>
                            <a:schemeClr val="lt1"/>
                          </a:solidFill>
                          <a:latin typeface="Meiryo"/>
                          <a:ea typeface="Meiryo"/>
                          <a:cs typeface="Meiryo"/>
                          <a:sym typeface="Meiryo"/>
                        </a:rPr>
                        <a:t>2002年9月</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香港政府、条例の方針案を発表</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571225">
                <a:tc>
                  <a:txBody>
                    <a:bodyPr/>
                    <a:lstStyle/>
                    <a:p>
                      <a:pPr marL="0" marR="0" lvl="0" indent="0" algn="l" rtl="0">
                        <a:spcBef>
                          <a:spcPts val="0"/>
                        </a:spcBef>
                        <a:spcAft>
                          <a:spcPts val="0"/>
                        </a:spcAft>
                        <a:buNone/>
                      </a:pPr>
                      <a:r>
                        <a:rPr lang="ja-JP" sz="2000" b="1">
                          <a:solidFill>
                            <a:schemeClr val="lt1"/>
                          </a:solidFill>
                          <a:latin typeface="Meiryo"/>
                          <a:ea typeface="Meiryo"/>
                          <a:cs typeface="Meiryo"/>
                          <a:sym typeface="Meiryo"/>
                        </a:rPr>
                        <a:t>2003年7月</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制定に反対する50万人デモ。政府は9月に法案撤回</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571225">
                <a:tc>
                  <a:txBody>
                    <a:bodyPr/>
                    <a:lstStyle/>
                    <a:p>
                      <a:pPr marL="0" marR="0" lvl="0" indent="0" algn="l" rtl="0">
                        <a:spcBef>
                          <a:spcPts val="0"/>
                        </a:spcBef>
                        <a:spcAft>
                          <a:spcPts val="0"/>
                        </a:spcAft>
                        <a:buNone/>
                      </a:pPr>
                      <a:r>
                        <a:rPr lang="ja-JP" sz="2000" b="1">
                          <a:solidFill>
                            <a:schemeClr val="lt1"/>
                          </a:solidFill>
                          <a:latin typeface="Meiryo"/>
                          <a:ea typeface="Meiryo"/>
                          <a:cs typeface="Meiryo"/>
                          <a:sym typeface="Meiryo"/>
                        </a:rPr>
                        <a:t>2014年9～12月</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香港行政長官選挙の民主化を求め道路を占拠（雨傘運動）</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571225">
                <a:tc>
                  <a:txBody>
                    <a:bodyPr/>
                    <a:lstStyle/>
                    <a:p>
                      <a:pPr marL="0" marR="0" lvl="0" indent="0" algn="l" rtl="0">
                        <a:spcBef>
                          <a:spcPts val="0"/>
                        </a:spcBef>
                        <a:spcAft>
                          <a:spcPts val="0"/>
                        </a:spcAft>
                        <a:buNone/>
                      </a:pPr>
                      <a:r>
                        <a:rPr lang="ja-JP" sz="2000" b="1">
                          <a:solidFill>
                            <a:schemeClr val="lt1"/>
                          </a:solidFill>
                          <a:latin typeface="Meiryo"/>
                          <a:ea typeface="Meiryo"/>
                          <a:cs typeface="Meiryo"/>
                          <a:sym typeface="Meiryo"/>
                        </a:rPr>
                        <a:t>2019年6月</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逃亡犯条例の改正案に反対する抗議運動</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r h="571225">
                <a:tc>
                  <a:txBody>
                    <a:bodyPr/>
                    <a:lstStyle/>
                    <a:p>
                      <a:pPr marL="0" marR="0" lvl="0" indent="0" algn="l" rtl="0">
                        <a:spcBef>
                          <a:spcPts val="0"/>
                        </a:spcBef>
                        <a:spcAft>
                          <a:spcPts val="0"/>
                        </a:spcAft>
                        <a:buNone/>
                      </a:pPr>
                      <a:r>
                        <a:rPr lang="ja-JP" sz="2000" b="1">
                          <a:solidFill>
                            <a:schemeClr val="lt1"/>
                          </a:solidFill>
                          <a:latin typeface="Meiryo"/>
                          <a:ea typeface="Meiryo"/>
                          <a:cs typeface="Meiryo"/>
                          <a:sym typeface="Meiryo"/>
                        </a:rPr>
                        <a:t>2020年6月</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中国全国人民代表大会常務委員会、国家安全維持法を可決、成立</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5"/>
                  </a:ext>
                </a:extLst>
              </a:tr>
              <a:tr h="571225">
                <a:tc>
                  <a:txBody>
                    <a:bodyPr/>
                    <a:lstStyle/>
                    <a:p>
                      <a:pPr marL="0" marR="0" lvl="0" indent="0" algn="l" rtl="0">
                        <a:spcBef>
                          <a:spcPts val="0"/>
                        </a:spcBef>
                        <a:spcAft>
                          <a:spcPts val="0"/>
                        </a:spcAft>
                        <a:buNone/>
                      </a:pPr>
                      <a:r>
                        <a:rPr lang="ja-JP" sz="2000" b="1">
                          <a:solidFill>
                            <a:schemeClr val="lt1"/>
                          </a:solidFill>
                          <a:latin typeface="Meiryo"/>
                          <a:ea typeface="Meiryo"/>
                          <a:cs typeface="Meiryo"/>
                          <a:sym typeface="Meiryo"/>
                        </a:rPr>
                        <a:t>2021年12月</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制度見直し後の立法会選挙で親中派が圧勝</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6"/>
                  </a:ext>
                </a:extLst>
              </a:tr>
              <a:tr h="571225">
                <a:tc>
                  <a:txBody>
                    <a:bodyPr/>
                    <a:lstStyle/>
                    <a:p>
                      <a:pPr marL="0" marR="0" lvl="0" indent="0" algn="l" rtl="0">
                        <a:spcBef>
                          <a:spcPts val="0"/>
                        </a:spcBef>
                        <a:spcAft>
                          <a:spcPts val="0"/>
                        </a:spcAft>
                        <a:buNone/>
                      </a:pPr>
                      <a:r>
                        <a:rPr lang="ja-JP" sz="2000" b="1">
                          <a:solidFill>
                            <a:schemeClr val="lt1"/>
                          </a:solidFill>
                          <a:latin typeface="Meiryo"/>
                          <a:ea typeface="Meiryo"/>
                          <a:cs typeface="Meiryo"/>
                          <a:sym typeface="Meiryo"/>
                        </a:rPr>
                        <a:t>2022年7月</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条例制定に前向きな李家超氏が行政長官就任</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7"/>
                  </a:ext>
                </a:extLst>
              </a:tr>
              <a:tr h="571225">
                <a:tc>
                  <a:txBody>
                    <a:bodyPr/>
                    <a:lstStyle/>
                    <a:p>
                      <a:pPr marL="0" marR="0" lvl="0" indent="0" algn="l" rtl="0">
                        <a:spcBef>
                          <a:spcPts val="0"/>
                        </a:spcBef>
                        <a:spcAft>
                          <a:spcPts val="0"/>
                        </a:spcAft>
                        <a:buNone/>
                      </a:pPr>
                      <a:r>
                        <a:rPr lang="ja-JP" sz="2000" b="1">
                          <a:solidFill>
                            <a:schemeClr val="lt1"/>
                          </a:solidFill>
                          <a:latin typeface="Meiryo"/>
                          <a:ea typeface="Meiryo"/>
                          <a:cs typeface="Meiryo"/>
                          <a:sym typeface="Meiryo"/>
                        </a:rPr>
                        <a:t>2024年3月8日</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香港政府、条例案を立法会に提出</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8"/>
                  </a:ext>
                </a:extLst>
              </a:tr>
              <a:tr h="571225">
                <a:tc>
                  <a:txBody>
                    <a:bodyPr/>
                    <a:lstStyle/>
                    <a:p>
                      <a:pPr marL="0" marR="0" lvl="0" indent="0" algn="l" rtl="0">
                        <a:spcBef>
                          <a:spcPts val="0"/>
                        </a:spcBef>
                        <a:spcAft>
                          <a:spcPts val="0"/>
                        </a:spcAft>
                        <a:buNone/>
                      </a:pPr>
                      <a:r>
                        <a:rPr lang="ja-JP" sz="2000" b="1">
                          <a:solidFill>
                            <a:schemeClr val="lt1"/>
                          </a:solidFill>
                          <a:latin typeface="Meiryo"/>
                          <a:ea typeface="Meiryo"/>
                          <a:cs typeface="Meiryo"/>
                          <a:sym typeface="Meiryo"/>
                        </a:rPr>
                        <a:t>2024年3月19日</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条例成立</a:t>
                      </a:r>
                      <a:endParaRPr/>
                    </a:p>
                  </a:txBody>
                  <a:tcPr marL="91450" marR="91450" marT="108000"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txBox="1"/>
          <p:nvPr/>
        </p:nvSpPr>
        <p:spPr>
          <a:xfrm>
            <a:off x="1779926" y="0"/>
            <a:ext cx="8332903" cy="1278471"/>
          </a:xfrm>
          <a:prstGeom prst="rect">
            <a:avLst/>
          </a:prstGeom>
          <a:noFill/>
          <a:ln>
            <a:noFill/>
          </a:ln>
        </p:spPr>
        <p:txBody>
          <a:bodyPr spcFirstLastPara="1" wrap="square" lIns="91425" tIns="0" rIns="91425" bIns="45700" anchor="t" anchorCtr="0">
            <a:spAutoFit/>
          </a:bodyPr>
          <a:lstStyle/>
          <a:p>
            <a:pPr marL="0" marR="0" lvl="0" indent="0" algn="ctr" rtl="0">
              <a:lnSpc>
                <a:spcPct val="181818"/>
              </a:lnSpc>
              <a:spcBef>
                <a:spcPts val="0"/>
              </a:spcBef>
              <a:spcAft>
                <a:spcPts val="0"/>
              </a:spcAft>
              <a:buClr>
                <a:srgbClr val="FFFFFF"/>
              </a:buClr>
              <a:buSzPts val="4400"/>
              <a:buFont typeface="Meiryo"/>
              <a:buNone/>
            </a:pPr>
            <a:r>
              <a:rPr lang="ja-JP" sz="4400" b="1" i="0" u="none" strike="noStrike" cap="none" dirty="0">
                <a:solidFill>
                  <a:srgbClr val="FFFFFF"/>
                </a:solidFill>
                <a:latin typeface="Meiryo"/>
                <a:ea typeface="Meiryo"/>
                <a:cs typeface="Meiryo"/>
                <a:sym typeface="Meiryo"/>
              </a:rPr>
              <a:t>香港　</a:t>
            </a:r>
            <a:r>
              <a:rPr lang="ja-JP" altLang="en-US" sz="4400" b="1" i="0" u="none" strike="noStrike" cap="none" dirty="0">
                <a:solidFill>
                  <a:srgbClr val="FFFFFF"/>
                </a:solidFill>
                <a:latin typeface="Meiryo"/>
                <a:ea typeface="Meiryo"/>
                <a:cs typeface="Meiryo"/>
                <a:sym typeface="Meiryo"/>
              </a:rPr>
              <a:t>各条例の取り締まり対象</a:t>
            </a:r>
            <a:endParaRPr sz="4400" b="1" i="0" u="none" strike="noStrike" cap="none" dirty="0">
              <a:solidFill>
                <a:srgbClr val="FFFFFF"/>
              </a:solidFill>
              <a:latin typeface="Meiryo"/>
              <a:ea typeface="Meiryo"/>
              <a:cs typeface="Meiryo"/>
              <a:sym typeface="Meiryo"/>
            </a:endParaRPr>
          </a:p>
        </p:txBody>
      </p:sp>
      <p:graphicFrame>
        <p:nvGraphicFramePr>
          <p:cNvPr id="111" name="Google Shape;111;p16"/>
          <p:cNvGraphicFramePr/>
          <p:nvPr/>
        </p:nvGraphicFramePr>
        <p:xfrm>
          <a:off x="376237" y="1165225"/>
          <a:ext cx="4064000" cy="4683125"/>
        </p:xfrm>
        <a:graphic>
          <a:graphicData uri="http://schemas.openxmlformats.org/drawingml/2006/table">
            <a:tbl>
              <a:tblPr>
                <a:noFill/>
                <a:tableStyleId>{EF268950-0E31-423E-9325-40FB10D21AB1}</a:tableStyleId>
              </a:tblPr>
              <a:tblGrid>
                <a:gridCol w="4064000">
                  <a:extLst>
                    <a:ext uri="{9D8B030D-6E8A-4147-A177-3AD203B41FA5}">
                      <a16:colId xmlns:a16="http://schemas.microsoft.com/office/drawing/2014/main" val="20000"/>
                    </a:ext>
                  </a:extLst>
                </a:gridCol>
              </a:tblGrid>
              <a:tr h="936625">
                <a:tc>
                  <a:txBody>
                    <a:bodyPr/>
                    <a:lstStyle/>
                    <a:p>
                      <a:pPr marL="0" marR="0" lvl="0" indent="0" algn="l" rtl="0">
                        <a:spcBef>
                          <a:spcPts val="0"/>
                        </a:spcBef>
                        <a:spcAft>
                          <a:spcPts val="0"/>
                        </a:spcAft>
                        <a:buNone/>
                      </a:pPr>
                      <a:r>
                        <a:rPr lang="ja-JP" sz="4000" b="1">
                          <a:latin typeface="Meiryo"/>
                          <a:ea typeface="Meiryo"/>
                          <a:cs typeface="Meiryo"/>
                          <a:sym typeface="Meiryo"/>
                        </a:rPr>
                        <a:t>国家安全維持法</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2F5496"/>
                    </a:solidFill>
                  </a:tcPr>
                </a:tc>
                <a:extLst>
                  <a:ext uri="{0D108BD9-81ED-4DB2-BD59-A6C34878D82A}">
                    <a16:rowId xmlns:a16="http://schemas.microsoft.com/office/drawing/2014/main" val="10000"/>
                  </a:ext>
                </a:extLst>
              </a:tr>
              <a:tr h="936625">
                <a:tc>
                  <a:txBody>
                    <a:bodyPr/>
                    <a:lstStyle/>
                    <a:p>
                      <a:pPr marL="0" marR="0" lvl="0" indent="0" algn="l" rtl="0">
                        <a:spcBef>
                          <a:spcPts val="0"/>
                        </a:spcBef>
                        <a:spcAft>
                          <a:spcPts val="0"/>
                        </a:spcAft>
                        <a:buNone/>
                      </a:pPr>
                      <a:r>
                        <a:rPr lang="ja-JP" sz="3600" b="1">
                          <a:latin typeface="Meiryo"/>
                          <a:ea typeface="Meiryo"/>
                          <a:cs typeface="Meiryo"/>
                          <a:sym typeface="Meiryo"/>
                        </a:rPr>
                        <a:t>国家分裂</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936625">
                <a:tc>
                  <a:txBody>
                    <a:bodyPr/>
                    <a:lstStyle/>
                    <a:p>
                      <a:pPr marL="0" marR="0" lvl="0" indent="0" algn="l" rtl="0">
                        <a:spcBef>
                          <a:spcPts val="0"/>
                        </a:spcBef>
                        <a:spcAft>
                          <a:spcPts val="0"/>
                        </a:spcAft>
                        <a:buNone/>
                      </a:pPr>
                      <a:r>
                        <a:rPr lang="ja-JP" sz="3600" b="1">
                          <a:latin typeface="Meiryo"/>
                          <a:ea typeface="Meiryo"/>
                          <a:cs typeface="Meiryo"/>
                          <a:sym typeface="Meiryo"/>
                        </a:rPr>
                        <a:t>中央政府転覆</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936625">
                <a:tc>
                  <a:txBody>
                    <a:bodyPr/>
                    <a:lstStyle/>
                    <a:p>
                      <a:pPr marL="0" marR="0" lvl="0" indent="0" algn="l" rtl="0">
                        <a:spcBef>
                          <a:spcPts val="0"/>
                        </a:spcBef>
                        <a:spcAft>
                          <a:spcPts val="0"/>
                        </a:spcAft>
                        <a:buNone/>
                      </a:pPr>
                      <a:r>
                        <a:rPr lang="ja-JP" sz="3600" b="1">
                          <a:latin typeface="Meiryo"/>
                          <a:ea typeface="Meiryo"/>
                          <a:cs typeface="Meiryo"/>
                          <a:sym typeface="Meiryo"/>
                        </a:rPr>
                        <a:t>テロ活動</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936625">
                <a:tc>
                  <a:txBody>
                    <a:bodyPr/>
                    <a:lstStyle/>
                    <a:p>
                      <a:pPr marL="0" marR="0" lvl="0" indent="0" algn="l" rtl="0">
                        <a:spcBef>
                          <a:spcPts val="0"/>
                        </a:spcBef>
                        <a:spcAft>
                          <a:spcPts val="0"/>
                        </a:spcAft>
                        <a:buNone/>
                      </a:pPr>
                      <a:r>
                        <a:rPr lang="ja-JP" sz="3600" b="1">
                          <a:latin typeface="Meiryo"/>
                          <a:ea typeface="Meiryo"/>
                          <a:cs typeface="Meiryo"/>
                          <a:sym typeface="Meiryo"/>
                        </a:rPr>
                        <a:t>外国勢力との結託</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graphicFrame>
        <p:nvGraphicFramePr>
          <p:cNvPr id="112" name="Google Shape;112;p16"/>
          <p:cNvGraphicFramePr/>
          <p:nvPr/>
        </p:nvGraphicFramePr>
        <p:xfrm>
          <a:off x="6359523" y="1165225"/>
          <a:ext cx="5456250" cy="5145450"/>
        </p:xfrm>
        <a:graphic>
          <a:graphicData uri="http://schemas.openxmlformats.org/drawingml/2006/table">
            <a:tbl>
              <a:tblPr>
                <a:noFill/>
                <a:tableStyleId>{EF268950-0E31-423E-9325-40FB10D21AB1}</a:tableStyleId>
              </a:tblPr>
              <a:tblGrid>
                <a:gridCol w="5456250">
                  <a:extLst>
                    <a:ext uri="{9D8B030D-6E8A-4147-A177-3AD203B41FA5}">
                      <a16:colId xmlns:a16="http://schemas.microsoft.com/office/drawing/2014/main" val="20000"/>
                    </a:ext>
                  </a:extLst>
                </a:gridCol>
              </a:tblGrid>
              <a:tr h="857575">
                <a:tc>
                  <a:txBody>
                    <a:bodyPr/>
                    <a:lstStyle/>
                    <a:p>
                      <a:pPr marL="0" marR="0" lvl="0" indent="0" algn="l" rtl="0">
                        <a:spcBef>
                          <a:spcPts val="0"/>
                        </a:spcBef>
                        <a:spcAft>
                          <a:spcPts val="0"/>
                        </a:spcAft>
                        <a:buNone/>
                      </a:pPr>
                      <a:r>
                        <a:rPr lang="ja-JP" sz="4400" b="1">
                          <a:latin typeface="Meiryo"/>
                          <a:ea typeface="Meiryo"/>
                          <a:cs typeface="Meiryo"/>
                          <a:sym typeface="Meiryo"/>
                        </a:rPr>
                        <a:t>国家安全条例</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2F5496"/>
                    </a:solidFill>
                  </a:tcPr>
                </a:tc>
                <a:extLst>
                  <a:ext uri="{0D108BD9-81ED-4DB2-BD59-A6C34878D82A}">
                    <a16:rowId xmlns:a16="http://schemas.microsoft.com/office/drawing/2014/main" val="10000"/>
                  </a:ext>
                </a:extLst>
              </a:tr>
              <a:tr h="857575">
                <a:tc>
                  <a:txBody>
                    <a:bodyPr/>
                    <a:lstStyle/>
                    <a:p>
                      <a:pPr marL="0" marR="0" lvl="0" indent="0" algn="l" rtl="0">
                        <a:spcBef>
                          <a:spcPts val="0"/>
                        </a:spcBef>
                        <a:spcAft>
                          <a:spcPts val="0"/>
                        </a:spcAft>
                        <a:buNone/>
                      </a:pPr>
                      <a:r>
                        <a:rPr lang="ja-JP" sz="3600" b="1">
                          <a:latin typeface="Meiryo"/>
                          <a:ea typeface="Meiryo"/>
                          <a:cs typeface="Meiryo"/>
                          <a:sym typeface="Meiryo"/>
                        </a:rPr>
                        <a:t>反乱・扇動</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857575">
                <a:tc>
                  <a:txBody>
                    <a:bodyPr/>
                    <a:lstStyle/>
                    <a:p>
                      <a:pPr marL="0" marR="0" lvl="0" indent="0" algn="l" rtl="0">
                        <a:spcBef>
                          <a:spcPts val="0"/>
                        </a:spcBef>
                        <a:spcAft>
                          <a:spcPts val="0"/>
                        </a:spcAft>
                        <a:buNone/>
                      </a:pPr>
                      <a:r>
                        <a:rPr lang="ja-JP" sz="3600" b="1">
                          <a:latin typeface="Meiryo"/>
                          <a:ea typeface="Meiryo"/>
                          <a:cs typeface="Meiryo"/>
                          <a:sym typeface="Meiryo"/>
                        </a:rPr>
                        <a:t>国家秘密の窃取</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857575">
                <a:tc>
                  <a:txBody>
                    <a:bodyPr/>
                    <a:lstStyle/>
                    <a:p>
                      <a:pPr marL="0" marR="0" lvl="0" indent="0" algn="l" rtl="0">
                        <a:spcBef>
                          <a:spcPts val="0"/>
                        </a:spcBef>
                        <a:spcAft>
                          <a:spcPts val="0"/>
                        </a:spcAft>
                        <a:buNone/>
                      </a:pPr>
                      <a:r>
                        <a:rPr lang="ja-JP" sz="3600" b="1">
                          <a:latin typeface="Meiryo"/>
                          <a:ea typeface="Meiryo"/>
                          <a:cs typeface="Meiryo"/>
                          <a:sym typeface="Meiryo"/>
                        </a:rPr>
                        <a:t>スパイ活動</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857575">
                <a:tc>
                  <a:txBody>
                    <a:bodyPr/>
                    <a:lstStyle/>
                    <a:p>
                      <a:pPr marL="0" marR="0" lvl="0" indent="0" algn="l" rtl="0">
                        <a:spcBef>
                          <a:spcPts val="0"/>
                        </a:spcBef>
                        <a:spcAft>
                          <a:spcPts val="0"/>
                        </a:spcAft>
                        <a:buNone/>
                      </a:pPr>
                      <a:r>
                        <a:rPr lang="ja-JP" sz="3600" b="1">
                          <a:latin typeface="Meiryo"/>
                          <a:ea typeface="Meiryo"/>
                          <a:cs typeface="Meiryo"/>
                          <a:sym typeface="Meiryo"/>
                        </a:rPr>
                        <a:t>外国勢力の干渉</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r h="857575">
                <a:tc>
                  <a:txBody>
                    <a:bodyPr/>
                    <a:lstStyle/>
                    <a:p>
                      <a:pPr marL="0" marR="0" lvl="0" indent="0" algn="l" rtl="0">
                        <a:spcBef>
                          <a:spcPts val="0"/>
                        </a:spcBef>
                        <a:spcAft>
                          <a:spcPts val="0"/>
                        </a:spcAft>
                        <a:buNone/>
                      </a:pPr>
                      <a:r>
                        <a:rPr lang="ja-JP" sz="3600" b="1">
                          <a:latin typeface="Meiryo"/>
                          <a:ea typeface="Meiryo"/>
                          <a:cs typeface="Meiryo"/>
                          <a:sym typeface="Meiryo"/>
                        </a:rPr>
                        <a:t>公共インフラ施設の破壊</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
        <p:nvSpPr>
          <p:cNvPr id="113" name="Google Shape;113;p16"/>
          <p:cNvSpPr/>
          <p:nvPr/>
        </p:nvSpPr>
        <p:spPr>
          <a:xfrm>
            <a:off x="4667250" y="1311275"/>
            <a:ext cx="1428750" cy="4853302"/>
          </a:xfrm>
          <a:prstGeom prst="leftRightArrow">
            <a:avLst>
              <a:gd name="adj1" fmla="val 49411"/>
              <a:gd name="adj2" fmla="val 31519"/>
            </a:avLst>
          </a:prstGeom>
          <a:solidFill>
            <a:schemeClr val="accent1"/>
          </a:solidFill>
          <a:ln w="12700" cap="flat" cmpd="sng">
            <a:solidFill>
              <a:srgbClr val="1C3052"/>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6"/>
          <p:cNvSpPr txBox="1"/>
          <p:nvPr/>
        </p:nvSpPr>
        <p:spPr>
          <a:xfrm rot="5400000">
            <a:off x="4182592" y="3246062"/>
            <a:ext cx="2398065" cy="983727"/>
          </a:xfrm>
          <a:prstGeom prst="rect">
            <a:avLst/>
          </a:prstGeom>
          <a:noFill/>
          <a:ln>
            <a:noFill/>
          </a:ln>
        </p:spPr>
        <p:txBody>
          <a:bodyPr spcFirstLastPara="1" vert="vert270" wrap="square" lIns="91425" tIns="45700" rIns="91425" bIns="45700" anchor="ctr" anchorCtr="1">
            <a:noAutofit/>
          </a:bodyPr>
          <a:lstStyle/>
          <a:p>
            <a:pPr marL="0" marR="0" lvl="0" indent="0" algn="ctr" rtl="0">
              <a:lnSpc>
                <a:spcPct val="100000"/>
              </a:lnSpc>
              <a:spcBef>
                <a:spcPts val="0"/>
              </a:spcBef>
              <a:spcAft>
                <a:spcPts val="0"/>
              </a:spcAft>
              <a:buClr>
                <a:srgbClr val="FFFFFF"/>
              </a:buClr>
              <a:buSzPts val="4000"/>
              <a:buFont typeface="Meiryo"/>
              <a:buNone/>
            </a:pPr>
            <a:r>
              <a:rPr lang="ja-JP" sz="4000" b="1" i="0" u="none" strike="noStrike" cap="none" dirty="0">
                <a:solidFill>
                  <a:srgbClr val="FFFFFF"/>
                </a:solidFill>
                <a:latin typeface="Meiryo"/>
                <a:ea typeface="Meiryo"/>
                <a:cs typeface="Meiryo"/>
                <a:sym typeface="Meiryo"/>
              </a:rPr>
              <a:t>補完関係</a:t>
            </a:r>
            <a:endParaRPr sz="4000" b="1" i="0" u="none" strike="noStrike" cap="none" dirty="0">
              <a:solidFill>
                <a:srgbClr val="FFFFFF"/>
              </a:solidFill>
              <a:latin typeface="Meiryo"/>
              <a:ea typeface="Meiryo"/>
              <a:cs typeface="Meiryo"/>
              <a:sym typeface="Meiry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7"/>
          <p:cNvSpPr txBox="1"/>
          <p:nvPr/>
        </p:nvSpPr>
        <p:spPr>
          <a:xfrm>
            <a:off x="1006532" y="0"/>
            <a:ext cx="10178936" cy="923330"/>
          </a:xfrm>
          <a:prstGeom prst="rect">
            <a:avLst/>
          </a:prstGeom>
          <a:noFill/>
          <a:ln>
            <a:noFill/>
          </a:ln>
        </p:spPr>
        <p:txBody>
          <a:bodyPr spcFirstLastPara="1" wrap="square" lIns="91425" tIns="0" rIns="91425" bIns="0" anchor="t" anchorCtr="0">
            <a:spAutoFit/>
          </a:bodyPr>
          <a:lstStyle/>
          <a:p>
            <a:pPr marL="0" marR="0" lvl="0" indent="0" algn="ctr" rtl="0">
              <a:lnSpc>
                <a:spcPct val="200000"/>
              </a:lnSpc>
              <a:spcBef>
                <a:spcPts val="0"/>
              </a:spcBef>
              <a:spcAft>
                <a:spcPts val="0"/>
              </a:spcAft>
              <a:buClr>
                <a:srgbClr val="FFFFFF"/>
              </a:buClr>
              <a:buSzPts val="4000"/>
              <a:buFont typeface="Meiryo"/>
              <a:buNone/>
            </a:pPr>
            <a:r>
              <a:rPr lang="ja-JP" sz="4000" b="1" i="0" u="none" strike="noStrike" cap="none">
                <a:solidFill>
                  <a:srgbClr val="FFFFFF"/>
                </a:solidFill>
                <a:latin typeface="Meiryo"/>
                <a:ea typeface="Meiryo"/>
                <a:cs typeface="Meiryo"/>
                <a:sym typeface="Meiryo"/>
              </a:rPr>
              <a:t>露大統領選で指摘されている主な問題点</a:t>
            </a:r>
            <a:endParaRPr sz="4000" b="1" i="0" u="none" strike="noStrike" cap="none">
              <a:solidFill>
                <a:srgbClr val="FFFFFF"/>
              </a:solidFill>
              <a:latin typeface="Meiryo"/>
              <a:ea typeface="Meiryo"/>
              <a:cs typeface="Meiryo"/>
              <a:sym typeface="Meiryo"/>
            </a:endParaRPr>
          </a:p>
        </p:txBody>
      </p:sp>
      <p:graphicFrame>
        <p:nvGraphicFramePr>
          <p:cNvPr id="121" name="Google Shape;121;p17"/>
          <p:cNvGraphicFramePr/>
          <p:nvPr/>
        </p:nvGraphicFramePr>
        <p:xfrm>
          <a:off x="368490" y="1034737"/>
          <a:ext cx="11544100" cy="5447965"/>
        </p:xfrm>
        <a:graphic>
          <a:graphicData uri="http://schemas.openxmlformats.org/drawingml/2006/table">
            <a:tbl>
              <a:tblPr>
                <a:noFill/>
                <a:tableStyleId>{EF268950-0E31-423E-9325-40FB10D21AB1}</a:tableStyleId>
              </a:tblPr>
              <a:tblGrid>
                <a:gridCol w="3069650">
                  <a:extLst>
                    <a:ext uri="{9D8B030D-6E8A-4147-A177-3AD203B41FA5}">
                      <a16:colId xmlns:a16="http://schemas.microsoft.com/office/drawing/2014/main" val="20000"/>
                    </a:ext>
                  </a:extLst>
                </a:gridCol>
                <a:gridCol w="8474450">
                  <a:extLst>
                    <a:ext uri="{9D8B030D-6E8A-4147-A177-3AD203B41FA5}">
                      <a16:colId xmlns:a16="http://schemas.microsoft.com/office/drawing/2014/main" val="20001"/>
                    </a:ext>
                  </a:extLst>
                </a:gridCol>
              </a:tblGrid>
              <a:tr h="816175">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候補者の排除</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ウクライナ侵略に反対した元下院議員らは、手続きの不備などを理由に立候補者登録を認められず</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1182050">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投票の強要</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官庁、国家企業、大学などで職員、従業員、学生らに投票を義務付け、上司にいつどこで誰に登用したかを証明する写真や動画の送信を求めた例も</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816175">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投票の秘密がない</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投票箱の周囲に仕切りがなく、箱が透明で中が見える「公開投票」が行われた事例が多数</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1182050">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不自然な集計</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大統領選で初めて導入された電子投票は改竄が容易との指摘。同じ町の136の投票所で、投票率の推移が全く同じ事例も</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816175">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占領地での選挙実施</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ロシアが占領するウクライナ東、南部4州では、銃を持った兵士が戸別訪問して投票に立ち合い</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r h="608275">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選挙監視団の不在</a:t>
                      </a:r>
                      <a:endParaRPr/>
                    </a:p>
                  </a:txBody>
                  <a:tcPr marL="91450" marR="91450" marT="45725" marB="45725" anchor="ctr" anchorCtr="1">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全欧安保協力機構の選挙監視員の受け入れを拒否</a:t>
                      </a:r>
                      <a:endParaRPr/>
                    </a:p>
                  </a:txBody>
                  <a:tcPr marL="91450" marR="91450" marT="45725" marB="45725" anchor="ctr">
                    <a:lnL w="28575" cap="flat" cmpd="sng">
                      <a:solidFill>
                        <a:schemeClr val="lt1"/>
                      </a:solidFill>
                      <a:prstDash val="solid"/>
                      <a:round/>
                      <a:headEnd type="none" w="sm" len="sm"/>
                      <a:tailEnd type="none" w="sm" len="sm"/>
                    </a:lnL>
                    <a:lnR w="28575" cap="flat" cmpd="sng">
                      <a:solidFill>
                        <a:schemeClr val="lt1"/>
                      </a:solidFill>
                      <a:prstDash val="solid"/>
                      <a:round/>
                      <a:headEnd type="none" w="sm" len="sm"/>
                      <a:tailEnd type="none" w="sm" len="sm"/>
                    </a:lnR>
                    <a:lnT w="28575" cap="flat" cmpd="sng">
                      <a:solidFill>
                        <a:schemeClr val="lt1"/>
                      </a:solidFill>
                      <a:prstDash val="solid"/>
                      <a:round/>
                      <a:headEnd type="none" w="sm" len="sm"/>
                      <a:tailEnd type="none" w="sm" len="sm"/>
                    </a:lnT>
                    <a:lnB w="28575" cap="flat" cmpd="sng">
                      <a:solidFill>
                        <a:schemeClr val="lt1"/>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8"/>
          <p:cNvSpPr txBox="1"/>
          <p:nvPr/>
        </p:nvSpPr>
        <p:spPr>
          <a:xfrm>
            <a:off x="1006532" y="-108533"/>
            <a:ext cx="10178936" cy="923330"/>
          </a:xfrm>
          <a:prstGeom prst="rect">
            <a:avLst/>
          </a:prstGeom>
          <a:noFill/>
          <a:ln>
            <a:noFill/>
          </a:ln>
        </p:spPr>
        <p:txBody>
          <a:bodyPr spcFirstLastPara="1" wrap="square" lIns="91425" tIns="0" rIns="91425" bIns="0" anchor="t" anchorCtr="0">
            <a:spAutoFit/>
          </a:bodyPr>
          <a:lstStyle/>
          <a:p>
            <a:pPr marL="0" marR="0" lvl="0" indent="0" algn="ctr" rtl="0">
              <a:lnSpc>
                <a:spcPct val="200000"/>
              </a:lnSpc>
              <a:spcBef>
                <a:spcPts val="0"/>
              </a:spcBef>
              <a:spcAft>
                <a:spcPts val="0"/>
              </a:spcAft>
              <a:buClr>
                <a:srgbClr val="FFFFFF"/>
              </a:buClr>
              <a:buSzPts val="4000"/>
              <a:buFont typeface="Meiryo"/>
              <a:buNone/>
            </a:pPr>
            <a:r>
              <a:rPr lang="ja-JP" sz="4000" b="1" i="0" u="none" strike="noStrike" cap="none">
                <a:solidFill>
                  <a:srgbClr val="FFFFFF"/>
                </a:solidFill>
                <a:latin typeface="Meiryo"/>
                <a:ea typeface="Meiryo"/>
                <a:cs typeface="Meiryo"/>
                <a:sym typeface="Meiryo"/>
              </a:rPr>
              <a:t>韓国総選挙</a:t>
            </a:r>
            <a:endParaRPr sz="4000" b="1" i="0" u="none" strike="noStrike" cap="none">
              <a:solidFill>
                <a:srgbClr val="FFFFFF"/>
              </a:solidFill>
              <a:latin typeface="Meiryo"/>
              <a:ea typeface="Meiryo"/>
              <a:cs typeface="Meiryo"/>
              <a:sym typeface="Meiryo"/>
            </a:endParaRPr>
          </a:p>
        </p:txBody>
      </p:sp>
      <p:graphicFrame>
        <p:nvGraphicFramePr>
          <p:cNvPr id="128" name="Google Shape;128;p18"/>
          <p:cNvGraphicFramePr/>
          <p:nvPr/>
        </p:nvGraphicFramePr>
        <p:xfrm>
          <a:off x="245423" y="2846516"/>
          <a:ext cx="3890050" cy="3431925"/>
        </p:xfrm>
        <a:graphic>
          <a:graphicData uri="http://schemas.openxmlformats.org/drawingml/2006/table">
            <a:tbl>
              <a:tblPr>
                <a:noFill/>
                <a:tableStyleId>{EF268950-0E31-423E-9325-40FB10D21AB1}</a:tableStyleId>
              </a:tblPr>
              <a:tblGrid>
                <a:gridCol w="3890050">
                  <a:extLst>
                    <a:ext uri="{9D8B030D-6E8A-4147-A177-3AD203B41FA5}">
                      <a16:colId xmlns:a16="http://schemas.microsoft.com/office/drawing/2014/main" val="20000"/>
                    </a:ext>
                  </a:extLst>
                </a:gridCol>
              </a:tblGrid>
              <a:tr h="1143975">
                <a:tc>
                  <a:txBody>
                    <a:bodyPr/>
                    <a:lstStyle/>
                    <a:p>
                      <a:pPr marL="0" marR="0" lvl="0" indent="0" algn="l" rtl="0">
                        <a:spcBef>
                          <a:spcPts val="0"/>
                        </a:spcBef>
                        <a:spcAft>
                          <a:spcPts val="0"/>
                        </a:spcAft>
                        <a:buNone/>
                      </a:pPr>
                      <a:r>
                        <a:rPr lang="ja-JP" sz="2800" b="1">
                          <a:latin typeface="Meiryo"/>
                          <a:ea typeface="Meiryo"/>
                          <a:cs typeface="Meiryo"/>
                          <a:sym typeface="Meiryo"/>
                        </a:rPr>
                        <a:t>各種法案を強行採決</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1143975">
                <a:tc>
                  <a:txBody>
                    <a:bodyPr/>
                    <a:lstStyle/>
                    <a:p>
                      <a:pPr marL="0" marR="0" lvl="0" indent="0" algn="l" rtl="0">
                        <a:spcBef>
                          <a:spcPts val="0"/>
                        </a:spcBef>
                        <a:spcAft>
                          <a:spcPts val="0"/>
                        </a:spcAft>
                        <a:buNone/>
                      </a:pPr>
                      <a:r>
                        <a:rPr lang="ja-JP" sz="2800" b="1">
                          <a:latin typeface="Meiryo"/>
                          <a:ea typeface="Meiryo"/>
                          <a:cs typeface="Meiryo"/>
                          <a:sym typeface="Meiryo"/>
                        </a:rPr>
                        <a:t>国会議長に「反尹錫悦」議員が就任</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1143975">
                <a:tc>
                  <a:txBody>
                    <a:bodyPr/>
                    <a:lstStyle/>
                    <a:p>
                      <a:pPr marL="0" marR="0" lvl="0" indent="0" algn="l" rtl="0">
                        <a:spcBef>
                          <a:spcPts val="0"/>
                        </a:spcBef>
                        <a:spcAft>
                          <a:spcPts val="0"/>
                        </a:spcAft>
                        <a:buNone/>
                      </a:pPr>
                      <a:r>
                        <a:rPr lang="ja-JP" sz="2800" b="1">
                          <a:latin typeface="Meiryo"/>
                          <a:ea typeface="Meiryo"/>
                          <a:cs typeface="Meiryo"/>
                          <a:sym typeface="Meiryo"/>
                        </a:rPr>
                        <a:t>閣僚らの人事案拒否</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aphicFrame>
        <p:nvGraphicFramePr>
          <p:cNvPr id="129" name="Google Shape;129;p18"/>
          <p:cNvGraphicFramePr/>
          <p:nvPr/>
        </p:nvGraphicFramePr>
        <p:xfrm>
          <a:off x="4222222" y="2845327"/>
          <a:ext cx="3890050" cy="2439700"/>
        </p:xfrm>
        <a:graphic>
          <a:graphicData uri="http://schemas.openxmlformats.org/drawingml/2006/table">
            <a:tbl>
              <a:tblPr>
                <a:noFill/>
                <a:tableStyleId>{EF268950-0E31-423E-9325-40FB10D21AB1}</a:tableStyleId>
              </a:tblPr>
              <a:tblGrid>
                <a:gridCol w="3890050">
                  <a:extLst>
                    <a:ext uri="{9D8B030D-6E8A-4147-A177-3AD203B41FA5}">
                      <a16:colId xmlns:a16="http://schemas.microsoft.com/office/drawing/2014/main" val="20000"/>
                    </a:ext>
                  </a:extLst>
                </a:gridCol>
              </a:tblGrid>
              <a:tr h="1219850">
                <a:tc>
                  <a:txBody>
                    <a:bodyPr/>
                    <a:lstStyle/>
                    <a:p>
                      <a:pPr marL="0" marR="0" lvl="0" indent="0" algn="l" rtl="0">
                        <a:spcBef>
                          <a:spcPts val="0"/>
                        </a:spcBef>
                        <a:spcAft>
                          <a:spcPts val="0"/>
                        </a:spcAft>
                        <a:buNone/>
                      </a:pPr>
                      <a:r>
                        <a:rPr lang="ja-JP" sz="2800" b="1">
                          <a:latin typeface="Meiryo"/>
                          <a:ea typeface="Meiryo"/>
                          <a:cs typeface="Meiryo"/>
                          <a:sym typeface="Meiryo"/>
                        </a:rPr>
                        <a:t>与党が反対する法案を迅速処理</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1219850">
                <a:tc>
                  <a:txBody>
                    <a:bodyPr/>
                    <a:lstStyle/>
                    <a:p>
                      <a:pPr marL="0" marR="0" lvl="0" indent="0" algn="l" rtl="0">
                        <a:spcBef>
                          <a:spcPts val="0"/>
                        </a:spcBef>
                        <a:spcAft>
                          <a:spcPts val="0"/>
                        </a:spcAft>
                        <a:buNone/>
                      </a:pPr>
                      <a:r>
                        <a:rPr lang="ja-JP" sz="2800" b="1">
                          <a:latin typeface="Meiryo"/>
                          <a:ea typeface="Meiryo"/>
                          <a:cs typeface="Meiryo"/>
                          <a:sym typeface="Meiryo"/>
                        </a:rPr>
                        <a:t>与党の議事妨害を強制的に打ち切り</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graphicFrame>
        <p:nvGraphicFramePr>
          <p:cNvPr id="130" name="Google Shape;130;p18"/>
          <p:cNvGraphicFramePr/>
          <p:nvPr/>
        </p:nvGraphicFramePr>
        <p:xfrm>
          <a:off x="8199021" y="2845330"/>
          <a:ext cx="3890050" cy="3659550"/>
        </p:xfrm>
        <a:graphic>
          <a:graphicData uri="http://schemas.openxmlformats.org/drawingml/2006/table">
            <a:tbl>
              <a:tblPr>
                <a:noFill/>
                <a:tableStyleId>{EF268950-0E31-423E-9325-40FB10D21AB1}</a:tableStyleId>
              </a:tblPr>
              <a:tblGrid>
                <a:gridCol w="3890050">
                  <a:extLst>
                    <a:ext uri="{9D8B030D-6E8A-4147-A177-3AD203B41FA5}">
                      <a16:colId xmlns:a16="http://schemas.microsoft.com/office/drawing/2014/main" val="20000"/>
                    </a:ext>
                  </a:extLst>
                </a:gridCol>
              </a:tblGrid>
              <a:tr h="1219850">
                <a:tc>
                  <a:txBody>
                    <a:bodyPr/>
                    <a:lstStyle/>
                    <a:p>
                      <a:pPr marL="0" marR="0" lvl="0" indent="0" algn="l" rtl="0">
                        <a:spcBef>
                          <a:spcPts val="0"/>
                        </a:spcBef>
                        <a:spcAft>
                          <a:spcPts val="0"/>
                        </a:spcAft>
                        <a:buNone/>
                      </a:pPr>
                      <a:r>
                        <a:rPr lang="ja-JP" sz="2800" b="1">
                          <a:latin typeface="Meiryo"/>
                          <a:ea typeface="Meiryo"/>
                          <a:cs typeface="Meiryo"/>
                          <a:sym typeface="Meiryo"/>
                        </a:rPr>
                        <a:t>大統領の弾劾訴追</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1219850">
                <a:tc>
                  <a:txBody>
                    <a:bodyPr/>
                    <a:lstStyle/>
                    <a:p>
                      <a:pPr marL="0" marR="0" lvl="0" indent="0" algn="l" rtl="0">
                        <a:spcBef>
                          <a:spcPts val="0"/>
                        </a:spcBef>
                        <a:spcAft>
                          <a:spcPts val="0"/>
                        </a:spcAft>
                        <a:buNone/>
                      </a:pPr>
                      <a:r>
                        <a:rPr lang="ja-JP" sz="2800" b="1">
                          <a:latin typeface="Meiryo"/>
                          <a:ea typeface="Meiryo"/>
                          <a:cs typeface="Meiryo"/>
                          <a:sym typeface="Meiryo"/>
                        </a:rPr>
                        <a:t>大統領が拒否権を行使した法案を再可決</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1219850">
                <a:tc>
                  <a:txBody>
                    <a:bodyPr/>
                    <a:lstStyle/>
                    <a:p>
                      <a:pPr marL="0" marR="0" lvl="0" indent="0" algn="l" rtl="0">
                        <a:spcBef>
                          <a:spcPts val="0"/>
                        </a:spcBef>
                        <a:spcAft>
                          <a:spcPts val="0"/>
                        </a:spcAft>
                        <a:buNone/>
                      </a:pPr>
                      <a:r>
                        <a:rPr lang="ja-JP" sz="2800" b="1">
                          <a:latin typeface="Meiryo"/>
                          <a:ea typeface="Meiryo"/>
                          <a:cs typeface="Meiryo"/>
                          <a:sym typeface="Meiryo"/>
                        </a:rPr>
                        <a:t>憲法改正案議決</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aphicFrame>
        <p:nvGraphicFramePr>
          <p:cNvPr id="131" name="Google Shape;131;p18"/>
          <p:cNvGraphicFramePr/>
          <p:nvPr/>
        </p:nvGraphicFramePr>
        <p:xfrm>
          <a:off x="245423" y="1043415"/>
          <a:ext cx="3890050" cy="1066810"/>
        </p:xfrm>
        <a:graphic>
          <a:graphicData uri="http://schemas.openxmlformats.org/drawingml/2006/table">
            <a:tbl>
              <a:tblPr>
                <a:noFill/>
                <a:tableStyleId>{EF268950-0E31-423E-9325-40FB10D21AB1}</a:tableStyleId>
              </a:tblPr>
              <a:tblGrid>
                <a:gridCol w="3890050">
                  <a:extLst>
                    <a:ext uri="{9D8B030D-6E8A-4147-A177-3AD203B41FA5}">
                      <a16:colId xmlns:a16="http://schemas.microsoft.com/office/drawing/2014/main" val="20000"/>
                    </a:ext>
                  </a:extLst>
                </a:gridCol>
              </a:tblGrid>
              <a:tr h="1059125">
                <a:tc>
                  <a:txBody>
                    <a:bodyPr/>
                    <a:lstStyle/>
                    <a:p>
                      <a:pPr marL="0" marR="0" lvl="0" indent="0" algn="l" rtl="0">
                        <a:spcBef>
                          <a:spcPts val="0"/>
                        </a:spcBef>
                        <a:spcAft>
                          <a:spcPts val="0"/>
                        </a:spcAft>
                        <a:buNone/>
                      </a:pPr>
                      <a:r>
                        <a:rPr lang="ja-JP" sz="3200" b="1">
                          <a:latin typeface="Meiryo"/>
                          <a:ea typeface="Meiryo"/>
                          <a:cs typeface="Meiryo"/>
                          <a:sym typeface="Meiryo"/>
                        </a:rPr>
                        <a:t>　野党が過半数</a:t>
                      </a:r>
                      <a:endParaRPr sz="3200" b="1">
                        <a:latin typeface="Meiryo"/>
                        <a:ea typeface="Meiryo"/>
                        <a:cs typeface="Meiryo"/>
                        <a:sym typeface="Meiryo"/>
                      </a:endParaRPr>
                    </a:p>
                    <a:p>
                      <a:pPr marL="0" marR="0" lvl="0" indent="0" algn="l" rtl="0">
                        <a:spcBef>
                          <a:spcPts val="0"/>
                        </a:spcBef>
                        <a:spcAft>
                          <a:spcPts val="0"/>
                        </a:spcAft>
                        <a:buNone/>
                      </a:pPr>
                      <a:r>
                        <a:rPr lang="ja-JP" sz="3200" b="1">
                          <a:latin typeface="Meiryo"/>
                          <a:ea typeface="Meiryo"/>
                          <a:cs typeface="Meiryo"/>
                          <a:sym typeface="Meiryo"/>
                        </a:rPr>
                        <a:t>（151議席以上）</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32" name="Google Shape;132;p18"/>
          <p:cNvGraphicFramePr/>
          <p:nvPr/>
        </p:nvGraphicFramePr>
        <p:xfrm>
          <a:off x="4222222" y="1043415"/>
          <a:ext cx="3890050" cy="1059125"/>
        </p:xfrm>
        <a:graphic>
          <a:graphicData uri="http://schemas.openxmlformats.org/drawingml/2006/table">
            <a:tbl>
              <a:tblPr>
                <a:noFill/>
                <a:tableStyleId>{EF268950-0E31-423E-9325-40FB10D21AB1}</a:tableStyleId>
              </a:tblPr>
              <a:tblGrid>
                <a:gridCol w="3890050">
                  <a:extLst>
                    <a:ext uri="{9D8B030D-6E8A-4147-A177-3AD203B41FA5}">
                      <a16:colId xmlns:a16="http://schemas.microsoft.com/office/drawing/2014/main" val="20000"/>
                    </a:ext>
                  </a:extLst>
                </a:gridCol>
              </a:tblGrid>
              <a:tr h="1059125">
                <a:tc>
                  <a:txBody>
                    <a:bodyPr/>
                    <a:lstStyle/>
                    <a:p>
                      <a:pPr marL="0" marR="0" lvl="0" indent="0" algn="l" rtl="0">
                        <a:spcBef>
                          <a:spcPts val="0"/>
                        </a:spcBef>
                        <a:spcAft>
                          <a:spcPts val="0"/>
                        </a:spcAft>
                        <a:buNone/>
                      </a:pPr>
                      <a:r>
                        <a:rPr lang="ja-JP" sz="3200" b="1">
                          <a:latin typeface="Meiryo"/>
                          <a:ea typeface="Meiryo"/>
                          <a:cs typeface="Meiryo"/>
                          <a:sym typeface="Meiryo"/>
                        </a:rPr>
                        <a:t>野党が180議席以上</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33" name="Google Shape;133;p18"/>
          <p:cNvGraphicFramePr/>
          <p:nvPr/>
        </p:nvGraphicFramePr>
        <p:xfrm>
          <a:off x="8199021" y="1043415"/>
          <a:ext cx="3890050" cy="1059125"/>
        </p:xfrm>
        <a:graphic>
          <a:graphicData uri="http://schemas.openxmlformats.org/drawingml/2006/table">
            <a:tbl>
              <a:tblPr>
                <a:noFill/>
                <a:tableStyleId>{EF268950-0E31-423E-9325-40FB10D21AB1}</a:tableStyleId>
              </a:tblPr>
              <a:tblGrid>
                <a:gridCol w="3890050">
                  <a:extLst>
                    <a:ext uri="{9D8B030D-6E8A-4147-A177-3AD203B41FA5}">
                      <a16:colId xmlns:a16="http://schemas.microsoft.com/office/drawing/2014/main" val="20000"/>
                    </a:ext>
                  </a:extLst>
                </a:gridCol>
              </a:tblGrid>
              <a:tr h="1059125">
                <a:tc>
                  <a:txBody>
                    <a:bodyPr/>
                    <a:lstStyle/>
                    <a:p>
                      <a:pPr marL="0" marR="0" lvl="0" indent="0" algn="l" rtl="0">
                        <a:spcBef>
                          <a:spcPts val="0"/>
                        </a:spcBef>
                        <a:spcAft>
                          <a:spcPts val="0"/>
                        </a:spcAft>
                        <a:buNone/>
                      </a:pPr>
                      <a:r>
                        <a:rPr lang="ja-JP" sz="3200" b="1">
                          <a:latin typeface="Meiryo"/>
                          <a:ea typeface="Meiryo"/>
                          <a:cs typeface="Meiryo"/>
                          <a:sym typeface="Meiryo"/>
                        </a:rPr>
                        <a:t>野党が200議席以上</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134" name="Google Shape;134;p18"/>
          <p:cNvSpPr/>
          <p:nvPr/>
        </p:nvSpPr>
        <p:spPr>
          <a:xfrm rot="-2645775">
            <a:off x="1807758" y="1858735"/>
            <a:ext cx="765389" cy="743130"/>
          </a:xfrm>
          <a:prstGeom prst="rtTriangle">
            <a:avLst/>
          </a:prstGeom>
          <a:solidFill>
            <a:srgbClr val="B3C6E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5" name="Google Shape;135;p18"/>
          <p:cNvSpPr/>
          <p:nvPr/>
        </p:nvSpPr>
        <p:spPr>
          <a:xfrm rot="-2645775">
            <a:off x="5871297" y="1851063"/>
            <a:ext cx="765389" cy="743130"/>
          </a:xfrm>
          <a:prstGeom prst="rtTriangle">
            <a:avLst/>
          </a:prstGeom>
          <a:solidFill>
            <a:srgbClr val="B3C6E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6" name="Google Shape;136;p18"/>
          <p:cNvSpPr/>
          <p:nvPr/>
        </p:nvSpPr>
        <p:spPr>
          <a:xfrm rot="-2645775">
            <a:off x="9761356" y="1851062"/>
            <a:ext cx="765389" cy="743130"/>
          </a:xfrm>
          <a:prstGeom prst="rtTriangle">
            <a:avLst/>
          </a:prstGeom>
          <a:solidFill>
            <a:srgbClr val="B3C6E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9"/>
          <p:cNvSpPr txBox="1"/>
          <p:nvPr/>
        </p:nvSpPr>
        <p:spPr>
          <a:xfrm>
            <a:off x="1006532" y="-117565"/>
            <a:ext cx="10178936" cy="923330"/>
          </a:xfrm>
          <a:prstGeom prst="rect">
            <a:avLst/>
          </a:prstGeom>
          <a:noFill/>
          <a:ln>
            <a:noFill/>
          </a:ln>
        </p:spPr>
        <p:txBody>
          <a:bodyPr spcFirstLastPara="1" wrap="square" lIns="91425" tIns="0" rIns="91425" bIns="0" anchor="t" anchorCtr="0">
            <a:spAutoFit/>
          </a:bodyPr>
          <a:lstStyle/>
          <a:p>
            <a:pPr marL="0" marR="0" lvl="0" indent="0" algn="ctr" rtl="0">
              <a:lnSpc>
                <a:spcPct val="200000"/>
              </a:lnSpc>
              <a:spcBef>
                <a:spcPts val="0"/>
              </a:spcBef>
              <a:spcAft>
                <a:spcPts val="0"/>
              </a:spcAft>
              <a:buClr>
                <a:srgbClr val="FFFFFF"/>
              </a:buClr>
              <a:buSzPts val="4000"/>
              <a:buFont typeface="Meiryo"/>
              <a:buNone/>
            </a:pPr>
            <a:r>
              <a:rPr lang="ja-JP" sz="4000" b="1" i="0" u="none" strike="noStrike" cap="none">
                <a:solidFill>
                  <a:srgbClr val="FFFFFF"/>
                </a:solidFill>
                <a:latin typeface="Meiryo"/>
                <a:ea typeface="Meiryo"/>
                <a:cs typeface="Meiryo"/>
                <a:sym typeface="Meiryo"/>
              </a:rPr>
              <a:t>韓国総選挙結果</a:t>
            </a:r>
            <a:endParaRPr sz="4000" b="1" i="0" u="none" strike="noStrike" cap="none">
              <a:solidFill>
                <a:srgbClr val="FFFFFF"/>
              </a:solidFill>
              <a:latin typeface="Meiryo"/>
              <a:ea typeface="Meiryo"/>
              <a:cs typeface="Meiryo"/>
              <a:sym typeface="Meiryo"/>
            </a:endParaRPr>
          </a:p>
        </p:txBody>
      </p:sp>
      <p:graphicFrame>
        <p:nvGraphicFramePr>
          <p:cNvPr id="143" name="Google Shape;143;p19"/>
          <p:cNvGraphicFramePr/>
          <p:nvPr/>
        </p:nvGraphicFramePr>
        <p:xfrm>
          <a:off x="130628" y="923329"/>
          <a:ext cx="11939500" cy="6087141"/>
        </p:xfrm>
        <a:graphic>
          <a:graphicData uri="http://schemas.openxmlformats.org/drawingml/2006/table">
            <a:tbl>
              <a:tblPr>
                <a:noFill/>
                <a:tableStyleId>{EF268950-0E31-423E-9325-40FB10D21AB1}</a:tableStyleId>
              </a:tblPr>
              <a:tblGrid>
                <a:gridCol w="2387900">
                  <a:extLst>
                    <a:ext uri="{9D8B030D-6E8A-4147-A177-3AD203B41FA5}">
                      <a16:colId xmlns:a16="http://schemas.microsoft.com/office/drawing/2014/main" val="20000"/>
                    </a:ext>
                  </a:extLst>
                </a:gridCol>
                <a:gridCol w="2387900">
                  <a:extLst>
                    <a:ext uri="{9D8B030D-6E8A-4147-A177-3AD203B41FA5}">
                      <a16:colId xmlns:a16="http://schemas.microsoft.com/office/drawing/2014/main" val="20001"/>
                    </a:ext>
                  </a:extLst>
                </a:gridCol>
                <a:gridCol w="2387900">
                  <a:extLst>
                    <a:ext uri="{9D8B030D-6E8A-4147-A177-3AD203B41FA5}">
                      <a16:colId xmlns:a16="http://schemas.microsoft.com/office/drawing/2014/main" val="20002"/>
                    </a:ext>
                  </a:extLst>
                </a:gridCol>
                <a:gridCol w="2387900">
                  <a:extLst>
                    <a:ext uri="{9D8B030D-6E8A-4147-A177-3AD203B41FA5}">
                      <a16:colId xmlns:a16="http://schemas.microsoft.com/office/drawing/2014/main" val="20003"/>
                    </a:ext>
                  </a:extLst>
                </a:gridCol>
                <a:gridCol w="2387900">
                  <a:extLst>
                    <a:ext uri="{9D8B030D-6E8A-4147-A177-3AD203B41FA5}">
                      <a16:colId xmlns:a16="http://schemas.microsoft.com/office/drawing/2014/main" val="20004"/>
                    </a:ext>
                  </a:extLst>
                </a:gridCol>
              </a:tblGrid>
              <a:tr h="633275">
                <a:tc>
                  <a:txBody>
                    <a:bodyPr/>
                    <a:lstStyle/>
                    <a:p>
                      <a:pPr marL="0" marR="0" lvl="0" indent="0" algn="l" rtl="0">
                        <a:spcBef>
                          <a:spcPts val="0"/>
                        </a:spcBef>
                        <a:spcAft>
                          <a:spcPts val="0"/>
                        </a:spcAft>
                        <a:buNone/>
                      </a:pPr>
                      <a:r>
                        <a:rPr lang="ja-JP" sz="3200" b="1">
                          <a:latin typeface="Meiryo"/>
                          <a:ea typeface="Meiryo"/>
                          <a:cs typeface="Meiryo"/>
                          <a:sym typeface="Meiryo"/>
                        </a:rPr>
                        <a:t>政党</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地域区</a:t>
                      </a:r>
                      <a:endParaRPr sz="3200" b="1">
                        <a:latin typeface="Meiryo"/>
                        <a:ea typeface="Meiryo"/>
                        <a:cs typeface="Meiryo"/>
                        <a:sym typeface="Meiryo"/>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比例代表</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総合</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比率</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633275">
                <a:tc rowSpan="2">
                  <a:txBody>
                    <a:bodyPr/>
                    <a:lstStyle/>
                    <a:p>
                      <a:pPr marL="0" marR="0" lvl="0" indent="0" algn="l" rtl="0">
                        <a:lnSpc>
                          <a:spcPct val="146875"/>
                        </a:lnSpc>
                        <a:spcBef>
                          <a:spcPts val="0"/>
                        </a:spcBef>
                        <a:spcAft>
                          <a:spcPts val="0"/>
                        </a:spcAft>
                        <a:buNone/>
                      </a:pPr>
                      <a:r>
                        <a:rPr lang="ja-JP" sz="3200" b="1">
                          <a:latin typeface="Meiryo"/>
                          <a:ea typeface="Meiryo"/>
                          <a:cs typeface="Meiryo"/>
                          <a:sym typeface="Meiryo"/>
                        </a:rPr>
                        <a:t>共に民主党</a:t>
                      </a:r>
                      <a:endParaRPr/>
                    </a:p>
                    <a:p>
                      <a:pPr marL="0" marR="0" lvl="0" indent="0" algn="l" rtl="0">
                        <a:lnSpc>
                          <a:spcPct val="167857"/>
                        </a:lnSpc>
                        <a:spcBef>
                          <a:spcPts val="0"/>
                        </a:spcBef>
                        <a:spcAft>
                          <a:spcPts val="0"/>
                        </a:spcAft>
                        <a:buNone/>
                      </a:pPr>
                      <a:r>
                        <a:rPr lang="ja-JP" sz="2800" b="1">
                          <a:latin typeface="Meiryo"/>
                          <a:ea typeface="Meiryo"/>
                          <a:cs typeface="Meiryo"/>
                          <a:sym typeface="Meiryo"/>
                        </a:rPr>
                        <a:t>共に民主連合</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161議席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ー</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rowSpan="2">
                  <a:txBody>
                    <a:bodyPr/>
                    <a:lstStyle/>
                    <a:p>
                      <a:pPr marL="0" marR="0" lvl="0" indent="0" algn="l" rtl="0">
                        <a:spcBef>
                          <a:spcPts val="0"/>
                        </a:spcBef>
                        <a:spcAft>
                          <a:spcPts val="0"/>
                        </a:spcAft>
                        <a:buNone/>
                      </a:pPr>
                      <a:r>
                        <a:rPr lang="ja-JP" sz="3200" b="1">
                          <a:latin typeface="Meiryo"/>
                          <a:ea typeface="Meiryo"/>
                          <a:cs typeface="Meiryo"/>
                          <a:sym typeface="Meiryo"/>
                        </a:rPr>
                        <a:t>175議席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rowSpan="2">
                  <a:txBody>
                    <a:bodyPr/>
                    <a:lstStyle/>
                    <a:p>
                      <a:pPr marL="0" marR="0" lvl="0" indent="0" algn="l" rtl="0">
                        <a:spcBef>
                          <a:spcPts val="0"/>
                        </a:spcBef>
                        <a:spcAft>
                          <a:spcPts val="0"/>
                        </a:spcAft>
                        <a:buNone/>
                      </a:pPr>
                      <a:r>
                        <a:rPr lang="ja-JP" sz="3200" b="1">
                          <a:latin typeface="Meiryo"/>
                          <a:ea typeface="Meiryo"/>
                          <a:cs typeface="Meiryo"/>
                          <a:sym typeface="Meiryo"/>
                        </a:rPr>
                        <a:t>58.33％</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633275">
                <a:tc vMerge="1">
                  <a:txBody>
                    <a:bodyPr/>
                    <a:lstStyle/>
                    <a:p>
                      <a:endParaRPr lang="ja-JP"/>
                    </a:p>
                  </a:txBody>
                  <a:tcPr/>
                </a:tc>
                <a:tc>
                  <a:txBody>
                    <a:bodyPr/>
                    <a:lstStyle/>
                    <a:p>
                      <a:pPr marL="0" marR="0" lvl="0" indent="0" algn="l" rtl="0">
                        <a:spcBef>
                          <a:spcPts val="0"/>
                        </a:spcBef>
                        <a:spcAft>
                          <a:spcPts val="0"/>
                        </a:spcAft>
                        <a:buNone/>
                      </a:pPr>
                      <a:r>
                        <a:rPr lang="ja-JP" sz="3200" b="1">
                          <a:latin typeface="Meiryo"/>
                          <a:ea typeface="Meiryo"/>
                          <a:cs typeface="Meiryo"/>
                          <a:sym typeface="Meiryo"/>
                        </a:rPr>
                        <a:t>ー</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14議席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vMerge="1">
                  <a:txBody>
                    <a:bodyPr/>
                    <a:lstStyle/>
                    <a:p>
                      <a:endParaRPr lang="ja-JP"/>
                    </a:p>
                  </a:txBody>
                  <a:tcPr/>
                </a:tc>
                <a:tc vMerge="1">
                  <a:txBody>
                    <a:bodyPr/>
                    <a:lstStyle/>
                    <a:p>
                      <a:endParaRPr lang="ja-JP"/>
                    </a:p>
                  </a:txBody>
                  <a:tcPr/>
                </a:tc>
                <a:extLst>
                  <a:ext uri="{0D108BD9-81ED-4DB2-BD59-A6C34878D82A}">
                    <a16:rowId xmlns:a16="http://schemas.microsoft.com/office/drawing/2014/main" val="10002"/>
                  </a:ext>
                </a:extLst>
              </a:tr>
              <a:tr h="633275">
                <a:tc rowSpan="2">
                  <a:txBody>
                    <a:bodyPr/>
                    <a:lstStyle/>
                    <a:p>
                      <a:pPr marL="0" marR="0" lvl="0" indent="0" algn="l" rtl="0">
                        <a:lnSpc>
                          <a:spcPct val="146875"/>
                        </a:lnSpc>
                        <a:spcBef>
                          <a:spcPts val="0"/>
                        </a:spcBef>
                        <a:spcAft>
                          <a:spcPts val="0"/>
                        </a:spcAft>
                        <a:buNone/>
                      </a:pPr>
                      <a:r>
                        <a:rPr lang="ja-JP" sz="3200" b="1">
                          <a:latin typeface="Meiryo"/>
                          <a:ea typeface="Meiryo"/>
                          <a:cs typeface="Meiryo"/>
                          <a:sym typeface="Meiryo"/>
                        </a:rPr>
                        <a:t>国民の力</a:t>
                      </a:r>
                      <a:endParaRPr/>
                    </a:p>
                    <a:p>
                      <a:pPr marL="0" marR="0" lvl="0" indent="0" algn="l" rtl="0">
                        <a:lnSpc>
                          <a:spcPct val="146875"/>
                        </a:lnSpc>
                        <a:spcBef>
                          <a:spcPts val="0"/>
                        </a:spcBef>
                        <a:spcAft>
                          <a:spcPts val="0"/>
                        </a:spcAft>
                        <a:buNone/>
                      </a:pPr>
                      <a:r>
                        <a:rPr lang="ja-JP" sz="3200" b="1">
                          <a:latin typeface="Meiryo"/>
                          <a:ea typeface="Meiryo"/>
                          <a:cs typeface="Meiryo"/>
                          <a:sym typeface="Meiryo"/>
                        </a:rPr>
                        <a:t>国民の未来</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90議席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ー</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rowSpan="2">
                  <a:txBody>
                    <a:bodyPr/>
                    <a:lstStyle/>
                    <a:p>
                      <a:pPr marL="0" marR="0" lvl="0" indent="0" algn="l" rtl="0">
                        <a:spcBef>
                          <a:spcPts val="0"/>
                        </a:spcBef>
                        <a:spcAft>
                          <a:spcPts val="0"/>
                        </a:spcAft>
                        <a:buNone/>
                      </a:pPr>
                      <a:r>
                        <a:rPr lang="ja-JP" sz="3200" b="1">
                          <a:latin typeface="Meiryo"/>
                          <a:ea typeface="Meiryo"/>
                          <a:cs typeface="Meiryo"/>
                          <a:sym typeface="Meiryo"/>
                        </a:rPr>
                        <a:t>108議席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rowSpan="2">
                  <a:txBody>
                    <a:bodyPr/>
                    <a:lstStyle/>
                    <a:p>
                      <a:pPr marL="0" marR="0" lvl="0" indent="0" algn="l" rtl="0">
                        <a:spcBef>
                          <a:spcPts val="0"/>
                        </a:spcBef>
                        <a:spcAft>
                          <a:spcPts val="0"/>
                        </a:spcAft>
                        <a:buNone/>
                      </a:pPr>
                      <a:r>
                        <a:rPr lang="ja-JP" sz="3200" b="1">
                          <a:latin typeface="Meiryo"/>
                          <a:ea typeface="Meiryo"/>
                          <a:cs typeface="Meiryo"/>
                          <a:sym typeface="Meiryo"/>
                        </a:rPr>
                        <a:t>36％</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633275">
                <a:tc vMerge="1">
                  <a:txBody>
                    <a:bodyPr/>
                    <a:lstStyle/>
                    <a:p>
                      <a:endParaRPr lang="ja-JP"/>
                    </a:p>
                  </a:txBody>
                  <a:tcPr/>
                </a:tc>
                <a:tc>
                  <a:txBody>
                    <a:bodyPr/>
                    <a:lstStyle/>
                    <a:p>
                      <a:pPr marL="0" marR="0" lvl="0" indent="0" algn="l" rtl="0">
                        <a:spcBef>
                          <a:spcPts val="0"/>
                        </a:spcBef>
                        <a:spcAft>
                          <a:spcPts val="0"/>
                        </a:spcAft>
                        <a:buNone/>
                      </a:pPr>
                      <a:r>
                        <a:rPr lang="ja-JP" sz="3200" b="1">
                          <a:latin typeface="Meiryo"/>
                          <a:ea typeface="Meiryo"/>
                          <a:cs typeface="Meiryo"/>
                          <a:sym typeface="Meiryo"/>
                        </a:rPr>
                        <a:t>ー</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18議席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vMerge="1">
                  <a:txBody>
                    <a:bodyPr/>
                    <a:lstStyle/>
                    <a:p>
                      <a:endParaRPr lang="ja-JP"/>
                    </a:p>
                  </a:txBody>
                  <a:tcPr/>
                </a:tc>
                <a:tc vMerge="1">
                  <a:txBody>
                    <a:bodyPr/>
                    <a:lstStyle/>
                    <a:p>
                      <a:endParaRPr lang="ja-JP"/>
                    </a:p>
                  </a:txBody>
                  <a:tcPr/>
                </a:tc>
                <a:extLst>
                  <a:ext uri="{0D108BD9-81ED-4DB2-BD59-A6C34878D82A}">
                    <a16:rowId xmlns:a16="http://schemas.microsoft.com/office/drawing/2014/main" val="10004"/>
                  </a:ext>
                </a:extLst>
              </a:tr>
              <a:tr h="633275">
                <a:tc>
                  <a:txBody>
                    <a:bodyPr/>
                    <a:lstStyle/>
                    <a:p>
                      <a:pPr marL="0" marR="0" lvl="0" indent="0" algn="l" rtl="0">
                        <a:spcBef>
                          <a:spcPts val="0"/>
                        </a:spcBef>
                        <a:spcAft>
                          <a:spcPts val="0"/>
                        </a:spcAft>
                        <a:buNone/>
                      </a:pPr>
                      <a:r>
                        <a:rPr lang="ja-JP" sz="3200" b="1">
                          <a:latin typeface="Meiryo"/>
                          <a:ea typeface="Meiryo"/>
                          <a:cs typeface="Meiryo"/>
                          <a:sym typeface="Meiryo"/>
                        </a:rPr>
                        <a:t>祖国革新党</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ー</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12議席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12議席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4％</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5"/>
                  </a:ext>
                </a:extLst>
              </a:tr>
              <a:tr h="633275">
                <a:tc>
                  <a:txBody>
                    <a:bodyPr/>
                    <a:lstStyle/>
                    <a:p>
                      <a:pPr marL="0" marR="0" lvl="0" indent="0" algn="l" rtl="0">
                        <a:spcBef>
                          <a:spcPts val="0"/>
                        </a:spcBef>
                        <a:spcAft>
                          <a:spcPts val="0"/>
                        </a:spcAft>
                        <a:buNone/>
                      </a:pPr>
                      <a:r>
                        <a:rPr lang="ja-JP" sz="3200" b="1">
                          <a:latin typeface="Meiryo"/>
                          <a:ea typeface="Meiryo"/>
                          <a:cs typeface="Meiryo"/>
                          <a:sym typeface="Meiryo"/>
                        </a:rPr>
                        <a:t>改革新党</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2議席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3議席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6"/>
                  </a:ext>
                </a:extLst>
              </a:tr>
              <a:tr h="633275">
                <a:tc>
                  <a:txBody>
                    <a:bodyPr/>
                    <a:lstStyle/>
                    <a:p>
                      <a:pPr marL="0" marR="0" lvl="0" indent="0" algn="l" rtl="0">
                        <a:spcBef>
                          <a:spcPts val="0"/>
                        </a:spcBef>
                        <a:spcAft>
                          <a:spcPts val="0"/>
                        </a:spcAft>
                        <a:buNone/>
                      </a:pPr>
                      <a:r>
                        <a:rPr lang="ja-JP" sz="3200" b="1">
                          <a:latin typeface="Meiryo"/>
                          <a:ea typeface="Meiryo"/>
                          <a:cs typeface="Meiryo"/>
                          <a:sym typeface="Meiryo"/>
                        </a:rPr>
                        <a:t>新しい未来</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0議席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0.33％</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7"/>
                  </a:ext>
                </a:extLst>
              </a:tr>
              <a:tr h="633275">
                <a:tc>
                  <a:txBody>
                    <a:bodyPr/>
                    <a:lstStyle/>
                    <a:p>
                      <a:pPr marL="0" marR="0" lvl="0" indent="0" algn="l" rtl="0">
                        <a:spcBef>
                          <a:spcPts val="0"/>
                        </a:spcBef>
                        <a:spcAft>
                          <a:spcPts val="0"/>
                        </a:spcAft>
                        <a:buNone/>
                      </a:pPr>
                      <a:r>
                        <a:rPr lang="ja-JP" sz="3200" b="1">
                          <a:latin typeface="Meiryo"/>
                          <a:ea typeface="Meiryo"/>
                          <a:cs typeface="Meiryo"/>
                          <a:sym typeface="Meiryo"/>
                        </a:rPr>
                        <a:t>進歩党</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ー</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1議席</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3200" b="1">
                          <a:latin typeface="Meiryo"/>
                          <a:ea typeface="Meiryo"/>
                          <a:cs typeface="Meiryo"/>
                          <a:sym typeface="Meiryo"/>
                        </a:rPr>
                        <a:t>0.33％</a:t>
                      </a:r>
                      <a:endParaRPr/>
                    </a:p>
                  </a:txBody>
                  <a:tcPr marL="91450" marR="91450" marT="45725" marB="45725" anchor="ctr" anchorCtr="1">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0"/>
          <p:cNvSpPr txBox="1"/>
          <p:nvPr/>
        </p:nvSpPr>
        <p:spPr>
          <a:xfrm>
            <a:off x="1006532" y="-173620"/>
            <a:ext cx="10178936" cy="923330"/>
          </a:xfrm>
          <a:prstGeom prst="rect">
            <a:avLst/>
          </a:prstGeom>
          <a:noFill/>
          <a:ln>
            <a:noFill/>
          </a:ln>
        </p:spPr>
        <p:txBody>
          <a:bodyPr spcFirstLastPara="1" wrap="square" lIns="91425" tIns="0" rIns="91425" bIns="0" anchor="t" anchorCtr="0">
            <a:spAutoFit/>
          </a:bodyPr>
          <a:lstStyle/>
          <a:p>
            <a:pPr marL="0" marR="0" lvl="0" indent="0" algn="ctr" rtl="0">
              <a:lnSpc>
                <a:spcPct val="200000"/>
              </a:lnSpc>
              <a:spcBef>
                <a:spcPts val="0"/>
              </a:spcBef>
              <a:spcAft>
                <a:spcPts val="0"/>
              </a:spcAft>
              <a:buClr>
                <a:srgbClr val="FFFFFF"/>
              </a:buClr>
              <a:buSzPts val="4000"/>
              <a:buFont typeface="Meiryo"/>
              <a:buNone/>
            </a:pPr>
            <a:r>
              <a:rPr lang="ja-JP" sz="4000" b="1" i="0" u="none" strike="noStrike" cap="none">
                <a:solidFill>
                  <a:srgbClr val="FFFFFF"/>
                </a:solidFill>
                <a:latin typeface="Meiryo"/>
                <a:ea typeface="Meiryo"/>
                <a:cs typeface="Meiryo"/>
                <a:sym typeface="Meiryo"/>
              </a:rPr>
              <a:t>自民党処分規定</a:t>
            </a:r>
            <a:endParaRPr sz="4000" b="1" i="0" u="none" strike="noStrike" cap="none">
              <a:solidFill>
                <a:srgbClr val="FFFFFF"/>
              </a:solidFill>
              <a:latin typeface="Meiryo"/>
              <a:ea typeface="Meiryo"/>
              <a:cs typeface="Meiryo"/>
              <a:sym typeface="Meiryo"/>
            </a:endParaRPr>
          </a:p>
        </p:txBody>
      </p:sp>
      <p:graphicFrame>
        <p:nvGraphicFramePr>
          <p:cNvPr id="150" name="Google Shape;150;p20"/>
          <p:cNvGraphicFramePr/>
          <p:nvPr/>
        </p:nvGraphicFramePr>
        <p:xfrm>
          <a:off x="187124" y="749710"/>
          <a:ext cx="11817750" cy="5976350"/>
        </p:xfrm>
        <a:graphic>
          <a:graphicData uri="http://schemas.openxmlformats.org/drawingml/2006/table">
            <a:tbl>
              <a:tblPr>
                <a:noFill/>
                <a:tableStyleId>{EF268950-0E31-423E-9325-40FB10D21AB1}</a:tableStyleId>
              </a:tblPr>
              <a:tblGrid>
                <a:gridCol w="2236250">
                  <a:extLst>
                    <a:ext uri="{9D8B030D-6E8A-4147-A177-3AD203B41FA5}">
                      <a16:colId xmlns:a16="http://schemas.microsoft.com/office/drawing/2014/main" val="20000"/>
                    </a:ext>
                  </a:extLst>
                </a:gridCol>
                <a:gridCol w="9581500">
                  <a:extLst>
                    <a:ext uri="{9D8B030D-6E8A-4147-A177-3AD203B41FA5}">
                      <a16:colId xmlns:a16="http://schemas.microsoft.com/office/drawing/2014/main" val="20001"/>
                    </a:ext>
                  </a:extLst>
                </a:gridCol>
              </a:tblGrid>
              <a:tr h="480525">
                <a:tc>
                  <a:txBody>
                    <a:bodyPr/>
                    <a:lstStyle/>
                    <a:p>
                      <a:pPr marL="0" marR="0" lvl="0" indent="0" algn="l" rtl="0">
                        <a:spcBef>
                          <a:spcPts val="0"/>
                        </a:spcBef>
                        <a:spcAft>
                          <a:spcPts val="0"/>
                        </a:spcAft>
                        <a:buNone/>
                      </a:pPr>
                      <a:r>
                        <a:rPr lang="ja-JP" sz="2500" b="1">
                          <a:solidFill>
                            <a:schemeClr val="lt1"/>
                          </a:solidFill>
                          <a:latin typeface="Meiryo"/>
                          <a:ea typeface="Meiryo"/>
                          <a:cs typeface="Meiryo"/>
                          <a:sym typeface="Meiryo"/>
                        </a:rPr>
                        <a:t>除籍</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党籍を失う</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691400">
                <a:tc>
                  <a:txBody>
                    <a:bodyPr/>
                    <a:lstStyle/>
                    <a:p>
                      <a:pPr marL="0" marR="0" lvl="0" indent="0" algn="l" rtl="0">
                        <a:spcBef>
                          <a:spcPts val="0"/>
                        </a:spcBef>
                        <a:spcAft>
                          <a:spcPts val="0"/>
                        </a:spcAft>
                        <a:buNone/>
                      </a:pPr>
                      <a:r>
                        <a:rPr lang="ja-JP" sz="2500" b="1">
                          <a:solidFill>
                            <a:schemeClr val="lt1"/>
                          </a:solidFill>
                          <a:latin typeface="Meiryo"/>
                          <a:ea typeface="Meiryo"/>
                          <a:cs typeface="Meiryo"/>
                          <a:sym typeface="Meiryo"/>
                        </a:rPr>
                        <a:t>離党勧告</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2F5496"/>
                    </a:solidFill>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従わなければ除名。復党には党紀委員会の審査を要する</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2F5496"/>
                    </a:solidFill>
                  </a:tcPr>
                </a:tc>
                <a:extLst>
                  <a:ext uri="{0D108BD9-81ED-4DB2-BD59-A6C34878D82A}">
                    <a16:rowId xmlns:a16="http://schemas.microsoft.com/office/drawing/2014/main" val="10001"/>
                  </a:ext>
                </a:extLst>
              </a:tr>
              <a:tr h="837050">
                <a:tc>
                  <a:txBody>
                    <a:bodyPr/>
                    <a:lstStyle/>
                    <a:p>
                      <a:pPr marL="0" marR="0" lvl="0" indent="0" algn="l" rtl="0">
                        <a:spcBef>
                          <a:spcPts val="0"/>
                        </a:spcBef>
                        <a:spcAft>
                          <a:spcPts val="0"/>
                        </a:spcAft>
                        <a:buNone/>
                      </a:pPr>
                      <a:r>
                        <a:rPr lang="ja-JP" sz="2500" b="1">
                          <a:solidFill>
                            <a:schemeClr val="lt1"/>
                          </a:solidFill>
                          <a:latin typeface="Meiryo"/>
                          <a:ea typeface="Meiryo"/>
                          <a:cs typeface="Meiryo"/>
                          <a:sym typeface="Meiryo"/>
                        </a:rPr>
                        <a:t>党員資格停止</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2F5496"/>
                    </a:solidFill>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総裁選への立候補や投票不可</a:t>
                      </a:r>
                      <a:endParaRPr sz="2400" b="1">
                        <a:solidFill>
                          <a:schemeClr val="lt1"/>
                        </a:solidFill>
                        <a:latin typeface="Meiryo"/>
                        <a:ea typeface="Meiryo"/>
                        <a:cs typeface="Meiryo"/>
                        <a:sym typeface="Meiryo"/>
                      </a:endParaRPr>
                    </a:p>
                    <a:p>
                      <a:pPr marL="0" marR="0" lvl="0" indent="0" algn="l" rtl="0">
                        <a:spcBef>
                          <a:spcPts val="0"/>
                        </a:spcBef>
                        <a:spcAft>
                          <a:spcPts val="0"/>
                        </a:spcAft>
                        <a:buNone/>
                      </a:pPr>
                      <a:r>
                        <a:rPr lang="ja-JP" sz="2400" b="1">
                          <a:solidFill>
                            <a:schemeClr val="lt1"/>
                          </a:solidFill>
                          <a:latin typeface="Meiryo"/>
                          <a:ea typeface="Meiryo"/>
                          <a:cs typeface="Meiryo"/>
                          <a:sym typeface="Meiryo"/>
                        </a:rPr>
                        <a:t>選挙で公認されず、政党交付金を受け取れない</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2F5496"/>
                    </a:solidFill>
                  </a:tcPr>
                </a:tc>
                <a:extLst>
                  <a:ext uri="{0D108BD9-81ED-4DB2-BD59-A6C34878D82A}">
                    <a16:rowId xmlns:a16="http://schemas.microsoft.com/office/drawing/2014/main" val="10002"/>
                  </a:ext>
                </a:extLst>
              </a:tr>
              <a:tr h="868050">
                <a:tc>
                  <a:txBody>
                    <a:bodyPr/>
                    <a:lstStyle/>
                    <a:p>
                      <a:pPr marL="0" marR="0" lvl="0" indent="0" algn="l" rtl="0">
                        <a:spcBef>
                          <a:spcPts val="0"/>
                        </a:spcBef>
                        <a:spcAft>
                          <a:spcPts val="0"/>
                        </a:spcAft>
                        <a:buNone/>
                      </a:pPr>
                      <a:r>
                        <a:rPr lang="ja-JP" sz="2500" b="1">
                          <a:solidFill>
                            <a:schemeClr val="lt1"/>
                          </a:solidFill>
                          <a:latin typeface="Meiryo"/>
                          <a:ea typeface="Meiryo"/>
                          <a:cs typeface="Meiryo"/>
                          <a:sym typeface="Meiryo"/>
                        </a:rPr>
                        <a:t>選挙における</a:t>
                      </a:r>
                      <a:endParaRPr sz="2500" b="1">
                        <a:solidFill>
                          <a:schemeClr val="lt1"/>
                        </a:solidFill>
                        <a:latin typeface="Meiryo"/>
                        <a:ea typeface="Meiryo"/>
                        <a:cs typeface="Meiryo"/>
                        <a:sym typeface="Meiryo"/>
                      </a:endParaRPr>
                    </a:p>
                    <a:p>
                      <a:pPr marL="0" marR="0" lvl="0" indent="0" algn="l" rtl="0">
                        <a:spcBef>
                          <a:spcPts val="0"/>
                        </a:spcBef>
                        <a:spcAft>
                          <a:spcPts val="0"/>
                        </a:spcAft>
                        <a:buNone/>
                      </a:pPr>
                      <a:r>
                        <a:rPr lang="ja-JP" sz="2500" b="1">
                          <a:solidFill>
                            <a:schemeClr val="lt1"/>
                          </a:solidFill>
                          <a:latin typeface="Meiryo"/>
                          <a:ea typeface="Meiryo"/>
                          <a:cs typeface="Meiryo"/>
                          <a:sym typeface="Meiryo"/>
                        </a:rPr>
                        <a:t>非公認</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選挙で公認されない。無所属で出馬すると、衆院選で小選挙区と比例選の重複立候補が出来ない</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868050">
                <a:tc>
                  <a:txBody>
                    <a:bodyPr/>
                    <a:lstStyle/>
                    <a:p>
                      <a:pPr marL="0" marR="0" lvl="0" indent="0" algn="l" rtl="0">
                        <a:spcBef>
                          <a:spcPts val="0"/>
                        </a:spcBef>
                        <a:spcAft>
                          <a:spcPts val="0"/>
                        </a:spcAft>
                        <a:buNone/>
                      </a:pPr>
                      <a:r>
                        <a:rPr lang="ja-JP" sz="2500" b="1">
                          <a:solidFill>
                            <a:schemeClr val="lt1"/>
                          </a:solidFill>
                          <a:latin typeface="Meiryo"/>
                          <a:ea typeface="Meiryo"/>
                          <a:cs typeface="Meiryo"/>
                          <a:sym typeface="Meiryo"/>
                        </a:rPr>
                        <a:t>国会・政府の</a:t>
                      </a:r>
                      <a:endParaRPr sz="2500" b="1">
                        <a:solidFill>
                          <a:schemeClr val="lt1"/>
                        </a:solidFill>
                        <a:latin typeface="Meiryo"/>
                        <a:ea typeface="Meiryo"/>
                        <a:cs typeface="Meiryo"/>
                        <a:sym typeface="Meiryo"/>
                      </a:endParaRPr>
                    </a:p>
                    <a:p>
                      <a:pPr marL="0" marR="0" lvl="0" indent="0" algn="l" rtl="0">
                        <a:spcBef>
                          <a:spcPts val="0"/>
                        </a:spcBef>
                        <a:spcAft>
                          <a:spcPts val="0"/>
                        </a:spcAft>
                        <a:buNone/>
                      </a:pPr>
                      <a:r>
                        <a:rPr lang="ja-JP" sz="2500" b="1">
                          <a:solidFill>
                            <a:schemeClr val="lt1"/>
                          </a:solidFill>
                          <a:latin typeface="Meiryo"/>
                          <a:ea typeface="Meiryo"/>
                          <a:cs typeface="Meiryo"/>
                          <a:sym typeface="Meiryo"/>
                        </a:rPr>
                        <a:t>役職辞任勧告</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政務三役や国会の委員長などの辞任を求められる</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r h="837050">
                <a:tc>
                  <a:txBody>
                    <a:bodyPr/>
                    <a:lstStyle/>
                    <a:p>
                      <a:pPr marL="0" marR="0" lvl="0" indent="0" algn="l" rtl="0">
                        <a:spcBef>
                          <a:spcPts val="0"/>
                        </a:spcBef>
                        <a:spcAft>
                          <a:spcPts val="0"/>
                        </a:spcAft>
                        <a:buNone/>
                      </a:pPr>
                      <a:r>
                        <a:rPr lang="ja-JP" sz="2500" b="1">
                          <a:solidFill>
                            <a:schemeClr val="lt1"/>
                          </a:solidFill>
                          <a:latin typeface="Meiryo"/>
                          <a:ea typeface="Meiryo"/>
                          <a:cs typeface="Meiryo"/>
                          <a:sym typeface="Meiryo"/>
                        </a:rPr>
                        <a:t>当の役職停止</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2F5496"/>
                    </a:solidFill>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党の役職を解任され、期間中、新たに就任する事も出来ない。</a:t>
                      </a:r>
                      <a:endParaRPr sz="2400" b="1">
                        <a:solidFill>
                          <a:schemeClr val="lt1"/>
                        </a:solidFill>
                        <a:latin typeface="Meiryo"/>
                        <a:ea typeface="Meiryo"/>
                        <a:cs typeface="Meiryo"/>
                        <a:sym typeface="Meiryo"/>
                      </a:endParaRPr>
                    </a:p>
                    <a:p>
                      <a:pPr marL="0" marR="0" lvl="0" indent="0" algn="l" rtl="0">
                        <a:spcBef>
                          <a:spcPts val="0"/>
                        </a:spcBef>
                        <a:spcAft>
                          <a:spcPts val="0"/>
                        </a:spcAft>
                        <a:buNone/>
                      </a:pPr>
                      <a:r>
                        <a:rPr lang="ja-JP" sz="2400" b="1">
                          <a:solidFill>
                            <a:schemeClr val="lt1"/>
                          </a:solidFill>
                          <a:latin typeface="Meiryo"/>
                          <a:ea typeface="Meiryo"/>
                          <a:cs typeface="Meiryo"/>
                          <a:sym typeface="Meiryo"/>
                        </a:rPr>
                        <a:t>選挙区支部長の地位は維持</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2F5496"/>
                    </a:solidFill>
                  </a:tcPr>
                </a:tc>
                <a:extLst>
                  <a:ext uri="{0D108BD9-81ED-4DB2-BD59-A6C34878D82A}">
                    <a16:rowId xmlns:a16="http://schemas.microsoft.com/office/drawing/2014/main" val="10005"/>
                  </a:ext>
                </a:extLst>
              </a:tr>
              <a:tr h="557175">
                <a:tc>
                  <a:txBody>
                    <a:bodyPr/>
                    <a:lstStyle/>
                    <a:p>
                      <a:pPr marL="0" marR="0" lvl="0" indent="0" algn="l" rtl="0">
                        <a:spcBef>
                          <a:spcPts val="0"/>
                        </a:spcBef>
                        <a:spcAft>
                          <a:spcPts val="0"/>
                        </a:spcAft>
                        <a:buNone/>
                      </a:pPr>
                      <a:r>
                        <a:rPr lang="ja-JP" sz="2500" b="1">
                          <a:solidFill>
                            <a:schemeClr val="lt1"/>
                          </a:solidFill>
                          <a:latin typeface="Meiryo"/>
                          <a:ea typeface="Meiryo"/>
                          <a:cs typeface="Meiryo"/>
                          <a:sym typeface="Meiryo"/>
                        </a:rPr>
                        <a:t>戒告</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2F5496"/>
                    </a:solidFill>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文書や口頭で注意。記録に残るが、党員としての地位に制限はない</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solidFill>
                      <a:srgbClr val="2F5496"/>
                    </a:solidFill>
                  </a:tcPr>
                </a:tc>
                <a:extLst>
                  <a:ext uri="{0D108BD9-81ED-4DB2-BD59-A6C34878D82A}">
                    <a16:rowId xmlns:a16="http://schemas.microsoft.com/office/drawing/2014/main" val="10006"/>
                  </a:ext>
                </a:extLst>
              </a:tr>
              <a:tr h="837050">
                <a:tc>
                  <a:txBody>
                    <a:bodyPr/>
                    <a:lstStyle/>
                    <a:p>
                      <a:pPr marL="0" marR="0" lvl="0" indent="0" algn="l" rtl="0">
                        <a:spcBef>
                          <a:spcPts val="0"/>
                        </a:spcBef>
                        <a:spcAft>
                          <a:spcPts val="0"/>
                        </a:spcAft>
                        <a:buNone/>
                      </a:pPr>
                      <a:r>
                        <a:rPr lang="ja-JP" sz="2500" b="1">
                          <a:solidFill>
                            <a:schemeClr val="lt1"/>
                          </a:solidFill>
                          <a:latin typeface="Meiryo"/>
                          <a:ea typeface="Meiryo"/>
                          <a:cs typeface="Meiryo"/>
                          <a:sym typeface="Meiryo"/>
                        </a:rPr>
                        <a:t>規定順守勧告</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tc>
                  <a:txBody>
                    <a:bodyPr/>
                    <a:lstStyle/>
                    <a:p>
                      <a:pPr marL="0" marR="0" lvl="0" indent="0" algn="l" rtl="0">
                        <a:spcBef>
                          <a:spcPts val="0"/>
                        </a:spcBef>
                        <a:spcAft>
                          <a:spcPts val="0"/>
                        </a:spcAft>
                        <a:buNone/>
                      </a:pPr>
                      <a:r>
                        <a:rPr lang="ja-JP" sz="2400" b="1">
                          <a:solidFill>
                            <a:schemeClr val="lt1"/>
                          </a:solidFill>
                          <a:latin typeface="Meiryo"/>
                          <a:ea typeface="Meiryo"/>
                          <a:cs typeface="Meiryo"/>
                          <a:sym typeface="Meiryo"/>
                        </a:rPr>
                        <a:t>今後のルール順守を求める。記録に残るが、党員としての地位に制限はない</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1"/>
          <p:cNvSpPr txBox="1"/>
          <p:nvPr/>
        </p:nvSpPr>
        <p:spPr>
          <a:xfrm>
            <a:off x="1006532" y="0"/>
            <a:ext cx="10178936" cy="923330"/>
          </a:xfrm>
          <a:prstGeom prst="rect">
            <a:avLst/>
          </a:prstGeom>
          <a:noFill/>
          <a:ln>
            <a:noFill/>
          </a:ln>
        </p:spPr>
        <p:txBody>
          <a:bodyPr spcFirstLastPara="1" wrap="square" lIns="91425" tIns="0" rIns="91425" bIns="0" anchor="t" anchorCtr="0">
            <a:spAutoFit/>
          </a:bodyPr>
          <a:lstStyle/>
          <a:p>
            <a:pPr marL="0" marR="0" lvl="0" indent="0" algn="ctr" rtl="0">
              <a:lnSpc>
                <a:spcPct val="200000"/>
              </a:lnSpc>
              <a:spcBef>
                <a:spcPts val="0"/>
              </a:spcBef>
              <a:spcAft>
                <a:spcPts val="0"/>
              </a:spcAft>
              <a:buClr>
                <a:srgbClr val="FFFFFF"/>
              </a:buClr>
              <a:buSzPts val="4000"/>
              <a:buFont typeface="Meiryo"/>
              <a:buNone/>
            </a:pPr>
            <a:r>
              <a:rPr lang="ja-JP" sz="4000" b="1" i="0" u="none" strike="noStrike" cap="none">
                <a:solidFill>
                  <a:srgbClr val="FFFFFF"/>
                </a:solidFill>
                <a:latin typeface="Meiryo"/>
                <a:ea typeface="Meiryo"/>
                <a:cs typeface="Meiryo"/>
                <a:sym typeface="Meiryo"/>
              </a:rPr>
              <a:t>裏金事件における主な疑問点</a:t>
            </a:r>
            <a:endParaRPr sz="4000" b="1" i="0" u="none" strike="noStrike" cap="none">
              <a:solidFill>
                <a:srgbClr val="FFFFFF"/>
              </a:solidFill>
              <a:latin typeface="Meiryo"/>
              <a:ea typeface="Meiryo"/>
              <a:cs typeface="Meiryo"/>
              <a:sym typeface="Meiryo"/>
            </a:endParaRPr>
          </a:p>
        </p:txBody>
      </p:sp>
      <p:graphicFrame>
        <p:nvGraphicFramePr>
          <p:cNvPr id="157" name="Google Shape;157;p21"/>
          <p:cNvGraphicFramePr/>
          <p:nvPr/>
        </p:nvGraphicFramePr>
        <p:xfrm>
          <a:off x="221128" y="1160429"/>
          <a:ext cx="3000000" cy="3000000"/>
        </p:xfrm>
        <a:graphic>
          <a:graphicData uri="http://schemas.openxmlformats.org/drawingml/2006/table">
            <a:tbl>
              <a:tblPr>
                <a:noFill/>
                <a:tableStyleId>{EF268950-0E31-423E-9325-40FB10D21AB1}</a:tableStyleId>
              </a:tblPr>
              <a:tblGrid>
                <a:gridCol w="11749750">
                  <a:extLst>
                    <a:ext uri="{9D8B030D-6E8A-4147-A177-3AD203B41FA5}">
                      <a16:colId xmlns:a16="http://schemas.microsoft.com/office/drawing/2014/main" val="20000"/>
                    </a:ext>
                  </a:extLst>
                </a:gridCol>
              </a:tblGrid>
              <a:tr h="1070350">
                <a:tc>
                  <a:txBody>
                    <a:bodyPr/>
                    <a:lstStyle/>
                    <a:p>
                      <a:pPr marL="0" marR="0" lvl="0" indent="0" algn="l" rtl="0">
                        <a:spcBef>
                          <a:spcPts val="0"/>
                        </a:spcBef>
                        <a:spcAft>
                          <a:spcPts val="0"/>
                        </a:spcAft>
                        <a:buNone/>
                      </a:pPr>
                      <a:r>
                        <a:rPr lang="ja-JP" sz="3600" b="1">
                          <a:solidFill>
                            <a:schemeClr val="lt1"/>
                          </a:solidFill>
                          <a:latin typeface="Meiryo"/>
                          <a:ea typeface="Meiryo"/>
                          <a:cs typeface="Meiryo"/>
                          <a:sym typeface="Meiryo"/>
                        </a:rPr>
                        <a:t>裏金作りを始めた経緯</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0"/>
                  </a:ext>
                </a:extLst>
              </a:tr>
              <a:tr h="1070350">
                <a:tc>
                  <a:txBody>
                    <a:bodyPr/>
                    <a:lstStyle/>
                    <a:p>
                      <a:pPr marL="0" marR="0" lvl="0" indent="0" algn="l" rtl="0">
                        <a:spcBef>
                          <a:spcPts val="0"/>
                        </a:spcBef>
                        <a:spcAft>
                          <a:spcPts val="0"/>
                        </a:spcAft>
                        <a:buNone/>
                      </a:pPr>
                      <a:r>
                        <a:rPr lang="ja-JP" sz="3600" b="1">
                          <a:solidFill>
                            <a:schemeClr val="lt1"/>
                          </a:solidFill>
                          <a:latin typeface="Meiryo"/>
                          <a:ea typeface="Meiryo"/>
                          <a:cs typeface="Meiryo"/>
                          <a:sym typeface="Meiryo"/>
                        </a:rPr>
                        <a:t>安倍派がいったんやめた裏金作りを復活させた経緯</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1"/>
                  </a:ext>
                </a:extLst>
              </a:tr>
              <a:tr h="1248375">
                <a:tc>
                  <a:txBody>
                    <a:bodyPr/>
                    <a:lstStyle/>
                    <a:p>
                      <a:pPr marL="0" marR="0" lvl="0" indent="0" algn="l" rtl="0">
                        <a:spcBef>
                          <a:spcPts val="0"/>
                        </a:spcBef>
                        <a:spcAft>
                          <a:spcPts val="0"/>
                        </a:spcAft>
                        <a:buNone/>
                      </a:pPr>
                      <a:r>
                        <a:rPr lang="ja-JP" sz="3600" b="1">
                          <a:solidFill>
                            <a:schemeClr val="lt1"/>
                          </a:solidFill>
                          <a:latin typeface="Meiryo"/>
                          <a:ea typeface="Meiryo"/>
                          <a:cs typeface="Meiryo"/>
                          <a:sym typeface="Meiryo"/>
                        </a:rPr>
                        <a:t>安倍派で、参院選の年に改選議員が集めたパーティー券収入を全額還流する仕組が出来た経緯</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2"/>
                  </a:ext>
                </a:extLst>
              </a:tr>
              <a:tr h="1070350">
                <a:tc>
                  <a:txBody>
                    <a:bodyPr/>
                    <a:lstStyle/>
                    <a:p>
                      <a:pPr marL="0" marR="0" lvl="0" indent="0" algn="l" rtl="0">
                        <a:spcBef>
                          <a:spcPts val="0"/>
                        </a:spcBef>
                        <a:spcAft>
                          <a:spcPts val="0"/>
                        </a:spcAft>
                        <a:buNone/>
                      </a:pPr>
                      <a:r>
                        <a:rPr lang="ja-JP" sz="3600" b="1">
                          <a:solidFill>
                            <a:schemeClr val="lt1"/>
                          </a:solidFill>
                          <a:latin typeface="Meiryo"/>
                          <a:ea typeface="Meiryo"/>
                          <a:cs typeface="Meiryo"/>
                          <a:sym typeface="Meiryo"/>
                        </a:rPr>
                        <a:t>裏金は課税対象となる個人所得に当たらないか</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3"/>
                  </a:ext>
                </a:extLst>
              </a:tr>
              <a:tr h="1070350">
                <a:tc>
                  <a:txBody>
                    <a:bodyPr/>
                    <a:lstStyle/>
                    <a:p>
                      <a:pPr marL="0" marR="0" lvl="0" indent="0" algn="l" rtl="0">
                        <a:spcBef>
                          <a:spcPts val="0"/>
                        </a:spcBef>
                        <a:spcAft>
                          <a:spcPts val="0"/>
                        </a:spcAft>
                        <a:buNone/>
                      </a:pPr>
                      <a:r>
                        <a:rPr lang="ja-JP" sz="3600" b="1">
                          <a:solidFill>
                            <a:schemeClr val="lt1"/>
                          </a:solidFill>
                          <a:latin typeface="Meiryo"/>
                          <a:ea typeface="Meiryo"/>
                          <a:cs typeface="Meiryo"/>
                          <a:sym typeface="Meiryo"/>
                        </a:rPr>
                        <a:t>裏金が選挙買収などに使われていないか</a:t>
                      </a:r>
                      <a:endParaRPr/>
                    </a:p>
                  </a:txBody>
                  <a:tcPr marL="91450" marR="91450" marT="45725" marB="45725" anchor="ctr">
                    <a:lnL w="38100" cap="flat" cmpd="sng">
                      <a:solidFill>
                        <a:schemeClr val="lt1"/>
                      </a:solidFill>
                      <a:prstDash val="solid"/>
                      <a:round/>
                      <a:headEnd type="none" w="sm" len="sm"/>
                      <a:tailEnd type="none" w="sm" len="sm"/>
                    </a:lnL>
                    <a:lnR w="38100" cap="flat" cmpd="sng">
                      <a:solidFill>
                        <a:schemeClr val="lt1"/>
                      </a:solidFill>
                      <a:prstDash val="solid"/>
                      <a:round/>
                      <a:headEnd type="none" w="sm" len="sm"/>
                      <a:tailEnd type="none" w="sm" len="sm"/>
                    </a:lnR>
                    <a:lnT w="38100" cap="flat" cmpd="sng">
                      <a:solidFill>
                        <a:schemeClr val="lt1"/>
                      </a:solidFill>
                      <a:prstDash val="solid"/>
                      <a:round/>
                      <a:headEnd type="none" w="sm" len="sm"/>
                      <a:tailEnd type="none" w="sm" len="sm"/>
                    </a:lnT>
                    <a:lnB w="38100" cap="flat" cmpd="sng">
                      <a:solidFill>
                        <a:schemeClr val="lt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cSld>
  <p:clrMapOvr>
    <a:masterClrMapping/>
  </p:clrMapOvr>
</p:sld>
</file>

<file path=ppt/theme/theme1.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1381</Words>
  <Application>Microsoft Office PowerPoint</Application>
  <PresentationFormat>ワイド画面</PresentationFormat>
  <Paragraphs>184</Paragraphs>
  <Slides>9</Slides>
  <Notes>9</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9</vt:i4>
      </vt:variant>
    </vt:vector>
  </HeadingPairs>
  <TitlesOfParts>
    <vt:vector size="12" baseType="lpstr">
      <vt:lpstr>Meiryo</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revision>1</cp:revision>
  <dcterms:modified xsi:type="dcterms:W3CDTF">2024-04-14T12:20:24Z</dcterms:modified>
</cp:coreProperties>
</file>