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1" r:id="rId8"/>
    <p:sldId id="264" r:id="rId9"/>
    <p:sldId id="263" r:id="rId10"/>
    <p:sldId id="265" r:id="rId11"/>
  </p:sldIdLst>
  <p:sldSz cx="12192000" cy="6858000"/>
  <p:notesSz cx="9144000" cy="6858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AB24CAA-F13C-4B49-8143-9B66B3F08278}" v="1" dt="2024-05-15T06:51:41.8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94660"/>
  </p:normalViewPr>
  <p:slideViewPr>
    <p:cSldViewPr snapToGrid="0">
      <p:cViewPr varScale="1">
        <p:scale>
          <a:sx n="84" d="100"/>
          <a:sy n="84" d="100"/>
        </p:scale>
        <p:origin x="90" y="4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DA3CE1-9FB3-4394-70A3-47E3A61DEF9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3D94289B-169A-0080-A98E-93FA1F77F3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B89A809-8378-C927-25F6-AE99F2E9868F}"/>
              </a:ext>
            </a:extLst>
          </p:cNvPr>
          <p:cNvSpPr>
            <a:spLocks noGrp="1"/>
          </p:cNvSpPr>
          <p:nvPr>
            <p:ph type="dt" sz="half" idx="10"/>
          </p:nvPr>
        </p:nvSpPr>
        <p:spPr/>
        <p:txBody>
          <a:bodyPr/>
          <a:lstStyle/>
          <a:p>
            <a:fld id="{FD088802-457B-4814-A2BA-CAAF2677F765}" type="datetimeFigureOut">
              <a:rPr kumimoji="1" lang="ja-JP" altLang="en-US" smtClean="0"/>
              <a:t>2024/5/17</a:t>
            </a:fld>
            <a:endParaRPr kumimoji="1" lang="ja-JP" altLang="en-US"/>
          </a:p>
        </p:txBody>
      </p:sp>
      <p:sp>
        <p:nvSpPr>
          <p:cNvPr id="5" name="フッター プレースホルダー 4">
            <a:extLst>
              <a:ext uri="{FF2B5EF4-FFF2-40B4-BE49-F238E27FC236}">
                <a16:creationId xmlns:a16="http://schemas.microsoft.com/office/drawing/2014/main" id="{BB36A10A-7FBE-C939-C917-B56D45955B1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8A0CD37-D443-8C9A-FA09-6756C0B320DE}"/>
              </a:ext>
            </a:extLst>
          </p:cNvPr>
          <p:cNvSpPr>
            <a:spLocks noGrp="1"/>
          </p:cNvSpPr>
          <p:nvPr>
            <p:ph type="sldNum" sz="quarter" idx="12"/>
          </p:nvPr>
        </p:nvSpPr>
        <p:spPr/>
        <p:txBody>
          <a:bodyPr/>
          <a:lstStyle/>
          <a:p>
            <a:fld id="{C68F53A8-9D8D-45D1-A4C3-ADC01131FD4B}" type="slidenum">
              <a:rPr kumimoji="1" lang="ja-JP" altLang="en-US" smtClean="0"/>
              <a:t>‹#›</a:t>
            </a:fld>
            <a:endParaRPr kumimoji="1" lang="ja-JP" altLang="en-US"/>
          </a:p>
        </p:txBody>
      </p:sp>
    </p:spTree>
    <p:extLst>
      <p:ext uri="{BB962C8B-B14F-4D97-AF65-F5344CB8AC3E}">
        <p14:creationId xmlns:p14="http://schemas.microsoft.com/office/powerpoint/2010/main" val="20681667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CB4874C-000D-CE7C-127D-DBEFDA7E406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3199D57-4070-C6DA-2FAC-1C2B5BDF6756}"/>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7954245-7AAE-1E55-C031-5BCB86702EC1}"/>
              </a:ext>
            </a:extLst>
          </p:cNvPr>
          <p:cNvSpPr>
            <a:spLocks noGrp="1"/>
          </p:cNvSpPr>
          <p:nvPr>
            <p:ph type="dt" sz="half" idx="10"/>
          </p:nvPr>
        </p:nvSpPr>
        <p:spPr/>
        <p:txBody>
          <a:bodyPr/>
          <a:lstStyle/>
          <a:p>
            <a:fld id="{FD088802-457B-4814-A2BA-CAAF2677F765}" type="datetimeFigureOut">
              <a:rPr kumimoji="1" lang="ja-JP" altLang="en-US" smtClean="0"/>
              <a:t>2024/5/17</a:t>
            </a:fld>
            <a:endParaRPr kumimoji="1" lang="ja-JP" altLang="en-US"/>
          </a:p>
        </p:txBody>
      </p:sp>
      <p:sp>
        <p:nvSpPr>
          <p:cNvPr id="5" name="フッター プレースホルダー 4">
            <a:extLst>
              <a:ext uri="{FF2B5EF4-FFF2-40B4-BE49-F238E27FC236}">
                <a16:creationId xmlns:a16="http://schemas.microsoft.com/office/drawing/2014/main" id="{2F7B6DBA-A08F-B47C-CD23-13FDF2F197D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0C350D5-6CDA-89FF-D628-9262218BFB63}"/>
              </a:ext>
            </a:extLst>
          </p:cNvPr>
          <p:cNvSpPr>
            <a:spLocks noGrp="1"/>
          </p:cNvSpPr>
          <p:nvPr>
            <p:ph type="sldNum" sz="quarter" idx="12"/>
          </p:nvPr>
        </p:nvSpPr>
        <p:spPr/>
        <p:txBody>
          <a:bodyPr/>
          <a:lstStyle/>
          <a:p>
            <a:fld id="{C68F53A8-9D8D-45D1-A4C3-ADC01131FD4B}" type="slidenum">
              <a:rPr kumimoji="1" lang="ja-JP" altLang="en-US" smtClean="0"/>
              <a:t>‹#›</a:t>
            </a:fld>
            <a:endParaRPr kumimoji="1" lang="ja-JP" altLang="en-US"/>
          </a:p>
        </p:txBody>
      </p:sp>
    </p:spTree>
    <p:extLst>
      <p:ext uri="{BB962C8B-B14F-4D97-AF65-F5344CB8AC3E}">
        <p14:creationId xmlns:p14="http://schemas.microsoft.com/office/powerpoint/2010/main" val="239250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239DE55-81F4-0153-4029-6892B4653FB5}"/>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8D141F3-34BF-D8EB-F416-2E895B764372}"/>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E60C7FE-59D5-2187-5CC9-9E7D793DB2D3}"/>
              </a:ext>
            </a:extLst>
          </p:cNvPr>
          <p:cNvSpPr>
            <a:spLocks noGrp="1"/>
          </p:cNvSpPr>
          <p:nvPr>
            <p:ph type="dt" sz="half" idx="10"/>
          </p:nvPr>
        </p:nvSpPr>
        <p:spPr/>
        <p:txBody>
          <a:bodyPr/>
          <a:lstStyle/>
          <a:p>
            <a:fld id="{FD088802-457B-4814-A2BA-CAAF2677F765}" type="datetimeFigureOut">
              <a:rPr kumimoji="1" lang="ja-JP" altLang="en-US" smtClean="0"/>
              <a:t>2024/5/17</a:t>
            </a:fld>
            <a:endParaRPr kumimoji="1" lang="ja-JP" altLang="en-US"/>
          </a:p>
        </p:txBody>
      </p:sp>
      <p:sp>
        <p:nvSpPr>
          <p:cNvPr id="5" name="フッター プレースホルダー 4">
            <a:extLst>
              <a:ext uri="{FF2B5EF4-FFF2-40B4-BE49-F238E27FC236}">
                <a16:creationId xmlns:a16="http://schemas.microsoft.com/office/drawing/2014/main" id="{94B60F0A-0521-8757-943B-083EC268D35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714F49A-3432-1E7F-BD32-C067A9E95042}"/>
              </a:ext>
            </a:extLst>
          </p:cNvPr>
          <p:cNvSpPr>
            <a:spLocks noGrp="1"/>
          </p:cNvSpPr>
          <p:nvPr>
            <p:ph type="sldNum" sz="quarter" idx="12"/>
          </p:nvPr>
        </p:nvSpPr>
        <p:spPr/>
        <p:txBody>
          <a:bodyPr/>
          <a:lstStyle/>
          <a:p>
            <a:fld id="{C68F53A8-9D8D-45D1-A4C3-ADC01131FD4B}" type="slidenum">
              <a:rPr kumimoji="1" lang="ja-JP" altLang="en-US" smtClean="0"/>
              <a:t>‹#›</a:t>
            </a:fld>
            <a:endParaRPr kumimoji="1" lang="ja-JP" altLang="en-US"/>
          </a:p>
        </p:txBody>
      </p:sp>
    </p:spTree>
    <p:extLst>
      <p:ext uri="{BB962C8B-B14F-4D97-AF65-F5344CB8AC3E}">
        <p14:creationId xmlns:p14="http://schemas.microsoft.com/office/powerpoint/2010/main" val="2327457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1A6CBCD-1E21-BF11-046F-E2A1748DCD0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CB8CC32-0C8F-C8BE-E781-E35B24D1F0C6}"/>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B096525-B4DC-9AC4-6C2B-914C6E3590E0}"/>
              </a:ext>
            </a:extLst>
          </p:cNvPr>
          <p:cNvSpPr>
            <a:spLocks noGrp="1"/>
          </p:cNvSpPr>
          <p:nvPr>
            <p:ph type="dt" sz="half" idx="10"/>
          </p:nvPr>
        </p:nvSpPr>
        <p:spPr/>
        <p:txBody>
          <a:bodyPr/>
          <a:lstStyle/>
          <a:p>
            <a:fld id="{FD088802-457B-4814-A2BA-CAAF2677F765}" type="datetimeFigureOut">
              <a:rPr kumimoji="1" lang="ja-JP" altLang="en-US" smtClean="0"/>
              <a:t>2024/5/17</a:t>
            </a:fld>
            <a:endParaRPr kumimoji="1" lang="ja-JP" altLang="en-US"/>
          </a:p>
        </p:txBody>
      </p:sp>
      <p:sp>
        <p:nvSpPr>
          <p:cNvPr id="5" name="フッター プレースホルダー 4">
            <a:extLst>
              <a:ext uri="{FF2B5EF4-FFF2-40B4-BE49-F238E27FC236}">
                <a16:creationId xmlns:a16="http://schemas.microsoft.com/office/drawing/2014/main" id="{D11D0FF5-5EF3-B4B3-F07A-4852F9F6CE1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1DFD061-BA52-E922-78E0-B3A60B9E0D2E}"/>
              </a:ext>
            </a:extLst>
          </p:cNvPr>
          <p:cNvSpPr>
            <a:spLocks noGrp="1"/>
          </p:cNvSpPr>
          <p:nvPr>
            <p:ph type="sldNum" sz="quarter" idx="12"/>
          </p:nvPr>
        </p:nvSpPr>
        <p:spPr/>
        <p:txBody>
          <a:bodyPr/>
          <a:lstStyle/>
          <a:p>
            <a:fld id="{C68F53A8-9D8D-45D1-A4C3-ADC01131FD4B}" type="slidenum">
              <a:rPr kumimoji="1" lang="ja-JP" altLang="en-US" smtClean="0"/>
              <a:t>‹#›</a:t>
            </a:fld>
            <a:endParaRPr kumimoji="1" lang="ja-JP" altLang="en-US"/>
          </a:p>
        </p:txBody>
      </p:sp>
    </p:spTree>
    <p:extLst>
      <p:ext uri="{BB962C8B-B14F-4D97-AF65-F5344CB8AC3E}">
        <p14:creationId xmlns:p14="http://schemas.microsoft.com/office/powerpoint/2010/main" val="330162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320D48-A9DC-1EEF-2C55-0AEB7164F34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B27F49B-3481-EEF8-0482-E02763800AB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4C646E1C-E7C2-6C15-13D8-D829291FA1A3}"/>
              </a:ext>
            </a:extLst>
          </p:cNvPr>
          <p:cNvSpPr>
            <a:spLocks noGrp="1"/>
          </p:cNvSpPr>
          <p:nvPr>
            <p:ph type="dt" sz="half" idx="10"/>
          </p:nvPr>
        </p:nvSpPr>
        <p:spPr/>
        <p:txBody>
          <a:bodyPr/>
          <a:lstStyle/>
          <a:p>
            <a:fld id="{FD088802-457B-4814-A2BA-CAAF2677F765}" type="datetimeFigureOut">
              <a:rPr kumimoji="1" lang="ja-JP" altLang="en-US" smtClean="0"/>
              <a:t>2024/5/17</a:t>
            </a:fld>
            <a:endParaRPr kumimoji="1" lang="ja-JP" altLang="en-US"/>
          </a:p>
        </p:txBody>
      </p:sp>
      <p:sp>
        <p:nvSpPr>
          <p:cNvPr id="5" name="フッター プレースホルダー 4">
            <a:extLst>
              <a:ext uri="{FF2B5EF4-FFF2-40B4-BE49-F238E27FC236}">
                <a16:creationId xmlns:a16="http://schemas.microsoft.com/office/drawing/2014/main" id="{91148792-5FE6-A382-C180-3B314ECF422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3587BF3-3982-5F99-1B97-7B52EE3437BC}"/>
              </a:ext>
            </a:extLst>
          </p:cNvPr>
          <p:cNvSpPr>
            <a:spLocks noGrp="1"/>
          </p:cNvSpPr>
          <p:nvPr>
            <p:ph type="sldNum" sz="quarter" idx="12"/>
          </p:nvPr>
        </p:nvSpPr>
        <p:spPr/>
        <p:txBody>
          <a:bodyPr/>
          <a:lstStyle/>
          <a:p>
            <a:fld id="{C68F53A8-9D8D-45D1-A4C3-ADC01131FD4B}" type="slidenum">
              <a:rPr kumimoji="1" lang="ja-JP" altLang="en-US" smtClean="0"/>
              <a:t>‹#›</a:t>
            </a:fld>
            <a:endParaRPr kumimoji="1" lang="ja-JP" altLang="en-US"/>
          </a:p>
        </p:txBody>
      </p:sp>
    </p:spTree>
    <p:extLst>
      <p:ext uri="{BB962C8B-B14F-4D97-AF65-F5344CB8AC3E}">
        <p14:creationId xmlns:p14="http://schemas.microsoft.com/office/powerpoint/2010/main" val="1698595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705AE26-21C2-9B8A-DD20-886E67487D5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30A95B2-3DC8-6876-B54C-84483696BCA6}"/>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6D37863-AFF8-960E-CB3D-559C9471E31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5CA8943-0A68-F75D-FEAD-E94F9EC06FCB}"/>
              </a:ext>
            </a:extLst>
          </p:cNvPr>
          <p:cNvSpPr>
            <a:spLocks noGrp="1"/>
          </p:cNvSpPr>
          <p:nvPr>
            <p:ph type="dt" sz="half" idx="10"/>
          </p:nvPr>
        </p:nvSpPr>
        <p:spPr/>
        <p:txBody>
          <a:bodyPr/>
          <a:lstStyle/>
          <a:p>
            <a:fld id="{FD088802-457B-4814-A2BA-CAAF2677F765}" type="datetimeFigureOut">
              <a:rPr kumimoji="1" lang="ja-JP" altLang="en-US" smtClean="0"/>
              <a:t>2024/5/17</a:t>
            </a:fld>
            <a:endParaRPr kumimoji="1" lang="ja-JP" altLang="en-US"/>
          </a:p>
        </p:txBody>
      </p:sp>
      <p:sp>
        <p:nvSpPr>
          <p:cNvPr id="6" name="フッター プレースホルダー 5">
            <a:extLst>
              <a:ext uri="{FF2B5EF4-FFF2-40B4-BE49-F238E27FC236}">
                <a16:creationId xmlns:a16="http://schemas.microsoft.com/office/drawing/2014/main" id="{20E0B4AF-19A1-4CA7-AE0F-D8810F3EE94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2B6E0AF-2089-59AE-DBE5-A937263F1D48}"/>
              </a:ext>
            </a:extLst>
          </p:cNvPr>
          <p:cNvSpPr>
            <a:spLocks noGrp="1"/>
          </p:cNvSpPr>
          <p:nvPr>
            <p:ph type="sldNum" sz="quarter" idx="12"/>
          </p:nvPr>
        </p:nvSpPr>
        <p:spPr/>
        <p:txBody>
          <a:bodyPr/>
          <a:lstStyle/>
          <a:p>
            <a:fld id="{C68F53A8-9D8D-45D1-A4C3-ADC01131FD4B}" type="slidenum">
              <a:rPr kumimoji="1" lang="ja-JP" altLang="en-US" smtClean="0"/>
              <a:t>‹#›</a:t>
            </a:fld>
            <a:endParaRPr kumimoji="1" lang="ja-JP" altLang="en-US"/>
          </a:p>
        </p:txBody>
      </p:sp>
    </p:spTree>
    <p:extLst>
      <p:ext uri="{BB962C8B-B14F-4D97-AF65-F5344CB8AC3E}">
        <p14:creationId xmlns:p14="http://schemas.microsoft.com/office/powerpoint/2010/main" val="13598509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F9ABC06-E629-0E8C-8D1F-DADB7A72F6B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D3FE67A-7F4D-47E6-4091-BC85BFA797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17CEC8A1-29E5-6FE0-FB8C-9C569C61B745}"/>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F049BBE4-EAAA-A4D7-A976-A521A62F5EF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47E861E-B622-E7CF-1EE5-D0CD843EBCC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A9FD5732-4827-4B91-337F-7C247E03E6C1}"/>
              </a:ext>
            </a:extLst>
          </p:cNvPr>
          <p:cNvSpPr>
            <a:spLocks noGrp="1"/>
          </p:cNvSpPr>
          <p:nvPr>
            <p:ph type="dt" sz="half" idx="10"/>
          </p:nvPr>
        </p:nvSpPr>
        <p:spPr/>
        <p:txBody>
          <a:bodyPr/>
          <a:lstStyle/>
          <a:p>
            <a:fld id="{FD088802-457B-4814-A2BA-CAAF2677F765}" type="datetimeFigureOut">
              <a:rPr kumimoji="1" lang="ja-JP" altLang="en-US" smtClean="0"/>
              <a:t>2024/5/17</a:t>
            </a:fld>
            <a:endParaRPr kumimoji="1" lang="ja-JP" altLang="en-US"/>
          </a:p>
        </p:txBody>
      </p:sp>
      <p:sp>
        <p:nvSpPr>
          <p:cNvPr id="8" name="フッター プレースホルダー 7">
            <a:extLst>
              <a:ext uri="{FF2B5EF4-FFF2-40B4-BE49-F238E27FC236}">
                <a16:creationId xmlns:a16="http://schemas.microsoft.com/office/drawing/2014/main" id="{496F0B90-EA14-5205-5F3D-28F4B8325424}"/>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E8C6AD87-0B55-26C5-48FC-9CD77F4FE948}"/>
              </a:ext>
            </a:extLst>
          </p:cNvPr>
          <p:cNvSpPr>
            <a:spLocks noGrp="1"/>
          </p:cNvSpPr>
          <p:nvPr>
            <p:ph type="sldNum" sz="quarter" idx="12"/>
          </p:nvPr>
        </p:nvSpPr>
        <p:spPr/>
        <p:txBody>
          <a:bodyPr/>
          <a:lstStyle/>
          <a:p>
            <a:fld id="{C68F53A8-9D8D-45D1-A4C3-ADC01131FD4B}" type="slidenum">
              <a:rPr kumimoji="1" lang="ja-JP" altLang="en-US" smtClean="0"/>
              <a:t>‹#›</a:t>
            </a:fld>
            <a:endParaRPr kumimoji="1" lang="ja-JP" altLang="en-US"/>
          </a:p>
        </p:txBody>
      </p:sp>
    </p:spTree>
    <p:extLst>
      <p:ext uri="{BB962C8B-B14F-4D97-AF65-F5344CB8AC3E}">
        <p14:creationId xmlns:p14="http://schemas.microsoft.com/office/powerpoint/2010/main" val="22635760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2793E4-588C-82BD-309C-52676A93A433}"/>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6876CA6-E9E2-C703-F287-50194C2500C4}"/>
              </a:ext>
            </a:extLst>
          </p:cNvPr>
          <p:cNvSpPr>
            <a:spLocks noGrp="1"/>
          </p:cNvSpPr>
          <p:nvPr>
            <p:ph type="dt" sz="half" idx="10"/>
          </p:nvPr>
        </p:nvSpPr>
        <p:spPr/>
        <p:txBody>
          <a:bodyPr/>
          <a:lstStyle/>
          <a:p>
            <a:fld id="{FD088802-457B-4814-A2BA-CAAF2677F765}" type="datetimeFigureOut">
              <a:rPr kumimoji="1" lang="ja-JP" altLang="en-US" smtClean="0"/>
              <a:t>2024/5/17</a:t>
            </a:fld>
            <a:endParaRPr kumimoji="1" lang="ja-JP" altLang="en-US"/>
          </a:p>
        </p:txBody>
      </p:sp>
      <p:sp>
        <p:nvSpPr>
          <p:cNvPr id="4" name="フッター プレースホルダー 3">
            <a:extLst>
              <a:ext uri="{FF2B5EF4-FFF2-40B4-BE49-F238E27FC236}">
                <a16:creationId xmlns:a16="http://schemas.microsoft.com/office/drawing/2014/main" id="{3DAEAB89-AF98-D494-6D0C-20F8E418D152}"/>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9C9F8979-9AC4-23DC-4565-3154A4883C93}"/>
              </a:ext>
            </a:extLst>
          </p:cNvPr>
          <p:cNvSpPr>
            <a:spLocks noGrp="1"/>
          </p:cNvSpPr>
          <p:nvPr>
            <p:ph type="sldNum" sz="quarter" idx="12"/>
          </p:nvPr>
        </p:nvSpPr>
        <p:spPr/>
        <p:txBody>
          <a:bodyPr/>
          <a:lstStyle/>
          <a:p>
            <a:fld id="{C68F53A8-9D8D-45D1-A4C3-ADC01131FD4B}" type="slidenum">
              <a:rPr kumimoji="1" lang="ja-JP" altLang="en-US" smtClean="0"/>
              <a:t>‹#›</a:t>
            </a:fld>
            <a:endParaRPr kumimoji="1" lang="ja-JP" altLang="en-US"/>
          </a:p>
        </p:txBody>
      </p:sp>
    </p:spTree>
    <p:extLst>
      <p:ext uri="{BB962C8B-B14F-4D97-AF65-F5344CB8AC3E}">
        <p14:creationId xmlns:p14="http://schemas.microsoft.com/office/powerpoint/2010/main" val="2964795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BACC4A9-3BE0-94C4-8C10-47627337B91A}"/>
              </a:ext>
            </a:extLst>
          </p:cNvPr>
          <p:cNvSpPr>
            <a:spLocks noGrp="1"/>
          </p:cNvSpPr>
          <p:nvPr>
            <p:ph type="dt" sz="half" idx="10"/>
          </p:nvPr>
        </p:nvSpPr>
        <p:spPr/>
        <p:txBody>
          <a:bodyPr/>
          <a:lstStyle/>
          <a:p>
            <a:fld id="{FD088802-457B-4814-A2BA-CAAF2677F765}" type="datetimeFigureOut">
              <a:rPr kumimoji="1" lang="ja-JP" altLang="en-US" smtClean="0"/>
              <a:t>2024/5/17</a:t>
            </a:fld>
            <a:endParaRPr kumimoji="1" lang="ja-JP" altLang="en-US"/>
          </a:p>
        </p:txBody>
      </p:sp>
      <p:sp>
        <p:nvSpPr>
          <p:cNvPr id="3" name="フッター プレースホルダー 2">
            <a:extLst>
              <a:ext uri="{FF2B5EF4-FFF2-40B4-BE49-F238E27FC236}">
                <a16:creationId xmlns:a16="http://schemas.microsoft.com/office/drawing/2014/main" id="{6E9B75A0-0E82-BEE6-B023-418DCED062A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A3E4DFD-3F2F-92F4-6DC4-6651A281DC8F}"/>
              </a:ext>
            </a:extLst>
          </p:cNvPr>
          <p:cNvSpPr>
            <a:spLocks noGrp="1"/>
          </p:cNvSpPr>
          <p:nvPr>
            <p:ph type="sldNum" sz="quarter" idx="12"/>
          </p:nvPr>
        </p:nvSpPr>
        <p:spPr/>
        <p:txBody>
          <a:bodyPr/>
          <a:lstStyle/>
          <a:p>
            <a:fld id="{C68F53A8-9D8D-45D1-A4C3-ADC01131FD4B}" type="slidenum">
              <a:rPr kumimoji="1" lang="ja-JP" altLang="en-US" smtClean="0"/>
              <a:t>‹#›</a:t>
            </a:fld>
            <a:endParaRPr kumimoji="1" lang="ja-JP" altLang="en-US"/>
          </a:p>
        </p:txBody>
      </p:sp>
    </p:spTree>
    <p:extLst>
      <p:ext uri="{BB962C8B-B14F-4D97-AF65-F5344CB8AC3E}">
        <p14:creationId xmlns:p14="http://schemas.microsoft.com/office/powerpoint/2010/main" val="1166436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D0503E-B3E5-B606-8CF4-0DCC6AEF156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92F85E7-72C8-28EC-16DE-3C7B42165A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48593A14-7B9D-2DC9-ACAC-F595F8D9BB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39AEC32-18D3-0B77-9BC2-33D884099F0F}"/>
              </a:ext>
            </a:extLst>
          </p:cNvPr>
          <p:cNvSpPr>
            <a:spLocks noGrp="1"/>
          </p:cNvSpPr>
          <p:nvPr>
            <p:ph type="dt" sz="half" idx="10"/>
          </p:nvPr>
        </p:nvSpPr>
        <p:spPr/>
        <p:txBody>
          <a:bodyPr/>
          <a:lstStyle/>
          <a:p>
            <a:fld id="{FD088802-457B-4814-A2BA-CAAF2677F765}" type="datetimeFigureOut">
              <a:rPr kumimoji="1" lang="ja-JP" altLang="en-US" smtClean="0"/>
              <a:t>2024/5/17</a:t>
            </a:fld>
            <a:endParaRPr kumimoji="1" lang="ja-JP" altLang="en-US"/>
          </a:p>
        </p:txBody>
      </p:sp>
      <p:sp>
        <p:nvSpPr>
          <p:cNvPr id="6" name="フッター プレースホルダー 5">
            <a:extLst>
              <a:ext uri="{FF2B5EF4-FFF2-40B4-BE49-F238E27FC236}">
                <a16:creationId xmlns:a16="http://schemas.microsoft.com/office/drawing/2014/main" id="{99D4331F-D047-63AB-9C35-D4015ABDAF6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B980643-EF34-7BD0-4CD6-54EEB26887CE}"/>
              </a:ext>
            </a:extLst>
          </p:cNvPr>
          <p:cNvSpPr>
            <a:spLocks noGrp="1"/>
          </p:cNvSpPr>
          <p:nvPr>
            <p:ph type="sldNum" sz="quarter" idx="12"/>
          </p:nvPr>
        </p:nvSpPr>
        <p:spPr/>
        <p:txBody>
          <a:bodyPr/>
          <a:lstStyle/>
          <a:p>
            <a:fld id="{C68F53A8-9D8D-45D1-A4C3-ADC01131FD4B}" type="slidenum">
              <a:rPr kumimoji="1" lang="ja-JP" altLang="en-US" smtClean="0"/>
              <a:t>‹#›</a:t>
            </a:fld>
            <a:endParaRPr kumimoji="1" lang="ja-JP" altLang="en-US"/>
          </a:p>
        </p:txBody>
      </p:sp>
    </p:spTree>
    <p:extLst>
      <p:ext uri="{BB962C8B-B14F-4D97-AF65-F5344CB8AC3E}">
        <p14:creationId xmlns:p14="http://schemas.microsoft.com/office/powerpoint/2010/main" val="4071953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B02DCE-BA49-3CA1-835A-DE1BC0F48BF2}"/>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8578AB9-E774-22E0-B047-D427A1B6D93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1D6D5EA7-1C25-2798-00A9-87F759B5D0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480A0B5-E583-C165-49BC-B3C50BDA83A5}"/>
              </a:ext>
            </a:extLst>
          </p:cNvPr>
          <p:cNvSpPr>
            <a:spLocks noGrp="1"/>
          </p:cNvSpPr>
          <p:nvPr>
            <p:ph type="dt" sz="half" idx="10"/>
          </p:nvPr>
        </p:nvSpPr>
        <p:spPr/>
        <p:txBody>
          <a:bodyPr/>
          <a:lstStyle/>
          <a:p>
            <a:fld id="{FD088802-457B-4814-A2BA-CAAF2677F765}" type="datetimeFigureOut">
              <a:rPr kumimoji="1" lang="ja-JP" altLang="en-US" smtClean="0"/>
              <a:t>2024/5/17</a:t>
            </a:fld>
            <a:endParaRPr kumimoji="1" lang="ja-JP" altLang="en-US"/>
          </a:p>
        </p:txBody>
      </p:sp>
      <p:sp>
        <p:nvSpPr>
          <p:cNvPr id="6" name="フッター プレースホルダー 5">
            <a:extLst>
              <a:ext uri="{FF2B5EF4-FFF2-40B4-BE49-F238E27FC236}">
                <a16:creationId xmlns:a16="http://schemas.microsoft.com/office/drawing/2014/main" id="{0C059FD9-2125-5380-62DF-8427757D60E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9A69221-FC55-F666-D938-02AAE2B30B19}"/>
              </a:ext>
            </a:extLst>
          </p:cNvPr>
          <p:cNvSpPr>
            <a:spLocks noGrp="1"/>
          </p:cNvSpPr>
          <p:nvPr>
            <p:ph type="sldNum" sz="quarter" idx="12"/>
          </p:nvPr>
        </p:nvSpPr>
        <p:spPr/>
        <p:txBody>
          <a:bodyPr/>
          <a:lstStyle/>
          <a:p>
            <a:fld id="{C68F53A8-9D8D-45D1-A4C3-ADC01131FD4B}" type="slidenum">
              <a:rPr kumimoji="1" lang="ja-JP" altLang="en-US" smtClean="0"/>
              <a:t>‹#›</a:t>
            </a:fld>
            <a:endParaRPr kumimoji="1" lang="ja-JP" altLang="en-US"/>
          </a:p>
        </p:txBody>
      </p:sp>
    </p:spTree>
    <p:extLst>
      <p:ext uri="{BB962C8B-B14F-4D97-AF65-F5344CB8AC3E}">
        <p14:creationId xmlns:p14="http://schemas.microsoft.com/office/powerpoint/2010/main" val="2253365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E8FF35E-768F-6E41-68DC-F24B133F860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6691C47-7A13-24B3-6559-369EDD0C2C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6B893E3-2323-C330-5E65-FABA3BEF2E1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D088802-457B-4814-A2BA-CAAF2677F765}" type="datetimeFigureOut">
              <a:rPr kumimoji="1" lang="ja-JP" altLang="en-US" smtClean="0"/>
              <a:t>2024/5/17</a:t>
            </a:fld>
            <a:endParaRPr kumimoji="1" lang="ja-JP" altLang="en-US"/>
          </a:p>
        </p:txBody>
      </p:sp>
      <p:sp>
        <p:nvSpPr>
          <p:cNvPr id="5" name="フッター プレースホルダー 4">
            <a:extLst>
              <a:ext uri="{FF2B5EF4-FFF2-40B4-BE49-F238E27FC236}">
                <a16:creationId xmlns:a16="http://schemas.microsoft.com/office/drawing/2014/main" id="{0A31CF69-0284-7F84-5BF0-AC06C7AE85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83D4324B-5DC0-B921-E74D-BA0420A88D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68F53A8-9D8D-45D1-A4C3-ADC01131FD4B}" type="slidenum">
              <a:rPr kumimoji="1" lang="ja-JP" altLang="en-US" smtClean="0"/>
              <a:t>‹#›</a:t>
            </a:fld>
            <a:endParaRPr kumimoji="1" lang="ja-JP" altLang="en-US"/>
          </a:p>
        </p:txBody>
      </p:sp>
    </p:spTree>
    <p:extLst>
      <p:ext uri="{BB962C8B-B14F-4D97-AF65-F5344CB8AC3E}">
        <p14:creationId xmlns:p14="http://schemas.microsoft.com/office/powerpoint/2010/main" val="8766004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2BBCA54-BE48-EE7E-771C-3637234782AA}"/>
              </a:ext>
            </a:extLst>
          </p:cNvPr>
          <p:cNvSpPr>
            <a:spLocks noGrp="1"/>
          </p:cNvSpPr>
          <p:nvPr>
            <p:ph type="ctrTitle"/>
          </p:nvPr>
        </p:nvSpPr>
        <p:spPr/>
        <p:txBody>
          <a:bodyPr>
            <a:normAutofit/>
          </a:bodyPr>
          <a:lstStyle/>
          <a:p>
            <a:r>
              <a:rPr kumimoji="1" lang="ja-JP" altLang="en-US" sz="6600" dirty="0">
                <a:latin typeface="HGP明朝E" panose="02020900000000000000" pitchFamily="18" charset="-128"/>
                <a:ea typeface="HGP明朝E" panose="02020900000000000000" pitchFamily="18" charset="-128"/>
              </a:rPr>
              <a:t>台湾新総統就任と</a:t>
            </a:r>
            <a:br>
              <a:rPr kumimoji="1" lang="en-US" altLang="ja-JP" sz="6600" dirty="0">
                <a:latin typeface="HGP明朝E" panose="02020900000000000000" pitchFamily="18" charset="-128"/>
                <a:ea typeface="HGP明朝E" panose="02020900000000000000" pitchFamily="18" charset="-128"/>
              </a:rPr>
            </a:br>
            <a:r>
              <a:rPr kumimoji="1" lang="ja-JP" altLang="en-US" sz="6600" dirty="0">
                <a:latin typeface="HGP明朝E" panose="02020900000000000000" pitchFamily="18" charset="-128"/>
                <a:ea typeface="HGP明朝E" panose="02020900000000000000" pitchFamily="18" charset="-128"/>
              </a:rPr>
              <a:t>中国の動向</a:t>
            </a:r>
          </a:p>
        </p:txBody>
      </p:sp>
      <p:sp>
        <p:nvSpPr>
          <p:cNvPr id="3" name="字幕 2">
            <a:extLst>
              <a:ext uri="{FF2B5EF4-FFF2-40B4-BE49-F238E27FC236}">
                <a16:creationId xmlns:a16="http://schemas.microsoft.com/office/drawing/2014/main" id="{64371356-F78B-AF55-11B4-C4EDC7AC3890}"/>
              </a:ext>
            </a:extLst>
          </p:cNvPr>
          <p:cNvSpPr>
            <a:spLocks noGrp="1"/>
          </p:cNvSpPr>
          <p:nvPr>
            <p:ph type="subTitle" idx="1"/>
          </p:nvPr>
        </p:nvSpPr>
        <p:spPr>
          <a:xfrm>
            <a:off x="1524000" y="3727971"/>
            <a:ext cx="9144000" cy="1655762"/>
          </a:xfrm>
        </p:spPr>
        <p:txBody>
          <a:bodyPr>
            <a:normAutofit/>
          </a:bodyPr>
          <a:lstStyle/>
          <a:p>
            <a:r>
              <a:rPr lang="ja-JP" altLang="en-US" sz="2800" dirty="0">
                <a:latin typeface="HGP明朝E" panose="02020900000000000000" pitchFamily="18" charset="-128"/>
                <a:ea typeface="HGP明朝E" panose="02020900000000000000" pitchFamily="18" charset="-128"/>
              </a:rPr>
              <a:t>２０２４年５月２０日就任式</a:t>
            </a:r>
            <a:endParaRPr lang="en-US" altLang="ja-JP" sz="2800" dirty="0">
              <a:latin typeface="HGP明朝E" panose="02020900000000000000" pitchFamily="18" charset="-128"/>
              <a:ea typeface="HGP明朝E" panose="02020900000000000000" pitchFamily="18" charset="-128"/>
            </a:endParaRPr>
          </a:p>
          <a:p>
            <a:endParaRPr kumimoji="1" lang="en-US" altLang="ja-JP" sz="2800" dirty="0">
              <a:latin typeface="HGP明朝E" panose="02020900000000000000" pitchFamily="18" charset="-128"/>
              <a:ea typeface="HGP明朝E" panose="02020900000000000000" pitchFamily="18" charset="-128"/>
            </a:endParaRPr>
          </a:p>
          <a:p>
            <a:r>
              <a:rPr lang="ja-JP" altLang="en-US" sz="2800" dirty="0">
                <a:latin typeface="HGP明朝E" panose="02020900000000000000" pitchFamily="18" charset="-128"/>
                <a:ea typeface="HGP明朝E" panose="02020900000000000000" pitchFamily="18" charset="-128"/>
              </a:rPr>
              <a:t>情報パック５月号</a:t>
            </a:r>
            <a:endParaRPr kumimoji="1" lang="ja-JP" altLang="en-US" sz="28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5299154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E895438-2C55-2499-A14C-565547CEDCC0}"/>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東アジアが大きく動く気配</a:t>
            </a:r>
          </a:p>
        </p:txBody>
      </p:sp>
      <p:sp>
        <p:nvSpPr>
          <p:cNvPr id="3" name="テキスト プレースホルダー 2">
            <a:extLst>
              <a:ext uri="{FF2B5EF4-FFF2-40B4-BE49-F238E27FC236}">
                <a16:creationId xmlns:a16="http://schemas.microsoft.com/office/drawing/2014/main" id="{59C3FE3B-30C0-C045-9A18-BF56204FAC0E}"/>
              </a:ext>
            </a:extLst>
          </p:cNvPr>
          <p:cNvSpPr>
            <a:spLocks noGrp="1"/>
          </p:cNvSpPr>
          <p:nvPr>
            <p:ph type="body" idx="1"/>
          </p:nvPr>
        </p:nvSpPr>
        <p:spPr/>
        <p:txBody>
          <a:bodyPr/>
          <a:lstStyle/>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900636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058A14AF-9FB5-4CC7-BA35-E8E85D3ED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4E7621D4-358B-63CE-D8CD-3A1128DBF07F}"/>
              </a:ext>
            </a:extLst>
          </p:cNvPr>
          <p:cNvSpPr>
            <a:spLocks noGrp="1"/>
          </p:cNvSpPr>
          <p:nvPr>
            <p:ph type="title"/>
          </p:nvPr>
        </p:nvSpPr>
        <p:spPr>
          <a:xfrm>
            <a:off x="793662" y="386930"/>
            <a:ext cx="10066122" cy="1298448"/>
          </a:xfrm>
        </p:spPr>
        <p:txBody>
          <a:bodyPr anchor="b">
            <a:normAutofit/>
          </a:bodyPr>
          <a:lstStyle/>
          <a:p>
            <a:r>
              <a:rPr kumimoji="1" lang="ja-JP" altLang="en-US" sz="4800">
                <a:latin typeface="HGP明朝E" panose="02020900000000000000" pitchFamily="18" charset="-128"/>
                <a:ea typeface="HGP明朝E" panose="02020900000000000000" pitchFamily="18" charset="-128"/>
              </a:rPr>
              <a:t>活発な米中の駆け引き</a:t>
            </a:r>
          </a:p>
        </p:txBody>
      </p:sp>
      <p:sp>
        <p:nvSpPr>
          <p:cNvPr id="1033" name="Rectangle 1032">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コンテンツ プレースホルダー 2">
            <a:extLst>
              <a:ext uri="{FF2B5EF4-FFF2-40B4-BE49-F238E27FC236}">
                <a16:creationId xmlns:a16="http://schemas.microsoft.com/office/drawing/2014/main" id="{922E94E0-7BFC-715D-5C4E-FEA1EA046278}"/>
              </a:ext>
            </a:extLst>
          </p:cNvPr>
          <p:cNvSpPr>
            <a:spLocks noGrp="1"/>
          </p:cNvSpPr>
          <p:nvPr>
            <p:ph idx="1"/>
          </p:nvPr>
        </p:nvSpPr>
        <p:spPr>
          <a:xfrm>
            <a:off x="410659" y="2599509"/>
            <a:ext cx="5283808" cy="3639450"/>
          </a:xfrm>
        </p:spPr>
        <p:txBody>
          <a:bodyPr anchor="ctr">
            <a:normAutofit lnSpcReduction="10000"/>
          </a:bodyPr>
          <a:lstStyle/>
          <a:p>
            <a:r>
              <a:rPr kumimoji="1" lang="ja-JP" altLang="en-US" sz="3200" dirty="0">
                <a:latin typeface="HGP明朝E" panose="02020900000000000000" pitchFamily="18" charset="-128"/>
                <a:ea typeface="HGP明朝E" panose="02020900000000000000" pitchFamily="18" charset="-128"/>
              </a:rPr>
              <a:t>米国、ブリンケン国務長官の訪中</a:t>
            </a:r>
            <a:endParaRPr kumimoji="1" lang="en-US" altLang="ja-JP" sz="32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４月</a:t>
            </a:r>
            <a:r>
              <a:rPr lang="en-US" altLang="ja-JP" sz="2800" dirty="0">
                <a:latin typeface="HGP明朝E" panose="02020900000000000000" pitchFamily="18" charset="-128"/>
                <a:ea typeface="HGP明朝E" panose="02020900000000000000" pitchFamily="18" charset="-128"/>
              </a:rPr>
              <a:t>25</a:t>
            </a:r>
            <a:r>
              <a:rPr lang="ja-JP" altLang="en-US" sz="2800" dirty="0">
                <a:latin typeface="HGP明朝E" panose="02020900000000000000" pitchFamily="18" charset="-128"/>
                <a:ea typeface="HGP明朝E" panose="02020900000000000000" pitchFamily="18" charset="-128"/>
              </a:rPr>
              <a:t>、</a:t>
            </a:r>
            <a:r>
              <a:rPr lang="en-US" altLang="ja-JP" sz="2800" dirty="0">
                <a:latin typeface="HGP明朝E" panose="02020900000000000000" pitchFamily="18" charset="-128"/>
                <a:ea typeface="HGP明朝E" panose="02020900000000000000" pitchFamily="18" charset="-128"/>
              </a:rPr>
              <a:t>26</a:t>
            </a:r>
            <a:r>
              <a:rPr lang="ja-JP" altLang="en-US" sz="2800" dirty="0">
                <a:latin typeface="HGP明朝E" panose="02020900000000000000" pitchFamily="18" charset="-128"/>
                <a:ea typeface="HGP明朝E" panose="02020900000000000000" pitchFamily="18" charset="-128"/>
              </a:rPr>
              <a:t>日　人民大会堂</a:t>
            </a:r>
            <a:endParaRPr lang="en-US" altLang="ja-JP" sz="2800" dirty="0">
              <a:latin typeface="HGP明朝E" panose="02020900000000000000" pitchFamily="18" charset="-128"/>
              <a:ea typeface="HGP明朝E" panose="02020900000000000000" pitchFamily="18" charset="-128"/>
            </a:endParaRPr>
          </a:p>
          <a:p>
            <a:pPr lvl="1"/>
            <a:endParaRPr lang="en-US" altLang="ja-JP" sz="28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ブリンケン、習近平国家主席会談</a:t>
            </a:r>
            <a:endParaRPr lang="en-US" altLang="ja-JP" sz="32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軍事転用可能な製品のロシアへの輸出中止を要請</a:t>
            </a:r>
            <a:endParaRPr lang="en-US" altLang="ja-JP" sz="2800" dirty="0">
              <a:latin typeface="HGP明朝E" panose="02020900000000000000" pitchFamily="18" charset="-128"/>
              <a:ea typeface="HGP明朝E" panose="02020900000000000000" pitchFamily="18" charset="-128"/>
            </a:endParaRPr>
          </a:p>
        </p:txBody>
      </p:sp>
      <p:pic>
        <p:nvPicPr>
          <p:cNvPr id="1026" name="Picture 2" descr="習主席×ブリンケン長官の会談“米中関係に進展があり実現”中国専門家が分析">
            <a:extLst>
              <a:ext uri="{FF2B5EF4-FFF2-40B4-BE49-F238E27FC236}">
                <a16:creationId xmlns:a16="http://schemas.microsoft.com/office/drawing/2014/main" id="{E27D9A1C-905C-4B80-C29F-1A94ECDBF59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911532" y="2892862"/>
            <a:ext cx="5150277" cy="2897030"/>
          </a:xfrm>
          <a:prstGeom prst="rect">
            <a:avLst/>
          </a:prstGeom>
          <a:noFill/>
          <a:extLst>
            <a:ext uri="{909E8E84-426E-40DD-AFC4-6F175D3DCCD1}">
              <a14:hiddenFill xmlns:a14="http://schemas.microsoft.com/office/drawing/2010/main">
                <a:solidFill>
                  <a:srgbClr val="FFFFFF"/>
                </a:solidFill>
              </a14:hiddenFill>
            </a:ext>
          </a:extLst>
        </p:spPr>
      </p:pic>
      <p:sp>
        <p:nvSpPr>
          <p:cNvPr id="1037" name="Rectangle 1036">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23236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2AFDA4F-5B25-04CF-27F1-FCC177CA3C1A}"/>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ブリンケン国務長官の要請内容</a:t>
            </a:r>
          </a:p>
        </p:txBody>
      </p:sp>
      <p:sp>
        <p:nvSpPr>
          <p:cNvPr id="3" name="コンテンツ プレースホルダー 2">
            <a:extLst>
              <a:ext uri="{FF2B5EF4-FFF2-40B4-BE49-F238E27FC236}">
                <a16:creationId xmlns:a16="http://schemas.microsoft.com/office/drawing/2014/main" id="{98B8084B-B229-1DE0-B29D-3D66B310C4FB}"/>
              </a:ext>
            </a:extLst>
          </p:cNvPr>
          <p:cNvSpPr>
            <a:spLocks noGrp="1"/>
          </p:cNvSpPr>
          <p:nvPr>
            <p:ph idx="1"/>
          </p:nvPr>
        </p:nvSpPr>
        <p:spPr/>
        <p:txBody>
          <a:bodyPr>
            <a:normAutofit/>
          </a:bodyPr>
          <a:lstStyle/>
          <a:p>
            <a:r>
              <a:rPr kumimoji="1" lang="ja-JP" altLang="en-US" sz="3200" dirty="0">
                <a:latin typeface="HGP明朝E" panose="02020900000000000000" pitchFamily="18" charset="-128"/>
                <a:ea typeface="HGP明朝E" panose="02020900000000000000" pitchFamily="18" charset="-128"/>
              </a:rPr>
              <a:t>中国の支援がロシアの攻勢を下支えしている</a:t>
            </a:r>
            <a:endParaRPr kumimoji="1" lang="en-US" altLang="ja-JP" sz="3200"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中国が支援を中止しなければ「追加措置の用意がある」と伝えた。新たな制裁を科す。</a:t>
            </a:r>
            <a:endParaRPr kumimoji="1" lang="en-US" altLang="ja-JP" sz="2800" dirty="0">
              <a:latin typeface="HGP明朝E" panose="02020900000000000000" pitchFamily="18" charset="-128"/>
              <a:ea typeface="HGP明朝E" panose="02020900000000000000" pitchFamily="18" charset="-128"/>
            </a:endParaRPr>
          </a:p>
          <a:p>
            <a:pPr lvl="1"/>
            <a:endParaRPr kumimoji="1" lang="en-US" altLang="ja-JP" sz="28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「証拠」－英紙テレグラフ（電子版）</a:t>
            </a:r>
            <a:r>
              <a:rPr lang="en-US" altLang="ja-JP" sz="3200" dirty="0">
                <a:latin typeface="HGP明朝E" panose="02020900000000000000" pitchFamily="18" charset="-128"/>
                <a:ea typeface="HGP明朝E" panose="02020900000000000000" pitchFamily="18" charset="-128"/>
              </a:rPr>
              <a:t>4</a:t>
            </a:r>
            <a:r>
              <a:rPr kumimoji="1" lang="ja-JP" altLang="en-US" sz="3200" dirty="0">
                <a:latin typeface="HGP明朝E" panose="02020900000000000000" pitchFamily="18" charset="-128"/>
                <a:ea typeface="HGP明朝E" panose="02020900000000000000" pitchFamily="18" charset="-128"/>
              </a:rPr>
              <a:t>月</a:t>
            </a:r>
            <a:r>
              <a:rPr kumimoji="1" lang="en-US" altLang="ja-JP" sz="3200" dirty="0">
                <a:latin typeface="HGP明朝E" panose="02020900000000000000" pitchFamily="18" charset="-128"/>
                <a:ea typeface="HGP明朝E" panose="02020900000000000000" pitchFamily="18" charset="-128"/>
              </a:rPr>
              <a:t>25</a:t>
            </a:r>
            <a:r>
              <a:rPr kumimoji="1" lang="ja-JP" altLang="en-US" sz="3200" dirty="0">
                <a:latin typeface="HGP明朝E" panose="02020900000000000000" pitchFamily="18" charset="-128"/>
                <a:ea typeface="HGP明朝E" panose="02020900000000000000" pitchFamily="18" charset="-128"/>
              </a:rPr>
              <a:t>日　報道</a:t>
            </a:r>
            <a:endParaRPr kumimoji="1" lang="en-US" altLang="ja-JP" sz="3200"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北朝鮮からロシアに武器を輸送。ロシアの貨物船が中国の港に停泊している事実が判明。</a:t>
            </a:r>
          </a:p>
          <a:p>
            <a:pPr lvl="1"/>
            <a:r>
              <a:rPr kumimoji="1" lang="ja-JP" altLang="en-US" sz="2800" dirty="0">
                <a:latin typeface="HGP明朝E" panose="02020900000000000000" pitchFamily="18" charset="-128"/>
                <a:ea typeface="HGP明朝E" panose="02020900000000000000" pitchFamily="18" charset="-128"/>
              </a:rPr>
              <a:t>英政策研究機関「王立防衛安全保障研究所」（</a:t>
            </a:r>
            <a:r>
              <a:rPr kumimoji="1" lang="en-US" altLang="ja-JP" sz="2800" dirty="0">
                <a:latin typeface="HGP明朝E" panose="02020900000000000000" pitchFamily="18" charset="-128"/>
                <a:ea typeface="HGP明朝E" panose="02020900000000000000" pitchFamily="18" charset="-128"/>
              </a:rPr>
              <a:t>RUSI</a:t>
            </a:r>
            <a:r>
              <a:rPr kumimoji="1" lang="ja-JP" altLang="en-US" sz="2800" dirty="0">
                <a:latin typeface="HGP明朝E" panose="02020900000000000000" pitchFamily="18" charset="-128"/>
                <a:ea typeface="HGP明朝E" panose="02020900000000000000" pitchFamily="18" charset="-128"/>
              </a:rPr>
              <a:t>）が入手した衛星画像によるもの</a:t>
            </a:r>
            <a:endParaRPr kumimoji="1" lang="en-US" altLang="ja-JP" sz="2800" dirty="0">
              <a:latin typeface="HGP明朝E" panose="02020900000000000000" pitchFamily="18" charset="-128"/>
              <a:ea typeface="HGP明朝E" panose="02020900000000000000" pitchFamily="18" charset="-128"/>
            </a:endParaRP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7696560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DBC6133C-0615-4CE4-9132-37E609A9BD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22AFDA4F-5B25-04CF-27F1-FCC177CA3C1A}"/>
              </a:ext>
            </a:extLst>
          </p:cNvPr>
          <p:cNvSpPr>
            <a:spLocks noGrp="1"/>
          </p:cNvSpPr>
          <p:nvPr>
            <p:ph type="title"/>
          </p:nvPr>
        </p:nvSpPr>
        <p:spPr>
          <a:xfrm>
            <a:off x="645064" y="525982"/>
            <a:ext cx="4282983" cy="1200361"/>
          </a:xfrm>
        </p:spPr>
        <p:txBody>
          <a:bodyPr anchor="b">
            <a:normAutofit/>
          </a:bodyPr>
          <a:lstStyle/>
          <a:p>
            <a:r>
              <a:rPr kumimoji="1" lang="ja-JP" altLang="en-US" sz="3600">
                <a:latin typeface="HGP明朝E" panose="02020900000000000000" pitchFamily="18" charset="-128"/>
                <a:ea typeface="HGP明朝E" panose="02020900000000000000" pitchFamily="18" charset="-128"/>
              </a:rPr>
              <a:t>ブリンケン国務長官の要請内容</a:t>
            </a:r>
          </a:p>
        </p:txBody>
      </p:sp>
      <p:sp>
        <p:nvSpPr>
          <p:cNvPr id="2057" name="Rectangle 2056">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6533" y="1944913"/>
            <a:ext cx="40233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コンテンツ プレースホルダー 2">
            <a:extLst>
              <a:ext uri="{FF2B5EF4-FFF2-40B4-BE49-F238E27FC236}">
                <a16:creationId xmlns:a16="http://schemas.microsoft.com/office/drawing/2014/main" id="{98B8084B-B229-1DE0-B29D-3D66B310C4FB}"/>
              </a:ext>
            </a:extLst>
          </p:cNvPr>
          <p:cNvSpPr>
            <a:spLocks noGrp="1"/>
          </p:cNvSpPr>
          <p:nvPr>
            <p:ph idx="1"/>
          </p:nvPr>
        </p:nvSpPr>
        <p:spPr>
          <a:xfrm>
            <a:off x="645066" y="2031101"/>
            <a:ext cx="4741494" cy="3511943"/>
          </a:xfrm>
        </p:spPr>
        <p:txBody>
          <a:bodyPr anchor="ctr">
            <a:normAutofit/>
          </a:bodyPr>
          <a:lstStyle/>
          <a:p>
            <a:r>
              <a:rPr kumimoji="1" lang="ja-JP" altLang="en-US" dirty="0">
                <a:latin typeface="HGP明朝E" panose="02020900000000000000" pitchFamily="18" charset="-128"/>
                <a:ea typeface="HGP明朝E" panose="02020900000000000000" pitchFamily="18" charset="-128"/>
              </a:rPr>
              <a:t>南シナ海問題も取り上げた</a:t>
            </a:r>
            <a:endParaRPr kumimoji="1" lang="en-US" altLang="ja-JP" dirty="0">
              <a:latin typeface="HGP明朝E" panose="02020900000000000000" pitchFamily="18" charset="-128"/>
              <a:ea typeface="HGP明朝E" panose="02020900000000000000" pitchFamily="18" charset="-128"/>
            </a:endParaRPr>
          </a:p>
          <a:p>
            <a:pPr lvl="1"/>
            <a:r>
              <a:rPr kumimoji="1" lang="ja-JP" altLang="en-US" dirty="0">
                <a:latin typeface="HGP明朝E" panose="02020900000000000000" pitchFamily="18" charset="-128"/>
                <a:ea typeface="HGP明朝E" panose="02020900000000000000" pitchFamily="18" charset="-128"/>
              </a:rPr>
              <a:t>中国によるフィリピン船への放水を「危険な行為」と非難</a:t>
            </a:r>
            <a:endParaRPr kumimoji="1" lang="en-US" altLang="ja-JP" dirty="0">
              <a:latin typeface="HGP明朝E" panose="02020900000000000000" pitchFamily="18" charset="-128"/>
              <a:ea typeface="HGP明朝E" panose="02020900000000000000" pitchFamily="18" charset="-128"/>
            </a:endParaRPr>
          </a:p>
          <a:p>
            <a:pPr lvl="1"/>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台湾海峡の「平和と安定の重要性」を強調してけん制</a:t>
            </a:r>
          </a:p>
        </p:txBody>
      </p:sp>
      <p:sp>
        <p:nvSpPr>
          <p:cNvPr id="2059" name="Rectangle 2058">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25843" y="6053360"/>
            <a:ext cx="740664" cy="1541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1" name="Rectangle 2060">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904923" y="215201"/>
            <a:ext cx="740664" cy="118334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3" name="Rectangle 2062">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96793" y="354959"/>
            <a:ext cx="6184973"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チャイナインサイト＞米中の南シナ海攻防が韓半島海域の“風浪”高める（2） | Joongang Ilbo | 中央日報">
            <a:extLst>
              <a:ext uri="{FF2B5EF4-FFF2-40B4-BE49-F238E27FC236}">
                <a16:creationId xmlns:a16="http://schemas.microsoft.com/office/drawing/2014/main" id="{E4BFD7A1-E122-E915-6445-4786411457A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992173" y="650494"/>
            <a:ext cx="5619147" cy="5324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8247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954AE5-AEC2-DC7F-9B2A-49D07BB185D7}"/>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米国側の中国への要求　通商</a:t>
            </a:r>
          </a:p>
        </p:txBody>
      </p:sp>
      <p:sp>
        <p:nvSpPr>
          <p:cNvPr id="3" name="コンテンツ プレースホルダー 2">
            <a:extLst>
              <a:ext uri="{FF2B5EF4-FFF2-40B4-BE49-F238E27FC236}">
                <a16:creationId xmlns:a16="http://schemas.microsoft.com/office/drawing/2014/main" id="{EC5F21FF-EA47-3892-AE88-3837CEBBCF57}"/>
              </a:ext>
            </a:extLst>
          </p:cNvPr>
          <p:cNvSpPr>
            <a:spLocks noGrp="1"/>
          </p:cNvSpPr>
          <p:nvPr>
            <p:ph idx="1"/>
          </p:nvPr>
        </p:nvSpPr>
        <p:spPr>
          <a:xfrm>
            <a:off x="838200" y="1825625"/>
            <a:ext cx="10515600" cy="4351338"/>
          </a:xfrm>
        </p:spPr>
        <p:txBody>
          <a:bodyPr>
            <a:normAutofit/>
          </a:bodyPr>
          <a:lstStyle/>
          <a:p>
            <a:r>
              <a:rPr kumimoji="1" lang="ja-JP" altLang="en-US" sz="3200" dirty="0">
                <a:latin typeface="HGP明朝E" panose="02020900000000000000" pitchFamily="18" charset="-128"/>
                <a:ea typeface="HGP明朝E" panose="02020900000000000000" pitchFamily="18" charset="-128"/>
              </a:rPr>
              <a:t>中国製の電気自動車（</a:t>
            </a:r>
            <a:r>
              <a:rPr kumimoji="1" lang="en-US" altLang="ja-JP" sz="3200" dirty="0">
                <a:latin typeface="HGP明朝E" panose="02020900000000000000" pitchFamily="18" charset="-128"/>
                <a:ea typeface="HGP明朝E" panose="02020900000000000000" pitchFamily="18" charset="-128"/>
              </a:rPr>
              <a:t>EV</a:t>
            </a:r>
            <a:r>
              <a:rPr kumimoji="1" lang="ja-JP" altLang="en-US" sz="3200" dirty="0">
                <a:latin typeface="HGP明朝E" panose="02020900000000000000" pitchFamily="18" charset="-128"/>
                <a:ea typeface="HGP明朝E" panose="02020900000000000000" pitchFamily="18" charset="-128"/>
              </a:rPr>
              <a:t>）や太陽光パネルが新たな火種に</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中国企業が巨額の補助金をつかって安価な製品を過剰に生産し、欧米に輸出しています。</a:t>
            </a:r>
            <a:endParaRPr kumimoji="1" lang="en-US" altLang="ja-JP" sz="3200" dirty="0">
              <a:latin typeface="HGP明朝E" panose="02020900000000000000" pitchFamily="18" charset="-128"/>
              <a:ea typeface="HGP明朝E" panose="02020900000000000000" pitchFamily="18" charset="-128"/>
            </a:endParaRPr>
          </a:p>
          <a:p>
            <a:endParaRPr kumimoji="1" lang="ja-JP" altLang="en-US"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バイデン米大統領は</a:t>
            </a:r>
            <a:r>
              <a:rPr kumimoji="1" lang="en-US" altLang="ja-JP" sz="3200" dirty="0">
                <a:latin typeface="HGP明朝E" panose="02020900000000000000" pitchFamily="18" charset="-128"/>
                <a:ea typeface="HGP明朝E" panose="02020900000000000000" pitchFamily="18" charset="-128"/>
              </a:rPr>
              <a:t>4</a:t>
            </a:r>
            <a:r>
              <a:rPr kumimoji="1" lang="ja-JP" altLang="en-US" sz="3200" dirty="0">
                <a:latin typeface="HGP明朝E" panose="02020900000000000000" pitchFamily="18" charset="-128"/>
                <a:ea typeface="HGP明朝E" panose="02020900000000000000" pitchFamily="18" charset="-128"/>
              </a:rPr>
              <a:t>月</a:t>
            </a:r>
            <a:r>
              <a:rPr kumimoji="1" lang="en-US" altLang="ja-JP" sz="3200" dirty="0">
                <a:latin typeface="HGP明朝E" panose="02020900000000000000" pitchFamily="18" charset="-128"/>
                <a:ea typeface="HGP明朝E" panose="02020900000000000000" pitchFamily="18" charset="-128"/>
              </a:rPr>
              <a:t>17</a:t>
            </a:r>
            <a:r>
              <a:rPr kumimoji="1" lang="ja-JP" altLang="en-US" sz="3200" dirty="0">
                <a:latin typeface="HGP明朝E" panose="02020900000000000000" pitchFamily="18" charset="-128"/>
                <a:ea typeface="HGP明朝E" panose="02020900000000000000" pitchFamily="18" charset="-128"/>
              </a:rPr>
              <a:t>日、中国製の鉄鋼やアルミはダンピング（不当廉売）の疑いがあるとして制裁関税を三倍に引き上げると表明</a:t>
            </a:r>
            <a:endParaRPr kumimoji="1" lang="en-US" altLang="ja-JP" sz="3200" dirty="0">
              <a:latin typeface="HGP明朝E" panose="02020900000000000000" pitchFamily="18" charset="-128"/>
              <a:ea typeface="HGP明朝E" panose="02020900000000000000" pitchFamily="18" charset="-128"/>
            </a:endParaRPr>
          </a:p>
          <a:p>
            <a:pPr marL="0" indent="0">
              <a:buNone/>
            </a:pPr>
            <a:r>
              <a:rPr lang="ja-JP" altLang="en-US" sz="3200" dirty="0">
                <a:latin typeface="HGP明朝E" panose="02020900000000000000" pitchFamily="18" charset="-128"/>
                <a:ea typeface="HGP明朝E" panose="02020900000000000000" pitchFamily="18" charset="-128"/>
              </a:rPr>
              <a:t>　→</a:t>
            </a:r>
            <a:r>
              <a:rPr lang="en-US" altLang="ja-JP" sz="3200" dirty="0">
                <a:latin typeface="HGP明朝E" panose="02020900000000000000" pitchFamily="18" charset="-128"/>
                <a:ea typeface="HGP明朝E" panose="02020900000000000000" pitchFamily="18" charset="-128"/>
              </a:rPr>
              <a:t>5</a:t>
            </a:r>
            <a:r>
              <a:rPr lang="ja-JP" altLang="en-US" sz="3200" dirty="0">
                <a:latin typeface="HGP明朝E" panose="02020900000000000000" pitchFamily="18" charset="-128"/>
                <a:ea typeface="HGP明朝E" panose="02020900000000000000" pitchFamily="18" charset="-128"/>
              </a:rPr>
              <a:t>月</a:t>
            </a:r>
            <a:r>
              <a:rPr lang="en-US" altLang="ja-JP" sz="3200" dirty="0">
                <a:latin typeface="HGP明朝E" panose="02020900000000000000" pitchFamily="18" charset="-128"/>
                <a:ea typeface="HGP明朝E" panose="02020900000000000000" pitchFamily="18" charset="-128"/>
              </a:rPr>
              <a:t>14</a:t>
            </a:r>
            <a:r>
              <a:rPr lang="ja-JP" altLang="en-US" sz="3200" dirty="0">
                <a:latin typeface="HGP明朝E" panose="02020900000000000000" pitchFamily="18" charset="-128"/>
                <a:ea typeface="HGP明朝E" panose="02020900000000000000" pitchFamily="18" charset="-128"/>
              </a:rPr>
              <a:t>日実施　関税１００％に</a:t>
            </a:r>
            <a:endParaRPr kumimoji="1" lang="ja-JP" altLang="en-US" sz="3200" dirty="0">
              <a:latin typeface="HGP明朝E" panose="02020900000000000000" pitchFamily="18" charset="-128"/>
              <a:ea typeface="HGP明朝E" panose="02020900000000000000" pitchFamily="18" charset="-128"/>
            </a:endParaRP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848782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B761509-3B9A-49A6-A84B-C3D8681169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99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Freeform: Shape 11">
            <a:extLst>
              <a:ext uri="{FF2B5EF4-FFF2-40B4-BE49-F238E27FC236}">
                <a16:creationId xmlns:a16="http://schemas.microsoft.com/office/drawing/2014/main" id="{91DE43FD-EB47-414A-B0AB-169B0FFFA5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272922" cy="6858000"/>
          </a:xfrm>
          <a:custGeom>
            <a:avLst/>
            <a:gdLst>
              <a:gd name="connsiteX0" fmla="*/ 0 w 9272922"/>
              <a:gd name="connsiteY0" fmla="*/ 0 h 6858000"/>
              <a:gd name="connsiteX1" fmla="*/ 1733417 w 9272922"/>
              <a:gd name="connsiteY1" fmla="*/ 0 h 6858000"/>
              <a:gd name="connsiteX2" fmla="*/ 3307976 w 9272922"/>
              <a:gd name="connsiteY2" fmla="*/ 0 h 6858000"/>
              <a:gd name="connsiteX3" fmla="*/ 8126249 w 9272922"/>
              <a:gd name="connsiteY3" fmla="*/ 0 h 6858000"/>
              <a:gd name="connsiteX4" fmla="*/ 8138896 w 9272922"/>
              <a:gd name="connsiteY4" fmla="*/ 31774 h 6858000"/>
              <a:gd name="connsiteX5" fmla="*/ 9193904 w 9272922"/>
              <a:gd name="connsiteY5" fmla="*/ 2682457 h 6858000"/>
              <a:gd name="connsiteX6" fmla="*/ 9193904 w 9272922"/>
              <a:gd name="connsiteY6" fmla="*/ 3752208 h 6858000"/>
              <a:gd name="connsiteX7" fmla="*/ 8036400 w 9272922"/>
              <a:gd name="connsiteY7" fmla="*/ 6660411 h 6858000"/>
              <a:gd name="connsiteX8" fmla="*/ 7957938 w 9272922"/>
              <a:gd name="connsiteY8" fmla="*/ 6857542 h 6858000"/>
              <a:gd name="connsiteX9" fmla="*/ 3307976 w 9272922"/>
              <a:gd name="connsiteY9" fmla="*/ 6857542 h 6858000"/>
              <a:gd name="connsiteX10" fmla="*/ 3307976 w 9272922"/>
              <a:gd name="connsiteY10" fmla="*/ 6858000 h 6858000"/>
              <a:gd name="connsiteX11" fmla="*/ 0 w 9272922"/>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72922" h="6858000">
                <a:moveTo>
                  <a:pt x="0" y="0"/>
                </a:moveTo>
                <a:lnTo>
                  <a:pt x="1733417" y="0"/>
                </a:lnTo>
                <a:lnTo>
                  <a:pt x="3307976" y="0"/>
                </a:lnTo>
                <a:lnTo>
                  <a:pt x="8126249" y="0"/>
                </a:lnTo>
                <a:lnTo>
                  <a:pt x="8138896" y="31774"/>
                </a:lnTo>
                <a:cubicBezTo>
                  <a:pt x="9193904" y="2682457"/>
                  <a:pt x="9193904" y="2682457"/>
                  <a:pt x="9193904" y="2682457"/>
                </a:cubicBezTo>
                <a:cubicBezTo>
                  <a:pt x="9299262" y="2988100"/>
                  <a:pt x="9299262" y="3446565"/>
                  <a:pt x="9193904" y="3752208"/>
                </a:cubicBezTo>
                <a:cubicBezTo>
                  <a:pt x="8709916" y="4968215"/>
                  <a:pt x="8331802" y="5918220"/>
                  <a:pt x="8036400" y="6660411"/>
                </a:cubicBezTo>
                <a:lnTo>
                  <a:pt x="7957938" y="6857542"/>
                </a:lnTo>
                <a:lnTo>
                  <a:pt x="3307976" y="6857542"/>
                </a:lnTo>
                <a:lnTo>
                  <a:pt x="3307976"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図 4" descr="テキスト, 新聞 が含まれている画像&#10;&#10;自動的に生成された説明">
            <a:extLst>
              <a:ext uri="{FF2B5EF4-FFF2-40B4-BE49-F238E27FC236}">
                <a16:creationId xmlns:a16="http://schemas.microsoft.com/office/drawing/2014/main" id="{31D37DF4-905D-03F2-C9AB-B5AF4C7C91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2918" y="12096"/>
            <a:ext cx="4690712" cy="6798137"/>
          </a:xfrm>
          <a:prstGeom prst="rect">
            <a:avLst/>
          </a:prstGeom>
        </p:spPr>
      </p:pic>
      <p:grpSp>
        <p:nvGrpSpPr>
          <p:cNvPr id="14" name="Group 13">
            <a:extLst>
              <a:ext uri="{FF2B5EF4-FFF2-40B4-BE49-F238E27FC236}">
                <a16:creationId xmlns:a16="http://schemas.microsoft.com/office/drawing/2014/main" id="{58495BCC-CE77-4CC2-952E-846F41119FD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160561" y="1075188"/>
            <a:ext cx="1562267" cy="1172973"/>
            <a:chOff x="9160561" y="1075188"/>
            <a:chExt cx="1562267" cy="1172973"/>
          </a:xfrm>
        </p:grpSpPr>
        <p:sp>
          <p:nvSpPr>
            <p:cNvPr id="15" name="Freeform 5">
              <a:extLst>
                <a:ext uri="{FF2B5EF4-FFF2-40B4-BE49-F238E27FC236}">
                  <a16:creationId xmlns:a16="http://schemas.microsoft.com/office/drawing/2014/main" id="{1B42538B-E30F-4967-A6C1-8EBA775F4D6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6" name="Freeform 5">
              <a:extLst>
                <a:ext uri="{FF2B5EF4-FFF2-40B4-BE49-F238E27FC236}">
                  <a16:creationId xmlns:a16="http://schemas.microsoft.com/office/drawing/2014/main" id="{9A6BD9AC-4DE7-4B20-8547-4E3B375C21F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960661" y="107518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bg1"/>
              </a:solid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803714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E1FED8-D500-2A9E-0723-49FD1B260965}"/>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中国・習近平氏の訪欧（</a:t>
            </a:r>
            <a:r>
              <a:rPr kumimoji="1" lang="en-US" altLang="ja-JP" dirty="0">
                <a:latin typeface="HGP明朝E" panose="02020900000000000000" pitchFamily="18" charset="-128"/>
                <a:ea typeface="HGP明朝E" panose="02020900000000000000" pitchFamily="18" charset="-128"/>
              </a:rPr>
              <a:t>5</a:t>
            </a:r>
            <a:r>
              <a:rPr kumimoji="1" lang="ja-JP" altLang="en-US" dirty="0">
                <a:latin typeface="HGP明朝E" panose="02020900000000000000" pitchFamily="18" charset="-128"/>
                <a:ea typeface="HGP明朝E" panose="02020900000000000000" pitchFamily="18" charset="-128"/>
              </a:rPr>
              <a:t>月初旬）</a:t>
            </a:r>
          </a:p>
        </p:txBody>
      </p:sp>
      <p:sp>
        <p:nvSpPr>
          <p:cNvPr id="3" name="コンテンツ プレースホルダー 2">
            <a:extLst>
              <a:ext uri="{FF2B5EF4-FFF2-40B4-BE49-F238E27FC236}">
                <a16:creationId xmlns:a16="http://schemas.microsoft.com/office/drawing/2014/main" id="{619A1BD8-E128-3312-2BCB-5B710ED20871}"/>
              </a:ext>
            </a:extLst>
          </p:cNvPr>
          <p:cNvSpPr>
            <a:spLocks noGrp="1"/>
          </p:cNvSpPr>
          <p:nvPr>
            <p:ph idx="1"/>
          </p:nvPr>
        </p:nvSpPr>
        <p:spPr>
          <a:xfrm>
            <a:off x="838200" y="1565978"/>
            <a:ext cx="10515600" cy="4926897"/>
          </a:xfrm>
        </p:spPr>
        <p:txBody>
          <a:bodyPr>
            <a:normAutofit/>
          </a:bodyPr>
          <a:lstStyle/>
          <a:p>
            <a:r>
              <a:rPr kumimoji="1" lang="ja-JP" altLang="en-US" sz="3200" dirty="0">
                <a:latin typeface="HGP明朝E" panose="02020900000000000000" pitchFamily="18" charset="-128"/>
                <a:ea typeface="HGP明朝E" panose="02020900000000000000" pitchFamily="18" charset="-128"/>
              </a:rPr>
              <a:t>フランス（</a:t>
            </a:r>
            <a:r>
              <a:rPr kumimoji="1" lang="en-US" altLang="ja-JP" sz="3200" dirty="0">
                <a:latin typeface="HGP明朝E" panose="02020900000000000000" pitchFamily="18" charset="-128"/>
                <a:ea typeface="HGP明朝E" panose="02020900000000000000" pitchFamily="18" charset="-128"/>
              </a:rPr>
              <a:t>6</a:t>
            </a:r>
            <a:r>
              <a:rPr kumimoji="1" lang="ja-JP" altLang="en-US" sz="3200" dirty="0">
                <a:latin typeface="HGP明朝E" panose="02020900000000000000" pitchFamily="18" charset="-128"/>
                <a:ea typeface="HGP明朝E" panose="02020900000000000000" pitchFamily="18" charset="-128"/>
              </a:rPr>
              <a:t>日）、セルビア（</a:t>
            </a:r>
            <a:r>
              <a:rPr kumimoji="1" lang="en-US" altLang="ja-JP" sz="3200" dirty="0">
                <a:latin typeface="HGP明朝E" panose="02020900000000000000" pitchFamily="18" charset="-128"/>
                <a:ea typeface="HGP明朝E" panose="02020900000000000000" pitchFamily="18" charset="-128"/>
              </a:rPr>
              <a:t>8</a:t>
            </a:r>
            <a:r>
              <a:rPr lang="ja-JP" altLang="en-US" sz="3200" dirty="0">
                <a:latin typeface="HGP明朝E" panose="02020900000000000000" pitchFamily="18" charset="-128"/>
                <a:ea typeface="HGP明朝E" panose="02020900000000000000" pitchFamily="18" charset="-128"/>
              </a:rPr>
              <a:t>日）</a:t>
            </a:r>
            <a:r>
              <a:rPr kumimoji="1" lang="ja-JP" altLang="en-US" sz="3200" dirty="0">
                <a:latin typeface="HGP明朝E" panose="02020900000000000000" pitchFamily="18" charset="-128"/>
                <a:ea typeface="HGP明朝E" panose="02020900000000000000" pitchFamily="18" charset="-128"/>
              </a:rPr>
              <a:t>、ハンガリー（</a:t>
            </a:r>
            <a:r>
              <a:rPr kumimoji="1" lang="en-US" altLang="ja-JP" sz="3200" dirty="0">
                <a:latin typeface="HGP明朝E" panose="02020900000000000000" pitchFamily="18" charset="-128"/>
                <a:ea typeface="HGP明朝E" panose="02020900000000000000" pitchFamily="18" charset="-128"/>
              </a:rPr>
              <a:t>9</a:t>
            </a:r>
            <a:r>
              <a:rPr lang="ja-JP" altLang="en-US" sz="3200" dirty="0">
                <a:latin typeface="HGP明朝E" panose="02020900000000000000" pitchFamily="18" charset="-128"/>
                <a:ea typeface="HGP明朝E" panose="02020900000000000000" pitchFamily="18" charset="-128"/>
              </a:rPr>
              <a:t>日）</a:t>
            </a:r>
            <a:endParaRPr lang="en-US" altLang="ja-JP" sz="3200"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「鎖を切るには弱い環を切ればいい。フランス、セルビア、ハンガリーがその弱い環」（織田邦男）</a:t>
            </a:r>
            <a:endParaRPr kumimoji="1" lang="en-US" altLang="ja-JP" sz="28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マクロン仏大統領との会談</a:t>
            </a:r>
            <a:endParaRPr kumimoji="1" lang="en-US" altLang="ja-JP" sz="3200"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今夏のパリ五輪期間中の「全世界での休戦」を訴える方針で習氏と一致</a:t>
            </a:r>
            <a:endParaRPr kumimoji="1" lang="en-US" altLang="ja-JP" sz="28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セルビアのブチッチ大統領と会談</a:t>
            </a:r>
            <a:endParaRPr kumimoji="1" lang="en-US" altLang="ja-JP" sz="3200"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「一帯一路」に参加しているセルビア。経済、農業、科学分野などの協力で拡大</a:t>
            </a:r>
            <a:endParaRPr kumimoji="1" lang="en-US" altLang="ja-JP" sz="28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「台湾は中国だ」（ブチッチ）</a:t>
            </a:r>
            <a:endParaRPr lang="en-US" altLang="ja-JP" sz="28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0705210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5AA03EDC-7067-4DFF-B672-541D016AAA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1" name="Rectangle 3080">
            <a:extLst>
              <a:ext uri="{FF2B5EF4-FFF2-40B4-BE49-F238E27FC236}">
                <a16:creationId xmlns:a16="http://schemas.microsoft.com/office/drawing/2014/main" id="{0EBF3E39-B0BE-496A-8604-9007470FFA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0" cy="686547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3BE1FED8-D500-2A9E-0723-49FD1B260965}"/>
              </a:ext>
            </a:extLst>
          </p:cNvPr>
          <p:cNvSpPr>
            <a:spLocks noGrp="1"/>
          </p:cNvSpPr>
          <p:nvPr>
            <p:ph type="title"/>
          </p:nvPr>
        </p:nvSpPr>
        <p:spPr>
          <a:xfrm>
            <a:off x="871442" y="203961"/>
            <a:ext cx="4353116" cy="1474666"/>
          </a:xfrm>
        </p:spPr>
        <p:txBody>
          <a:bodyPr anchor="b">
            <a:normAutofit/>
          </a:bodyPr>
          <a:lstStyle/>
          <a:p>
            <a:pPr algn="ctr"/>
            <a:r>
              <a:rPr kumimoji="1" lang="ja-JP" altLang="en-US" sz="3200" dirty="0">
                <a:solidFill>
                  <a:srgbClr val="595959"/>
                </a:solidFill>
                <a:latin typeface="HGP明朝E" panose="02020900000000000000" pitchFamily="18" charset="-128"/>
                <a:ea typeface="HGP明朝E" panose="02020900000000000000" pitchFamily="18" charset="-128"/>
              </a:rPr>
              <a:t>中国・習近平氏の訪欧（</a:t>
            </a:r>
            <a:r>
              <a:rPr kumimoji="1" lang="en-US" altLang="ja-JP" sz="3200" dirty="0">
                <a:solidFill>
                  <a:srgbClr val="595959"/>
                </a:solidFill>
                <a:latin typeface="HGP明朝E" panose="02020900000000000000" pitchFamily="18" charset="-128"/>
                <a:ea typeface="HGP明朝E" panose="02020900000000000000" pitchFamily="18" charset="-128"/>
              </a:rPr>
              <a:t>5</a:t>
            </a:r>
            <a:r>
              <a:rPr kumimoji="1" lang="ja-JP" altLang="en-US" sz="3200" dirty="0">
                <a:solidFill>
                  <a:srgbClr val="595959"/>
                </a:solidFill>
                <a:latin typeface="HGP明朝E" panose="02020900000000000000" pitchFamily="18" charset="-128"/>
                <a:ea typeface="HGP明朝E" panose="02020900000000000000" pitchFamily="18" charset="-128"/>
              </a:rPr>
              <a:t>月初旬）</a:t>
            </a:r>
          </a:p>
        </p:txBody>
      </p:sp>
      <p:sp>
        <p:nvSpPr>
          <p:cNvPr id="3" name="コンテンツ プレースホルダー 2">
            <a:extLst>
              <a:ext uri="{FF2B5EF4-FFF2-40B4-BE49-F238E27FC236}">
                <a16:creationId xmlns:a16="http://schemas.microsoft.com/office/drawing/2014/main" id="{619A1BD8-E128-3312-2BCB-5B710ED20871}"/>
              </a:ext>
            </a:extLst>
          </p:cNvPr>
          <p:cNvSpPr>
            <a:spLocks noGrp="1"/>
          </p:cNvSpPr>
          <p:nvPr>
            <p:ph idx="1"/>
          </p:nvPr>
        </p:nvSpPr>
        <p:spPr>
          <a:xfrm>
            <a:off x="366855" y="1943784"/>
            <a:ext cx="5661614" cy="4273987"/>
          </a:xfrm>
        </p:spPr>
        <p:txBody>
          <a:bodyPr anchor="t">
            <a:normAutofit/>
          </a:bodyPr>
          <a:lstStyle/>
          <a:p>
            <a:r>
              <a:rPr kumimoji="1" lang="ja-JP" altLang="en-US" dirty="0">
                <a:solidFill>
                  <a:srgbClr val="595959"/>
                </a:solidFill>
                <a:latin typeface="HGP明朝E" panose="02020900000000000000" pitchFamily="18" charset="-128"/>
                <a:ea typeface="HGP明朝E" panose="02020900000000000000" pitchFamily="18" charset="-128"/>
              </a:rPr>
              <a:t>ハンガリーのオルバン大統領と会談</a:t>
            </a:r>
            <a:endParaRPr kumimoji="1" lang="en-US" altLang="ja-JP" dirty="0">
              <a:solidFill>
                <a:srgbClr val="595959"/>
              </a:solidFill>
              <a:latin typeface="HGP明朝E" panose="02020900000000000000" pitchFamily="18" charset="-128"/>
              <a:ea typeface="HGP明朝E" panose="02020900000000000000" pitchFamily="18" charset="-128"/>
            </a:endParaRPr>
          </a:p>
          <a:p>
            <a:r>
              <a:rPr kumimoji="1" lang="ja-JP" altLang="en-US" dirty="0">
                <a:solidFill>
                  <a:srgbClr val="595959"/>
                </a:solidFill>
                <a:latin typeface="HGP明朝E" panose="02020900000000000000" pitchFamily="18" charset="-128"/>
                <a:ea typeface="HGP明朝E" panose="02020900000000000000" pitchFamily="18" charset="-128"/>
              </a:rPr>
              <a:t>インフラ整備や投資拡大、原子力協力などをめぐる１８の合意文書や覚書に署名</a:t>
            </a:r>
          </a:p>
          <a:p>
            <a:r>
              <a:rPr kumimoji="1" lang="ja-JP" altLang="en-US" dirty="0">
                <a:solidFill>
                  <a:srgbClr val="595959"/>
                </a:solidFill>
                <a:latin typeface="HGP明朝E" panose="02020900000000000000" pitchFamily="18" charset="-128"/>
                <a:ea typeface="HGP明朝E" panose="02020900000000000000" pitchFamily="18" charset="-128"/>
              </a:rPr>
              <a:t>習氏、中国の巨大経済圏構想「一帯一路」の一環として、ブタペストとセルビアの首都ベオグラードを結ぶ中国資本主導による高速道路計画の実現を急ぐ考えを明らかにした。</a:t>
            </a:r>
          </a:p>
          <a:p>
            <a:pPr lvl="1"/>
            <a:endParaRPr lang="en-US" altLang="ja-JP" sz="2800" dirty="0">
              <a:solidFill>
                <a:srgbClr val="595959"/>
              </a:solidFill>
              <a:latin typeface="HGP明朝E" panose="02020900000000000000" pitchFamily="18" charset="-128"/>
              <a:ea typeface="HGP明朝E" panose="02020900000000000000" pitchFamily="18" charset="-128"/>
            </a:endParaRPr>
          </a:p>
        </p:txBody>
      </p:sp>
      <p:pic>
        <p:nvPicPr>
          <p:cNvPr id="3074" name="Picture 2" descr="Far-right mayor hails success of Hungary-Serbia border fence">
            <a:extLst>
              <a:ext uri="{FF2B5EF4-FFF2-40B4-BE49-F238E27FC236}">
                <a16:creationId xmlns:a16="http://schemas.microsoft.com/office/drawing/2014/main" id="{F93FF29E-6B30-155F-F969-19F8A0551A1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781801" y="1536119"/>
            <a:ext cx="4797056" cy="3831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13360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950AD574-08A5-B685-F737-47780BCE0E7A}"/>
              </a:ext>
            </a:extLst>
          </p:cNvPr>
          <p:cNvSpPr>
            <a:spLocks noGrp="1"/>
          </p:cNvSpPr>
          <p:nvPr>
            <p:ph type="title"/>
          </p:nvPr>
        </p:nvSpPr>
        <p:spPr>
          <a:xfrm>
            <a:off x="831850" y="1275780"/>
            <a:ext cx="10515600" cy="4265374"/>
          </a:xfrm>
        </p:spPr>
        <p:txBody>
          <a:bodyPr>
            <a:noAutofit/>
          </a:bodyPr>
          <a:lstStyle/>
          <a:p>
            <a:pPr>
              <a:lnSpc>
                <a:spcPct val="100000"/>
              </a:lnSpc>
            </a:pPr>
            <a:r>
              <a:rPr lang="ja-JP" altLang="en-US" sz="4800" dirty="0">
                <a:latin typeface="HGP明朝E" panose="02020900000000000000" pitchFamily="18" charset="-128"/>
                <a:ea typeface="HGP明朝E" panose="02020900000000000000" pitchFamily="18" charset="-128"/>
              </a:rPr>
              <a:t>プーチン氏</a:t>
            </a:r>
            <a:br>
              <a:rPr lang="en-US" altLang="ja-JP" sz="4800" dirty="0">
                <a:latin typeface="HGP明朝E" panose="02020900000000000000" pitchFamily="18" charset="-128"/>
                <a:ea typeface="HGP明朝E" panose="02020900000000000000" pitchFamily="18" charset="-128"/>
              </a:rPr>
            </a:br>
            <a:r>
              <a:rPr lang="ja-JP" altLang="en-US" sz="4800" dirty="0">
                <a:latin typeface="HGP明朝E" panose="02020900000000000000" pitchFamily="18" charset="-128"/>
                <a:ea typeface="HGP明朝E" panose="02020900000000000000" pitchFamily="18" charset="-128"/>
              </a:rPr>
              <a:t>　</a:t>
            </a:r>
            <a:r>
              <a:rPr lang="en-US" altLang="ja-JP" sz="4000" dirty="0">
                <a:latin typeface="HGP明朝E" panose="02020900000000000000" pitchFamily="18" charset="-128"/>
                <a:ea typeface="HGP明朝E" panose="02020900000000000000" pitchFamily="18" charset="-128"/>
              </a:rPr>
              <a:t>5</a:t>
            </a:r>
            <a:r>
              <a:rPr lang="ja-JP" altLang="en-US" sz="4000" dirty="0">
                <a:latin typeface="HGP明朝E" panose="02020900000000000000" pitchFamily="18" charset="-128"/>
                <a:ea typeface="HGP明朝E" panose="02020900000000000000" pitchFamily="18" charset="-128"/>
              </a:rPr>
              <a:t>月</a:t>
            </a:r>
            <a:r>
              <a:rPr lang="en-US" altLang="ja-JP" sz="4000" dirty="0">
                <a:latin typeface="HGP明朝E" panose="02020900000000000000" pitchFamily="18" charset="-128"/>
                <a:ea typeface="HGP明朝E" panose="02020900000000000000" pitchFamily="18" charset="-128"/>
              </a:rPr>
              <a:t>16</a:t>
            </a:r>
            <a:r>
              <a:rPr lang="ja-JP" altLang="en-US" sz="4000" dirty="0">
                <a:latin typeface="HGP明朝E" panose="02020900000000000000" pitchFamily="18" charset="-128"/>
                <a:ea typeface="HGP明朝E" panose="02020900000000000000" pitchFamily="18" charset="-128"/>
              </a:rPr>
              <a:t>、１７日に中国訪問</a:t>
            </a:r>
            <a:br>
              <a:rPr lang="en-US" altLang="ja-JP" sz="4000" dirty="0">
                <a:latin typeface="HGP明朝E" panose="02020900000000000000" pitchFamily="18" charset="-128"/>
                <a:ea typeface="HGP明朝E" panose="02020900000000000000" pitchFamily="18" charset="-128"/>
              </a:rPr>
            </a:br>
            <a:br>
              <a:rPr lang="en-US" altLang="ja-JP" sz="4000" dirty="0">
                <a:latin typeface="HGP明朝E" panose="02020900000000000000" pitchFamily="18" charset="-128"/>
                <a:ea typeface="HGP明朝E" panose="02020900000000000000" pitchFamily="18" charset="-128"/>
              </a:rPr>
            </a:br>
            <a:br>
              <a:rPr lang="en-US" altLang="ja-JP" sz="4800" dirty="0">
                <a:latin typeface="HGP明朝E" panose="02020900000000000000" pitchFamily="18" charset="-128"/>
                <a:ea typeface="HGP明朝E" panose="02020900000000000000" pitchFamily="18" charset="-128"/>
              </a:rPr>
            </a:br>
            <a:r>
              <a:rPr lang="ja-JP" altLang="en-US" sz="4800" dirty="0">
                <a:latin typeface="HGP明朝E" panose="02020900000000000000" pitchFamily="18" charset="-128"/>
                <a:ea typeface="HGP明朝E" panose="02020900000000000000" pitchFamily="18" charset="-128"/>
              </a:rPr>
              <a:t>日本、中国、韓国</a:t>
            </a:r>
            <a:r>
              <a:rPr lang="en-US" altLang="ja-JP" sz="4800" dirty="0">
                <a:latin typeface="HGP明朝E" panose="02020900000000000000" pitchFamily="18" charset="-128"/>
                <a:ea typeface="HGP明朝E" panose="02020900000000000000" pitchFamily="18" charset="-128"/>
              </a:rPr>
              <a:t>3</a:t>
            </a:r>
            <a:r>
              <a:rPr lang="ja-JP" altLang="en-US" sz="4800" dirty="0">
                <a:latin typeface="HGP明朝E" panose="02020900000000000000" pitchFamily="18" charset="-128"/>
                <a:ea typeface="HGP明朝E" panose="02020900000000000000" pitchFamily="18" charset="-128"/>
              </a:rPr>
              <a:t>か国首脳会談</a:t>
            </a:r>
            <a:br>
              <a:rPr lang="en-US" altLang="ja-JP" sz="4800" dirty="0">
                <a:latin typeface="HGP明朝E" panose="02020900000000000000" pitchFamily="18" charset="-128"/>
                <a:ea typeface="HGP明朝E" panose="02020900000000000000" pitchFamily="18" charset="-128"/>
              </a:rPr>
            </a:br>
            <a:r>
              <a:rPr lang="ja-JP" altLang="en-US" sz="4800" dirty="0">
                <a:latin typeface="HGP明朝E" panose="02020900000000000000" pitchFamily="18" charset="-128"/>
                <a:ea typeface="HGP明朝E" panose="02020900000000000000" pitchFamily="18" charset="-128"/>
              </a:rPr>
              <a:t>　</a:t>
            </a:r>
            <a:r>
              <a:rPr lang="en-US" altLang="ja-JP" sz="4000" dirty="0">
                <a:latin typeface="HGP明朝E" panose="02020900000000000000" pitchFamily="18" charset="-128"/>
                <a:ea typeface="HGP明朝E" panose="02020900000000000000" pitchFamily="18" charset="-128"/>
              </a:rPr>
              <a:t>5</a:t>
            </a:r>
            <a:r>
              <a:rPr lang="ja-JP" altLang="en-US" sz="4000" dirty="0">
                <a:latin typeface="HGP明朝E" panose="02020900000000000000" pitchFamily="18" charset="-128"/>
                <a:ea typeface="HGP明朝E" panose="02020900000000000000" pitchFamily="18" charset="-128"/>
              </a:rPr>
              <a:t>月</a:t>
            </a:r>
            <a:r>
              <a:rPr lang="en-US" altLang="ja-JP" sz="4000" dirty="0">
                <a:latin typeface="HGP明朝E" panose="02020900000000000000" pitchFamily="18" charset="-128"/>
                <a:ea typeface="HGP明朝E" panose="02020900000000000000" pitchFamily="18" charset="-128"/>
              </a:rPr>
              <a:t>26</a:t>
            </a:r>
            <a:r>
              <a:rPr lang="ja-JP" altLang="en-US" sz="4000" dirty="0">
                <a:latin typeface="HGP明朝E" panose="02020900000000000000" pitchFamily="18" charset="-128"/>
                <a:ea typeface="HGP明朝E" panose="02020900000000000000" pitchFamily="18" charset="-128"/>
              </a:rPr>
              <a:t>、</a:t>
            </a:r>
            <a:r>
              <a:rPr lang="en-US" altLang="ja-JP" sz="4000" dirty="0">
                <a:latin typeface="HGP明朝E" panose="02020900000000000000" pitchFamily="18" charset="-128"/>
                <a:ea typeface="HGP明朝E" panose="02020900000000000000" pitchFamily="18" charset="-128"/>
              </a:rPr>
              <a:t>27</a:t>
            </a:r>
            <a:r>
              <a:rPr lang="ja-JP" altLang="en-US" sz="4000" dirty="0">
                <a:latin typeface="HGP明朝E" panose="02020900000000000000" pitchFamily="18" charset="-128"/>
                <a:ea typeface="HGP明朝E" panose="02020900000000000000" pitchFamily="18" charset="-128"/>
              </a:rPr>
              <a:t>日を軸に約</a:t>
            </a:r>
            <a:r>
              <a:rPr lang="en-US" altLang="ja-JP" sz="4000" dirty="0">
                <a:latin typeface="HGP明朝E" panose="02020900000000000000" pitchFamily="18" charset="-128"/>
                <a:ea typeface="HGP明朝E" panose="02020900000000000000" pitchFamily="18" charset="-128"/>
              </a:rPr>
              <a:t>4</a:t>
            </a:r>
            <a:r>
              <a:rPr lang="ja-JP" altLang="en-US" sz="4000" dirty="0">
                <a:latin typeface="HGP明朝E" panose="02020900000000000000" pitchFamily="18" charset="-128"/>
                <a:ea typeface="HGP明朝E" panose="02020900000000000000" pitchFamily="18" charset="-128"/>
              </a:rPr>
              <a:t>年半ぶりの開催へ</a:t>
            </a:r>
            <a:endParaRPr lang="ja-JP" altLang="en-US" sz="48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80839101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65</TotalTime>
  <Words>530</Words>
  <Application>Microsoft Office PowerPoint</Application>
  <PresentationFormat>ワイド画面</PresentationFormat>
  <Paragraphs>42</Paragraphs>
  <Slides>10</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10</vt:i4>
      </vt:variant>
    </vt:vector>
  </HeadingPairs>
  <TitlesOfParts>
    <vt:vector size="15" baseType="lpstr">
      <vt:lpstr>HGP明朝E</vt:lpstr>
      <vt:lpstr>游ゴシック</vt:lpstr>
      <vt:lpstr>游ゴシック Light</vt:lpstr>
      <vt:lpstr>Arial</vt:lpstr>
      <vt:lpstr>Office テーマ</vt:lpstr>
      <vt:lpstr>台湾新総統就任と 中国の動向</vt:lpstr>
      <vt:lpstr>活発な米中の駆け引き</vt:lpstr>
      <vt:lpstr>ブリンケン国務長官の要請内容</vt:lpstr>
      <vt:lpstr>ブリンケン国務長官の要請内容</vt:lpstr>
      <vt:lpstr>米国側の中国への要求　通商</vt:lpstr>
      <vt:lpstr>PowerPoint プレゼンテーション</vt:lpstr>
      <vt:lpstr>中国・習近平氏の訪欧（5月初旬）</vt:lpstr>
      <vt:lpstr>中国・習近平氏の訪欧（5月初旬）</vt:lpstr>
      <vt:lpstr>プーチン氏 　5月16、１７日に中国訪問   日本、中国、韓国3か国首脳会談 　5月26、27日を軸に約4年半ぶりの開催へ</vt:lpstr>
      <vt:lpstr>東アジアが大きく動く気配</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台湾新総統就任と 中国の動向</dc:title>
  <dc:creator>yoshio watanabe</dc:creator>
  <cp:revision>4</cp:revision>
  <dcterms:created xsi:type="dcterms:W3CDTF">2024-05-15T05:51:26Z</dcterms:created>
  <dcterms:modified xsi:type="dcterms:W3CDTF">2024-05-17T10:57:34Z</dcterms:modified>
</cp:coreProperties>
</file>