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7"/>
  </p:notesMasterIdLst>
  <p:sldIdLst>
    <p:sldId id="338" r:id="rId2"/>
    <p:sldId id="22687" r:id="rId3"/>
    <p:sldId id="22679" r:id="rId4"/>
    <p:sldId id="22686" r:id="rId5"/>
    <p:sldId id="22685" r:id="rId6"/>
  </p:sldIdLst>
  <p:sldSz cx="12192000" cy="6858000"/>
  <p:notesSz cx="9866313" cy="142954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D113A9D2-9D6B-4929-AA2D-F23B5EE8CBE7}" styleName="テーマ スタイル 2 - アクセント 1">
    <a:tblBg>
      <a:fillRef idx="3">
        <a:schemeClr val="accent1"/>
      </a:fillRef>
      <a:effectRef idx="3">
        <a:schemeClr val="accent1"/>
      </a:effectRef>
    </a:tblBg>
    <a:wholeTbl>
      <a:tcTxStyle>
        <a:fontRef idx="minor">
          <a:scrgbClr r="0" g="0" b="0"/>
        </a:fontRef>
        <a:schemeClr val="lt1"/>
      </a:tcTxStyle>
      <a:tcStyle>
        <a:tcBdr>
          <a:left>
            <a:lnRef idx="1">
              <a:schemeClr val="accent1">
                <a:tint val="50000"/>
              </a:schemeClr>
            </a:lnRef>
          </a:left>
          <a:right>
            <a:lnRef idx="1">
              <a:schemeClr val="accent1">
                <a:tint val="50000"/>
              </a:schemeClr>
            </a:lnRef>
          </a:right>
          <a:top>
            <a:lnRef idx="1">
              <a:schemeClr val="accent1">
                <a:tint val="50000"/>
              </a:schemeClr>
            </a:lnRef>
          </a:top>
          <a:bottom>
            <a:lnRef idx="1">
              <a:schemeClr val="accent1">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638B1855-1B75-4FBE-930C-398BA8C253C6}" styleName="テーマ スタイル 2 - アクセント 6">
    <a:tblBg>
      <a:fillRef idx="3">
        <a:schemeClr val="accent6"/>
      </a:fillRef>
      <a:effectRef idx="3">
        <a:schemeClr val="accent6"/>
      </a:effectRef>
    </a:tblBg>
    <a:wholeTbl>
      <a:tcTxStyle>
        <a:fontRef idx="minor">
          <a:scrgbClr r="0" g="0" b="0"/>
        </a:fontRef>
        <a:schemeClr val="lt1"/>
      </a:tcTxStyle>
      <a:tcStyle>
        <a:tcBdr>
          <a:left>
            <a:lnRef idx="1">
              <a:schemeClr val="accent6">
                <a:tint val="50000"/>
              </a:schemeClr>
            </a:lnRef>
          </a:left>
          <a:right>
            <a:lnRef idx="1">
              <a:schemeClr val="accent6">
                <a:tint val="50000"/>
              </a:schemeClr>
            </a:lnRef>
          </a:right>
          <a:top>
            <a:lnRef idx="1">
              <a:schemeClr val="accent6">
                <a:tint val="50000"/>
              </a:schemeClr>
            </a:lnRef>
          </a:top>
          <a:bottom>
            <a:lnRef idx="1">
              <a:schemeClr val="accent6">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5572" autoAdjust="0"/>
    <p:restoredTop sz="79202" autoAdjust="0"/>
  </p:normalViewPr>
  <p:slideViewPr>
    <p:cSldViewPr snapToGrid="0">
      <p:cViewPr varScale="1">
        <p:scale>
          <a:sx n="50" d="100"/>
          <a:sy n="50" d="100"/>
        </p:scale>
        <p:origin x="880" y="40"/>
      </p:cViewPr>
      <p:guideLst/>
    </p:cSldViewPr>
  </p:slideViewPr>
  <p:notesTextViewPr>
    <p:cViewPr>
      <p:scale>
        <a:sx n="1" d="1"/>
        <a:sy n="1" d="1"/>
      </p:scale>
      <p:origin x="0" y="0"/>
    </p:cViewPr>
  </p:notesTextViewPr>
  <p:sorterViewPr>
    <p:cViewPr varScale="1">
      <p:scale>
        <a:sx n="1" d="1"/>
        <a:sy n="1" d="1"/>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4275402" cy="717255"/>
          </a:xfrm>
          <a:prstGeom prst="rect">
            <a:avLst/>
          </a:prstGeom>
        </p:spPr>
        <p:txBody>
          <a:bodyPr vert="horz" lIns="138065" tIns="69033" rIns="138065" bIns="69033" rtlCol="0"/>
          <a:lstStyle>
            <a:lvl1pPr algn="l">
              <a:defRPr sz="1800"/>
            </a:lvl1pPr>
          </a:lstStyle>
          <a:p>
            <a:endParaRPr kumimoji="1" lang="ja-JP" altLang="en-US"/>
          </a:p>
        </p:txBody>
      </p:sp>
      <p:sp>
        <p:nvSpPr>
          <p:cNvPr id="3" name="日付プレースホルダー 2"/>
          <p:cNvSpPr>
            <a:spLocks noGrp="1"/>
          </p:cNvSpPr>
          <p:nvPr>
            <p:ph type="dt" idx="1"/>
          </p:nvPr>
        </p:nvSpPr>
        <p:spPr>
          <a:xfrm>
            <a:off x="5588628" y="0"/>
            <a:ext cx="4275402" cy="717255"/>
          </a:xfrm>
          <a:prstGeom prst="rect">
            <a:avLst/>
          </a:prstGeom>
        </p:spPr>
        <p:txBody>
          <a:bodyPr vert="horz" lIns="138065" tIns="69033" rIns="138065" bIns="69033" rtlCol="0"/>
          <a:lstStyle>
            <a:lvl1pPr algn="r">
              <a:defRPr sz="1800"/>
            </a:lvl1pPr>
          </a:lstStyle>
          <a:p>
            <a:fld id="{F408673A-B53F-4B3B-A862-DDF80CC3306C}" type="datetimeFigureOut">
              <a:rPr kumimoji="1" lang="ja-JP" altLang="en-US" smtClean="0"/>
              <a:t>2024/5/10</a:t>
            </a:fld>
            <a:endParaRPr kumimoji="1" lang="ja-JP" altLang="en-US"/>
          </a:p>
        </p:txBody>
      </p:sp>
      <p:sp>
        <p:nvSpPr>
          <p:cNvPr id="4" name="スライド イメージ プレースホルダー 3"/>
          <p:cNvSpPr>
            <a:spLocks noGrp="1" noRot="1" noChangeAspect="1"/>
          </p:cNvSpPr>
          <p:nvPr>
            <p:ph type="sldImg" idx="2"/>
          </p:nvPr>
        </p:nvSpPr>
        <p:spPr>
          <a:xfrm>
            <a:off x="646113" y="1787525"/>
            <a:ext cx="8575675" cy="4824413"/>
          </a:xfrm>
          <a:prstGeom prst="rect">
            <a:avLst/>
          </a:prstGeom>
          <a:noFill/>
          <a:ln w="12700">
            <a:solidFill>
              <a:prstClr val="black"/>
            </a:solidFill>
          </a:ln>
        </p:spPr>
        <p:txBody>
          <a:bodyPr vert="horz" lIns="138065" tIns="69033" rIns="138065" bIns="69033" rtlCol="0" anchor="ctr"/>
          <a:lstStyle/>
          <a:p>
            <a:endParaRPr lang="ja-JP" altLang="en-US"/>
          </a:p>
        </p:txBody>
      </p:sp>
      <p:sp>
        <p:nvSpPr>
          <p:cNvPr id="5" name="ノート プレースホルダー 4"/>
          <p:cNvSpPr>
            <a:spLocks noGrp="1"/>
          </p:cNvSpPr>
          <p:nvPr>
            <p:ph type="body" sz="quarter" idx="3"/>
          </p:nvPr>
        </p:nvSpPr>
        <p:spPr>
          <a:xfrm>
            <a:off x="986632" y="6879679"/>
            <a:ext cx="7893050" cy="5628829"/>
          </a:xfrm>
          <a:prstGeom prst="rect">
            <a:avLst/>
          </a:prstGeom>
        </p:spPr>
        <p:txBody>
          <a:bodyPr vert="horz" lIns="138065" tIns="69033" rIns="138065" bIns="69033"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13578186"/>
            <a:ext cx="4275402" cy="717253"/>
          </a:xfrm>
          <a:prstGeom prst="rect">
            <a:avLst/>
          </a:prstGeom>
        </p:spPr>
        <p:txBody>
          <a:bodyPr vert="horz" lIns="138065" tIns="69033" rIns="138065" bIns="69033" rtlCol="0" anchor="b"/>
          <a:lstStyle>
            <a:lvl1pPr algn="l">
              <a:defRPr sz="1800"/>
            </a:lvl1pPr>
          </a:lstStyle>
          <a:p>
            <a:endParaRPr kumimoji="1" lang="ja-JP" altLang="en-US"/>
          </a:p>
        </p:txBody>
      </p:sp>
      <p:sp>
        <p:nvSpPr>
          <p:cNvPr id="7" name="スライド番号プレースホルダー 6"/>
          <p:cNvSpPr>
            <a:spLocks noGrp="1"/>
          </p:cNvSpPr>
          <p:nvPr>
            <p:ph type="sldNum" sz="quarter" idx="5"/>
          </p:nvPr>
        </p:nvSpPr>
        <p:spPr>
          <a:xfrm>
            <a:off x="5588628" y="13578186"/>
            <a:ext cx="4275402" cy="717253"/>
          </a:xfrm>
          <a:prstGeom prst="rect">
            <a:avLst/>
          </a:prstGeom>
        </p:spPr>
        <p:txBody>
          <a:bodyPr vert="horz" lIns="138065" tIns="69033" rIns="138065" bIns="69033" rtlCol="0" anchor="b"/>
          <a:lstStyle>
            <a:lvl1pPr algn="r">
              <a:defRPr sz="1800"/>
            </a:lvl1pPr>
          </a:lstStyle>
          <a:p>
            <a:fld id="{F3E59D16-4E23-4B3D-A737-86B39C0F4156}" type="slidenum">
              <a:rPr kumimoji="1" lang="ja-JP" altLang="en-US" smtClean="0"/>
              <a:t>‹#›</a:t>
            </a:fld>
            <a:endParaRPr kumimoji="1" lang="ja-JP" altLang="en-US"/>
          </a:p>
        </p:txBody>
      </p:sp>
    </p:spTree>
    <p:extLst>
      <p:ext uri="{BB962C8B-B14F-4D97-AF65-F5344CB8AC3E}">
        <p14:creationId xmlns:p14="http://schemas.microsoft.com/office/powerpoint/2010/main" val="2742377965"/>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56039D77-D67E-44ED-8F36-9484E4758FA9}" type="slidenum">
              <a:rPr kumimoji="1" lang="ja-JP" altLang="en-US" sz="18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18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139377659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50C1580-DB20-82F9-67FB-FC7869034ABD}"/>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D54B90B9-CC85-F461-7B65-5F14A536C175}"/>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4CEBEB9E-1945-4A3C-D0E9-62C7E1FF73AC}"/>
              </a:ext>
            </a:extLst>
          </p:cNvPr>
          <p:cNvSpPr>
            <a:spLocks noGrp="1"/>
          </p:cNvSpPr>
          <p:nvPr>
            <p:ph type="body" idx="1"/>
          </p:nvPr>
        </p:nvSpPr>
        <p:spPr/>
        <p:txBody>
          <a:bodyPr/>
          <a:lstStyle/>
          <a:p>
            <a:r>
              <a:rPr kumimoji="1" lang="ja-JP" altLang="en-US" b="1" dirty="0">
                <a:latin typeface="メイリオ" panose="020B0604030504040204" pitchFamily="50" charset="-128"/>
                <a:ea typeface="メイリオ" panose="020B0604030504040204" pitchFamily="50" charset="-128"/>
              </a:rPr>
              <a:t>対中国を念頭に、国際秩序の維持に向け、影響力を確保する狙い</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「今後も日本だからこそ進められる協調の国際社会に向けた首脳外交に全力で取り組む」今回の外遊で特に意識したのはグローバル・サウスとの関係</a:t>
            </a:r>
            <a:endParaRPr kumimoji="1" lang="en-US" altLang="ja-JP" b="1" dirty="0">
              <a:latin typeface="メイリオ" panose="020B0604030504040204" pitchFamily="50" charset="-128"/>
              <a:ea typeface="メイリオ" panose="020B0604030504040204" pitchFamily="50" charset="-128"/>
            </a:endParaRPr>
          </a:p>
          <a:p>
            <a:r>
              <a:rPr kumimoji="1" lang="en-US" altLang="ja-JP" b="1" dirty="0">
                <a:latin typeface="メイリオ" panose="020B0604030504040204" pitchFamily="50" charset="-128"/>
                <a:ea typeface="メイリオ" panose="020B0604030504040204" pitchFamily="50" charset="-128"/>
              </a:rPr>
              <a:t>OECD</a:t>
            </a:r>
            <a:r>
              <a:rPr kumimoji="1" lang="ja-JP" altLang="en-US" b="1" dirty="0">
                <a:latin typeface="メイリオ" panose="020B0604030504040204" pitchFamily="50" charset="-128"/>
                <a:ea typeface="メイリオ" panose="020B0604030504040204" pitchFamily="50" charset="-128"/>
              </a:rPr>
              <a:t>演説　生成</a:t>
            </a:r>
            <a:r>
              <a:rPr kumimoji="1" lang="en-US" altLang="ja-JP" b="1" dirty="0">
                <a:latin typeface="メイリオ" panose="020B0604030504040204" pitchFamily="50" charset="-128"/>
                <a:ea typeface="メイリオ" panose="020B0604030504040204" pitchFamily="50" charset="-128"/>
              </a:rPr>
              <a:t>AI</a:t>
            </a:r>
            <a:r>
              <a:rPr kumimoji="1" lang="ja-JP" altLang="en-US" b="1" dirty="0">
                <a:latin typeface="メイリオ" panose="020B0604030504040204" pitchFamily="50" charset="-128"/>
                <a:ea typeface="メイリオ" panose="020B0604030504040204" pitchFamily="50" charset="-128"/>
              </a:rPr>
              <a:t>国際枠組み創設　加盟国中心に</a:t>
            </a:r>
            <a:r>
              <a:rPr kumimoji="1" lang="en-US" altLang="ja-JP" b="1" dirty="0">
                <a:latin typeface="メイリオ" panose="020B0604030504040204" pitchFamily="50" charset="-128"/>
                <a:ea typeface="メイリオ" panose="020B0604030504040204" pitchFamily="50" charset="-128"/>
              </a:rPr>
              <a:t>49</a:t>
            </a:r>
            <a:r>
              <a:rPr kumimoji="1" lang="ja-JP" altLang="en-US" b="1" dirty="0">
                <a:latin typeface="メイリオ" panose="020B0604030504040204" pitchFamily="50" charset="-128"/>
                <a:ea typeface="メイリオ" panose="020B0604030504040204" pitchFamily="50" charset="-128"/>
              </a:rPr>
              <a:t>か国・地域が参加</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「人類共通の機会とリスクについて共通の志を持つ国で連携し、安全、安心で信頼できる</a:t>
            </a:r>
            <a:r>
              <a:rPr kumimoji="1" lang="en-US" altLang="ja-JP" b="1" dirty="0">
                <a:latin typeface="メイリオ" panose="020B0604030504040204" pitchFamily="50" charset="-128"/>
                <a:ea typeface="メイリオ" panose="020B0604030504040204" pitchFamily="50" charset="-128"/>
              </a:rPr>
              <a:t>AI</a:t>
            </a:r>
            <a:r>
              <a:rPr kumimoji="1" lang="ja-JP" altLang="en-US" b="1" dirty="0">
                <a:latin typeface="メイリオ" panose="020B0604030504040204" pitchFamily="50" charset="-128"/>
                <a:ea typeface="メイリオ" panose="020B0604030504040204" pitchFamily="50" charset="-128"/>
              </a:rPr>
              <a:t>を実現しよう」</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日本が</a:t>
            </a:r>
            <a:r>
              <a:rPr kumimoji="1" lang="en-US" altLang="ja-JP" b="1" dirty="0">
                <a:latin typeface="メイリオ" panose="020B0604030504040204" pitchFamily="50" charset="-128"/>
                <a:ea typeface="メイリオ" panose="020B0604030504040204" pitchFamily="50" charset="-128"/>
              </a:rPr>
              <a:t>G</a:t>
            </a:r>
            <a:r>
              <a:rPr kumimoji="1" lang="ja-JP" altLang="en-US" b="1" dirty="0">
                <a:latin typeface="メイリオ" panose="020B0604030504040204" pitchFamily="50" charset="-128"/>
                <a:ea typeface="メイリオ" panose="020B0604030504040204" pitchFamily="50" charset="-128"/>
              </a:rPr>
              <a:t>７議長国としてまとめた生成</a:t>
            </a:r>
            <a:r>
              <a:rPr kumimoji="1" lang="en-US" altLang="ja-JP" b="1" dirty="0">
                <a:latin typeface="メイリオ" panose="020B0604030504040204" pitchFamily="50" charset="-128"/>
                <a:ea typeface="メイリオ" panose="020B0604030504040204" pitchFamily="50" charset="-128"/>
              </a:rPr>
              <a:t>AI</a:t>
            </a:r>
            <a:r>
              <a:rPr kumimoji="1" lang="ja-JP" altLang="en-US" b="1" dirty="0">
                <a:latin typeface="メイリオ" panose="020B0604030504040204" pitchFamily="50" charset="-128"/>
                <a:ea typeface="メイリオ" panose="020B0604030504040204" pitchFamily="50" charset="-128"/>
              </a:rPr>
              <a:t>に関する包括的な国際合意「広島</a:t>
            </a:r>
            <a:r>
              <a:rPr kumimoji="1" lang="en-US" altLang="ja-JP" b="1" dirty="0">
                <a:latin typeface="メイリオ" panose="020B0604030504040204" pitchFamily="50" charset="-128"/>
                <a:ea typeface="メイリオ" panose="020B0604030504040204" pitchFamily="50" charset="-128"/>
              </a:rPr>
              <a:t>AI</a:t>
            </a:r>
            <a:r>
              <a:rPr kumimoji="1" lang="ja-JP" altLang="en-US" b="1" dirty="0">
                <a:latin typeface="メイリオ" panose="020B0604030504040204" pitchFamily="50" charset="-128"/>
                <a:ea typeface="メイリオ" panose="020B0604030504040204" pitchFamily="50" charset="-128"/>
              </a:rPr>
              <a:t>プロセス」への賛同国で構成</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中国による経済的威圧などを念頭に、自由で公正な経済秩序の維持・拡大の重要性も訴えた</a:t>
            </a:r>
          </a:p>
        </p:txBody>
      </p:sp>
      <p:sp>
        <p:nvSpPr>
          <p:cNvPr id="4" name="スライド番号プレースホルダー 3">
            <a:extLst>
              <a:ext uri="{FF2B5EF4-FFF2-40B4-BE49-F238E27FC236}">
                <a16:creationId xmlns:a16="http://schemas.microsoft.com/office/drawing/2014/main" id="{54D67AF2-39CD-09F5-0A3B-A19BFA3800CE}"/>
              </a:ext>
            </a:extLst>
          </p:cNvPr>
          <p:cNvSpPr>
            <a:spLocks noGrp="1"/>
          </p:cNvSpPr>
          <p:nvPr>
            <p:ph type="sldNum" sz="quarter" idx="5"/>
          </p:nvPr>
        </p:nvSpPr>
        <p:spPr/>
        <p:txBody>
          <a:bodyPr/>
          <a:lstStyle/>
          <a:p>
            <a:pPr defTabSz="1380653">
              <a:defRPr/>
            </a:pPr>
            <a:fld id="{56039D77-D67E-44ED-8F36-9484E4758FA9}" type="slidenum">
              <a:rPr lang="ja-JP" altLang="en-US" sz="2700">
                <a:solidFill>
                  <a:prstClr val="black"/>
                </a:solidFill>
                <a:latin typeface="游ゴシック" panose="020F0502020204030204"/>
                <a:ea typeface="游ゴシック" panose="020B0400000000000000" pitchFamily="50" charset="-128"/>
              </a:rPr>
              <a:pPr defTabSz="1380653">
                <a:defRPr/>
              </a:pPr>
              <a:t>2</a:t>
            </a:fld>
            <a:endParaRPr lang="ja-JP" altLang="en-US" sz="2700">
              <a:solidFill>
                <a:prstClr val="black"/>
              </a:solidFill>
              <a:latin typeface="游ゴシック" panose="020F0502020204030204"/>
              <a:ea typeface="游ゴシック" panose="020B0400000000000000" pitchFamily="50" charset="-128"/>
            </a:endParaRPr>
          </a:p>
        </p:txBody>
      </p:sp>
    </p:spTree>
    <p:extLst>
      <p:ext uri="{BB962C8B-B14F-4D97-AF65-F5344CB8AC3E}">
        <p14:creationId xmlns:p14="http://schemas.microsoft.com/office/powerpoint/2010/main" val="421787432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50C1580-DB20-82F9-67FB-FC7869034ABD}"/>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D54B90B9-CC85-F461-7B65-5F14A536C175}"/>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4CEBEB9E-1945-4A3C-D0E9-62C7E1FF73AC}"/>
              </a:ext>
            </a:extLst>
          </p:cNvPr>
          <p:cNvSpPr>
            <a:spLocks noGrp="1"/>
          </p:cNvSpPr>
          <p:nvPr>
            <p:ph type="body" idx="1"/>
          </p:nvPr>
        </p:nvSpPr>
        <p:spPr/>
        <p:txBody>
          <a:bodyPr/>
          <a:lstStyle/>
          <a:p>
            <a:r>
              <a:rPr kumimoji="1" lang="ja-JP" altLang="en-US" b="1" dirty="0">
                <a:latin typeface="メイリオ" panose="020B0604030504040204" pitchFamily="50" charset="-128"/>
                <a:ea typeface="メイリオ" panose="020B0604030504040204" pitchFamily="50" charset="-128"/>
              </a:rPr>
              <a:t>評価できる点</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１．国家安全舗装戦略など</a:t>
            </a:r>
            <a:r>
              <a:rPr kumimoji="1" lang="en-US" altLang="ja-JP" b="1" dirty="0">
                <a:latin typeface="メイリオ" panose="020B0604030504040204" pitchFamily="50" charset="-128"/>
                <a:ea typeface="メイリオ" panose="020B0604030504040204" pitchFamily="50" charset="-128"/>
              </a:rPr>
              <a:t>3</a:t>
            </a:r>
            <a:r>
              <a:rPr kumimoji="1" lang="ja-JP" altLang="en-US" b="1" dirty="0">
                <a:latin typeface="メイリオ" panose="020B0604030504040204" pitchFamily="50" charset="-128"/>
                <a:ea typeface="メイリオ" panose="020B0604030504040204" pitchFamily="50" charset="-128"/>
              </a:rPr>
              <a:t>文書の改訂</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２．防衛費の増額</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３．国賓待遇訪米→日米関係の基礎作り</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４．ロシアのウクライナ侵略をグローバルな問題と位置付けた（ゼレンスキー招待、グローバルサウス関与）</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課題点</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対中政策が欠落（使い古された概念、”戦略的互恵関係“に立ち戻る→戦略不在）</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米中の戦略的競争関係　緊張状態→危機に転化</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防衛力の抜本的強化は必須</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日米同盟深化→自衛隊と米軍の作戦と能力の切れ目のない統合→米国の関与を制度化</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日中協力領域の模索→対中取引を過度に規制→国益にならない</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日韓関係　韓国側の気持ち配慮→日韓国交正常化</a:t>
            </a:r>
            <a:r>
              <a:rPr kumimoji="1" lang="en-US" altLang="ja-JP" b="1" dirty="0">
                <a:latin typeface="メイリオ" panose="020B0604030504040204" pitchFamily="50" charset="-128"/>
                <a:ea typeface="メイリオ" panose="020B0604030504040204" pitchFamily="50" charset="-128"/>
              </a:rPr>
              <a:t>60</a:t>
            </a:r>
            <a:r>
              <a:rPr kumimoji="1" lang="ja-JP" altLang="en-US" b="1" dirty="0">
                <a:latin typeface="メイリオ" panose="020B0604030504040204" pitchFamily="50" charset="-128"/>
                <a:ea typeface="メイリオ" panose="020B0604030504040204" pitchFamily="50" charset="-128"/>
              </a:rPr>
              <a:t>周年に向けた</a:t>
            </a:r>
            <a:r>
              <a:rPr kumimoji="1" lang="ja-JP" altLang="en-US" b="1">
                <a:latin typeface="メイリオ" panose="020B0604030504040204" pitchFamily="50" charset="-128"/>
                <a:ea typeface="メイリオ" panose="020B0604030504040204" pitchFamily="50" charset="-128"/>
              </a:rPr>
              <a:t>モメンタム模索</a:t>
            </a:r>
            <a:endParaRPr kumimoji="1" lang="en-US" altLang="ja-JP" b="1" dirty="0">
              <a:latin typeface="メイリオ" panose="020B0604030504040204" pitchFamily="50" charset="-128"/>
              <a:ea typeface="メイリオ" panose="020B0604030504040204" pitchFamily="50" charset="-128"/>
            </a:endParaRPr>
          </a:p>
          <a:p>
            <a:endParaRPr kumimoji="1" lang="en-US" altLang="ja-JP" b="1" dirty="0">
              <a:latin typeface="メイリオ" panose="020B0604030504040204" pitchFamily="50" charset="-128"/>
              <a:ea typeface="メイリオ" panose="020B0604030504040204" pitchFamily="50" charset="-128"/>
            </a:endParaRPr>
          </a:p>
          <a:p>
            <a:endParaRPr kumimoji="1" lang="ja-JP" altLang="en-US" b="1" dirty="0">
              <a:latin typeface="メイリオ" panose="020B0604030504040204" pitchFamily="50" charset="-128"/>
              <a:ea typeface="メイリオ" panose="020B0604030504040204" pitchFamily="50" charset="-128"/>
            </a:endParaRPr>
          </a:p>
        </p:txBody>
      </p:sp>
      <p:sp>
        <p:nvSpPr>
          <p:cNvPr id="4" name="スライド番号プレースホルダー 3">
            <a:extLst>
              <a:ext uri="{FF2B5EF4-FFF2-40B4-BE49-F238E27FC236}">
                <a16:creationId xmlns:a16="http://schemas.microsoft.com/office/drawing/2014/main" id="{54D67AF2-39CD-09F5-0A3B-A19BFA3800CE}"/>
              </a:ext>
            </a:extLst>
          </p:cNvPr>
          <p:cNvSpPr>
            <a:spLocks noGrp="1"/>
          </p:cNvSpPr>
          <p:nvPr>
            <p:ph type="sldNum" sz="quarter" idx="5"/>
          </p:nvPr>
        </p:nvSpPr>
        <p:spPr/>
        <p:txBody>
          <a:bodyPr/>
          <a:lstStyle/>
          <a:p>
            <a:pPr defTabSz="1380653">
              <a:defRPr/>
            </a:pPr>
            <a:fld id="{56039D77-D67E-44ED-8F36-9484E4758FA9}" type="slidenum">
              <a:rPr lang="ja-JP" altLang="en-US" sz="2700">
                <a:solidFill>
                  <a:prstClr val="black"/>
                </a:solidFill>
                <a:latin typeface="游ゴシック" panose="020F0502020204030204"/>
                <a:ea typeface="游ゴシック" panose="020B0400000000000000" pitchFamily="50" charset="-128"/>
              </a:rPr>
              <a:pPr defTabSz="1380653">
                <a:defRPr/>
              </a:pPr>
              <a:t>3</a:t>
            </a:fld>
            <a:endParaRPr lang="ja-JP" altLang="en-US" sz="2700">
              <a:solidFill>
                <a:prstClr val="black"/>
              </a:solidFill>
              <a:latin typeface="游ゴシック" panose="020F0502020204030204"/>
              <a:ea typeface="游ゴシック" panose="020B0400000000000000" pitchFamily="50" charset="-128"/>
            </a:endParaRPr>
          </a:p>
        </p:txBody>
      </p:sp>
    </p:spTree>
    <p:extLst>
      <p:ext uri="{BB962C8B-B14F-4D97-AF65-F5344CB8AC3E}">
        <p14:creationId xmlns:p14="http://schemas.microsoft.com/office/powerpoint/2010/main" val="71927123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50C1580-DB20-82F9-67FB-FC7869034ABD}"/>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D54B90B9-CC85-F461-7B65-5F14A536C175}"/>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4CEBEB9E-1945-4A3C-D0E9-62C7E1FF73AC}"/>
              </a:ext>
            </a:extLst>
          </p:cNvPr>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北朝鮮制裁委員会専門家パネル</a:t>
            </a:r>
            <a:endParaRPr kumimoji="1" lang="en-US" altLang="ja-JP" sz="12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a:p>
            <a:r>
              <a:rPr kumimoji="1" lang="ja-JP" altLang="en-US" b="1" dirty="0"/>
              <a:t>北朝鮮が核実験や弾道ミサイル発射</a:t>
            </a:r>
          </a:p>
          <a:p>
            <a:r>
              <a:rPr kumimoji="1" lang="ja-JP" altLang="en-US" b="1" dirty="0"/>
              <a:t>安保理で対北朝鮮制裁決議（</a:t>
            </a:r>
            <a:r>
              <a:rPr kumimoji="1" lang="en-US" altLang="ja-JP" b="1" dirty="0"/>
              <a:t>06</a:t>
            </a:r>
            <a:r>
              <a:rPr kumimoji="1" lang="ja-JP" altLang="en-US" b="1" dirty="0"/>
              <a:t>年</a:t>
            </a:r>
            <a:r>
              <a:rPr kumimoji="1" lang="en-US" altLang="ja-JP" b="1" dirty="0"/>
              <a:t>10</a:t>
            </a:r>
            <a:r>
              <a:rPr kumimoji="1" lang="ja-JP" altLang="en-US" b="1" dirty="0"/>
              <a:t>月～</a:t>
            </a:r>
            <a:r>
              <a:rPr kumimoji="1" lang="en-US" altLang="ja-JP" b="1" dirty="0"/>
              <a:t>17</a:t>
            </a:r>
            <a:r>
              <a:rPr kumimoji="1" lang="ja-JP" altLang="en-US" b="1" dirty="0"/>
              <a:t>年</a:t>
            </a:r>
            <a:r>
              <a:rPr kumimoji="1" lang="en-US" altLang="ja-JP" b="1" dirty="0"/>
              <a:t>12</a:t>
            </a:r>
            <a:r>
              <a:rPr kumimoji="1" lang="ja-JP" altLang="en-US" b="1" dirty="0"/>
              <a:t>月に計</a:t>
            </a:r>
            <a:r>
              <a:rPr kumimoji="1" lang="en-US" altLang="ja-JP" b="1" dirty="0"/>
              <a:t>10</a:t>
            </a:r>
            <a:r>
              <a:rPr kumimoji="1" lang="ja-JP" altLang="en-US" b="1" dirty="0"/>
              <a:t>本）</a:t>
            </a:r>
          </a:p>
          <a:p>
            <a:r>
              <a:rPr kumimoji="1" lang="ja-JP" altLang="en-US" b="1" dirty="0"/>
              <a:t>北朝鮮制裁委員会（安保理</a:t>
            </a:r>
            <a:r>
              <a:rPr kumimoji="1" lang="en-US" altLang="ja-JP" b="1" dirty="0"/>
              <a:t>15</a:t>
            </a:r>
            <a:r>
              <a:rPr kumimoji="1" lang="ja-JP" altLang="en-US" b="1" dirty="0"/>
              <a:t>か国）</a:t>
            </a:r>
          </a:p>
          <a:p>
            <a:r>
              <a:rPr kumimoji="1" lang="ja-JP" altLang="en-US" b="1" dirty="0"/>
              <a:t>専門家パネル（</a:t>
            </a:r>
            <a:r>
              <a:rPr kumimoji="1" lang="en-US" altLang="ja-JP" b="1" dirty="0"/>
              <a:t>09</a:t>
            </a:r>
            <a:r>
              <a:rPr kumimoji="1" lang="ja-JP" altLang="en-US" b="1" dirty="0"/>
              <a:t>年設立）　米英仏中露日韓＋南半球から</a:t>
            </a:r>
            <a:r>
              <a:rPr kumimoji="1" lang="en-US" altLang="ja-JP" b="1" dirty="0"/>
              <a:t>1</a:t>
            </a:r>
            <a:r>
              <a:rPr kumimoji="1" lang="ja-JP" altLang="en-US" b="1" dirty="0"/>
              <a:t>人ずつ計</a:t>
            </a:r>
            <a:r>
              <a:rPr kumimoji="1" lang="en-US" altLang="ja-JP" b="1" dirty="0"/>
              <a:t>8</a:t>
            </a:r>
            <a:r>
              <a:rPr kumimoji="1" lang="ja-JP" altLang="en-US" b="1" dirty="0"/>
              <a:t>人（</a:t>
            </a:r>
            <a:r>
              <a:rPr kumimoji="1" lang="en-US" altLang="ja-JP" b="1" dirty="0"/>
              <a:t>1</a:t>
            </a:r>
            <a:r>
              <a:rPr kumimoji="1" lang="ja-JP" altLang="en-US" b="1" dirty="0"/>
              <a:t>年ずつ任期延長・最長</a:t>
            </a:r>
            <a:r>
              <a:rPr kumimoji="1" lang="en-US" altLang="ja-JP" b="1" dirty="0"/>
              <a:t>5</a:t>
            </a:r>
            <a:r>
              <a:rPr kumimoji="1" lang="ja-JP" altLang="en-US" b="1" dirty="0"/>
              <a:t>年）</a:t>
            </a:r>
          </a:p>
          <a:p>
            <a:endParaRPr kumimoji="1" lang="ja-JP" altLang="en-US" dirty="0"/>
          </a:p>
        </p:txBody>
      </p:sp>
      <p:sp>
        <p:nvSpPr>
          <p:cNvPr id="4" name="スライド番号プレースホルダー 3">
            <a:extLst>
              <a:ext uri="{FF2B5EF4-FFF2-40B4-BE49-F238E27FC236}">
                <a16:creationId xmlns:a16="http://schemas.microsoft.com/office/drawing/2014/main" id="{54D67AF2-39CD-09F5-0A3B-A19BFA3800CE}"/>
              </a:ext>
            </a:extLst>
          </p:cNvPr>
          <p:cNvSpPr>
            <a:spLocks noGrp="1"/>
          </p:cNvSpPr>
          <p:nvPr>
            <p:ph type="sldNum" sz="quarter" idx="5"/>
          </p:nvPr>
        </p:nvSpPr>
        <p:spPr/>
        <p:txBody>
          <a:bodyPr/>
          <a:lstStyle/>
          <a:p>
            <a:pPr defTabSz="1380653">
              <a:defRPr/>
            </a:pPr>
            <a:fld id="{56039D77-D67E-44ED-8F36-9484E4758FA9}" type="slidenum">
              <a:rPr lang="ja-JP" altLang="en-US" sz="2700">
                <a:solidFill>
                  <a:prstClr val="black"/>
                </a:solidFill>
                <a:latin typeface="游ゴシック" panose="020F0502020204030204"/>
                <a:ea typeface="游ゴシック" panose="020B0400000000000000" pitchFamily="50" charset="-128"/>
              </a:rPr>
              <a:pPr defTabSz="1380653">
                <a:defRPr/>
              </a:pPr>
              <a:t>4</a:t>
            </a:fld>
            <a:endParaRPr lang="ja-JP" altLang="en-US" sz="2700">
              <a:solidFill>
                <a:prstClr val="black"/>
              </a:solidFill>
              <a:latin typeface="游ゴシック" panose="020F0502020204030204"/>
              <a:ea typeface="游ゴシック" panose="020B0400000000000000" pitchFamily="50" charset="-128"/>
            </a:endParaRPr>
          </a:p>
        </p:txBody>
      </p:sp>
    </p:spTree>
    <p:extLst>
      <p:ext uri="{BB962C8B-B14F-4D97-AF65-F5344CB8AC3E}">
        <p14:creationId xmlns:p14="http://schemas.microsoft.com/office/powerpoint/2010/main" val="202085305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50C1580-DB20-82F9-67FB-FC7869034ABD}"/>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D54B90B9-CC85-F461-7B65-5F14A536C175}"/>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4CEBEB9E-1945-4A3C-D0E9-62C7E1FF73AC}"/>
              </a:ext>
            </a:extLst>
          </p:cNvPr>
          <p:cNvSpPr>
            <a:spLocks noGrp="1"/>
          </p:cNvSpPr>
          <p:nvPr>
            <p:ph type="body" idx="1"/>
          </p:nvPr>
        </p:nvSpPr>
        <p:spPr/>
        <p:txBody>
          <a:bodyPr/>
          <a:lstStyle/>
          <a:p>
            <a:r>
              <a:rPr kumimoji="1" lang="ja-JP" altLang="en-US" b="1" dirty="0">
                <a:latin typeface="メイリオ" panose="020B0604030504040204" pitchFamily="50" charset="-128"/>
                <a:ea typeface="メイリオ" panose="020B0604030504040204" pitchFamily="50" charset="-128"/>
              </a:rPr>
              <a:t>国連安保理の対北朝鮮制裁履行を</a:t>
            </a:r>
            <a:r>
              <a:rPr kumimoji="1" lang="en-US" altLang="ja-JP" b="1" dirty="0">
                <a:latin typeface="メイリオ" panose="020B0604030504040204" pitchFamily="50" charset="-128"/>
                <a:ea typeface="メイリオ" panose="020B0604030504040204" pitchFamily="50" charset="-128"/>
              </a:rPr>
              <a:t>09</a:t>
            </a:r>
            <a:r>
              <a:rPr kumimoji="1" lang="ja-JP" altLang="en-US" b="1" dirty="0">
                <a:latin typeface="メイリオ" panose="020B0604030504040204" pitchFamily="50" charset="-128"/>
                <a:ea typeface="メイリオ" panose="020B0604030504040204" pitchFamily="50" charset="-128"/>
              </a:rPr>
              <a:t>年から</a:t>
            </a:r>
            <a:r>
              <a:rPr kumimoji="1" lang="en-US" altLang="ja-JP" b="1" dirty="0">
                <a:latin typeface="メイリオ" panose="020B0604030504040204" pitchFamily="50" charset="-128"/>
                <a:ea typeface="メイリオ" panose="020B0604030504040204" pitchFamily="50" charset="-128"/>
              </a:rPr>
              <a:t>15</a:t>
            </a:r>
            <a:r>
              <a:rPr kumimoji="1" lang="ja-JP" altLang="en-US" b="1" dirty="0">
                <a:latin typeface="メイリオ" panose="020B0604030504040204" pitchFamily="50" charset="-128"/>
                <a:ea typeface="メイリオ" panose="020B0604030504040204" pitchFamily="50" charset="-128"/>
              </a:rPr>
              <a:t>年間監視してきた北朝鮮制裁委員会・専門家パネルが</a:t>
            </a:r>
            <a:r>
              <a:rPr kumimoji="1" lang="en-US" altLang="ja-JP" b="1" dirty="0">
                <a:latin typeface="メイリオ" panose="020B0604030504040204" pitchFamily="50" charset="-128"/>
                <a:ea typeface="メイリオ" panose="020B0604030504040204" pitchFamily="50" charset="-128"/>
              </a:rPr>
              <a:t>4</a:t>
            </a:r>
            <a:r>
              <a:rPr kumimoji="1" lang="ja-JP" altLang="en-US" b="1" dirty="0">
                <a:latin typeface="メイリオ" panose="020B0604030504040204" pitchFamily="50" charset="-128"/>
                <a:ea typeface="メイリオ" panose="020B0604030504040204" pitchFamily="50" charset="-128"/>
              </a:rPr>
              <a:t>月末に解散</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北朝鮮は紛争地への武器売却で得た外貨を核ミサイル量産に投入するサイクル加速か</a:t>
            </a:r>
            <a:endParaRPr kumimoji="1" lang="en-US" altLang="ja-JP" b="1" dirty="0">
              <a:latin typeface="メイリオ" panose="020B0604030504040204" pitchFamily="50" charset="-128"/>
              <a:ea typeface="メイリオ" panose="020B0604030504040204" pitchFamily="50" charset="-128"/>
            </a:endParaRPr>
          </a:p>
          <a:p>
            <a:r>
              <a:rPr kumimoji="1" lang="en-US" altLang="ja-JP" b="1" dirty="0">
                <a:latin typeface="メイリオ" panose="020B0604030504040204" pitchFamily="50" charset="-128"/>
                <a:ea typeface="メイリオ" panose="020B0604030504040204" pitchFamily="50" charset="-128"/>
              </a:rPr>
              <a:t>3</a:t>
            </a:r>
            <a:r>
              <a:rPr kumimoji="1" lang="ja-JP" altLang="en-US" b="1" dirty="0">
                <a:latin typeface="メイリオ" panose="020B0604030504040204" pitchFamily="50" charset="-128"/>
                <a:ea typeface="メイリオ" panose="020B0604030504040204" pitchFamily="50" charset="-128"/>
              </a:rPr>
              <a:t>月</a:t>
            </a:r>
            <a:r>
              <a:rPr kumimoji="1" lang="en-US" altLang="ja-JP" b="1" dirty="0">
                <a:latin typeface="メイリオ" panose="020B0604030504040204" pitchFamily="50" charset="-128"/>
                <a:ea typeface="メイリオ" panose="020B0604030504040204" pitchFamily="50" charset="-128"/>
              </a:rPr>
              <a:t>28</a:t>
            </a:r>
            <a:r>
              <a:rPr kumimoji="1" lang="ja-JP" altLang="en-US" b="1" dirty="0">
                <a:latin typeface="メイリオ" panose="020B0604030504040204" pitchFamily="50" charset="-128"/>
                <a:ea typeface="メイリオ" panose="020B0604030504040204" pitchFamily="50" charset="-128"/>
              </a:rPr>
              <a:t>日安保理がパネルの人気を</a:t>
            </a:r>
            <a:r>
              <a:rPr kumimoji="1" lang="en-US" altLang="ja-JP" b="1" dirty="0">
                <a:latin typeface="メイリオ" panose="020B0604030504040204" pitchFamily="50" charset="-128"/>
                <a:ea typeface="メイリオ" panose="020B0604030504040204" pitchFamily="50" charset="-128"/>
              </a:rPr>
              <a:t>1</a:t>
            </a:r>
            <a:r>
              <a:rPr kumimoji="1" lang="ja-JP" altLang="en-US" b="1" dirty="0">
                <a:latin typeface="メイリオ" panose="020B0604030504040204" pitchFamily="50" charset="-128"/>
                <a:ea typeface="メイリオ" panose="020B0604030504040204" pitchFamily="50" charset="-128"/>
              </a:rPr>
              <a:t>年延長する決議案採択の際、ロシアが拒否権行使</a:t>
            </a:r>
            <a:endParaRPr kumimoji="1" lang="en-US" altLang="ja-JP" b="1" dirty="0">
              <a:latin typeface="メイリオ" panose="020B0604030504040204" pitchFamily="50" charset="-128"/>
              <a:ea typeface="メイリオ" panose="020B0604030504040204" pitchFamily="50" charset="-128"/>
            </a:endParaRPr>
          </a:p>
          <a:p>
            <a:r>
              <a:rPr kumimoji="1" lang="en-US" altLang="ja-JP" b="1" dirty="0">
                <a:latin typeface="メイリオ" panose="020B0604030504040204" pitchFamily="50" charset="-128"/>
                <a:ea typeface="メイリオ" panose="020B0604030504040204" pitchFamily="50" charset="-128"/>
              </a:rPr>
              <a:t>23</a:t>
            </a:r>
            <a:r>
              <a:rPr kumimoji="1" lang="ja-JP" altLang="en-US" b="1" dirty="0">
                <a:latin typeface="メイリオ" panose="020B0604030504040204" pitchFamily="50" charset="-128"/>
                <a:ea typeface="メイリオ" panose="020B0604030504040204" pitchFamily="50" charset="-128"/>
              </a:rPr>
              <a:t>年</a:t>
            </a:r>
            <a:r>
              <a:rPr kumimoji="1" lang="en-US" altLang="ja-JP" b="1" dirty="0">
                <a:latin typeface="メイリオ" panose="020B0604030504040204" pitchFamily="50" charset="-128"/>
                <a:ea typeface="メイリオ" panose="020B0604030504040204" pitchFamily="50" charset="-128"/>
              </a:rPr>
              <a:t>9</a:t>
            </a:r>
            <a:r>
              <a:rPr kumimoji="1" lang="ja-JP" altLang="en-US" b="1" dirty="0">
                <a:latin typeface="メイリオ" panose="020B0604030504040204" pitchFamily="50" charset="-128"/>
                <a:ea typeface="メイリオ" panose="020B0604030504040204" pitchFamily="50" charset="-128"/>
              </a:rPr>
              <a:t>月の露朝首脳会談以降、軍事取引の拡充を目指すロシアは安保理で北朝鮮を守り、米国主導の制裁レジームの打破をもくろんでいる</a:t>
            </a:r>
            <a:endParaRPr kumimoji="1" lang="en-US" altLang="ja-JP" b="1" dirty="0">
              <a:latin typeface="メイリオ" panose="020B0604030504040204" pitchFamily="50" charset="-128"/>
              <a:ea typeface="メイリオ" panose="020B0604030504040204" pitchFamily="50" charset="-128"/>
            </a:endParaRPr>
          </a:p>
          <a:p>
            <a:r>
              <a:rPr kumimoji="1" lang="ja-JP" altLang="en-US" b="1" dirty="0">
                <a:latin typeface="メイリオ" panose="020B0604030504040204" pitchFamily="50" charset="-128"/>
                <a:ea typeface="メイリオ" panose="020B0604030504040204" pitchFamily="50" charset="-128"/>
              </a:rPr>
              <a:t>最悪のタイミングで国際監視の目が弱体化</a:t>
            </a:r>
            <a:endParaRPr kumimoji="1" lang="en-US" altLang="ja-JP" b="1" dirty="0">
              <a:latin typeface="メイリオ" panose="020B0604030504040204" pitchFamily="50" charset="-128"/>
              <a:ea typeface="メイリオ" panose="020B0604030504040204" pitchFamily="50" charset="-128"/>
            </a:endParaRPr>
          </a:p>
          <a:p>
            <a:endParaRPr kumimoji="1" lang="ja-JP" altLang="en-US" dirty="0"/>
          </a:p>
        </p:txBody>
      </p:sp>
      <p:sp>
        <p:nvSpPr>
          <p:cNvPr id="4" name="スライド番号プレースホルダー 3">
            <a:extLst>
              <a:ext uri="{FF2B5EF4-FFF2-40B4-BE49-F238E27FC236}">
                <a16:creationId xmlns:a16="http://schemas.microsoft.com/office/drawing/2014/main" id="{54D67AF2-39CD-09F5-0A3B-A19BFA3800CE}"/>
              </a:ext>
            </a:extLst>
          </p:cNvPr>
          <p:cNvSpPr>
            <a:spLocks noGrp="1"/>
          </p:cNvSpPr>
          <p:nvPr>
            <p:ph type="sldNum" sz="quarter" idx="5"/>
          </p:nvPr>
        </p:nvSpPr>
        <p:spPr/>
        <p:txBody>
          <a:bodyPr/>
          <a:lstStyle/>
          <a:p>
            <a:pPr defTabSz="1380653">
              <a:defRPr/>
            </a:pPr>
            <a:fld id="{56039D77-D67E-44ED-8F36-9484E4758FA9}" type="slidenum">
              <a:rPr lang="ja-JP" altLang="en-US" sz="2700">
                <a:solidFill>
                  <a:prstClr val="black"/>
                </a:solidFill>
                <a:latin typeface="游ゴシック" panose="020F0502020204030204"/>
                <a:ea typeface="游ゴシック" panose="020B0400000000000000" pitchFamily="50" charset="-128"/>
              </a:rPr>
              <a:pPr defTabSz="1380653">
                <a:defRPr/>
              </a:pPr>
              <a:t>5</a:t>
            </a:fld>
            <a:endParaRPr lang="ja-JP" altLang="en-US" sz="2700">
              <a:solidFill>
                <a:prstClr val="black"/>
              </a:solidFill>
              <a:latin typeface="游ゴシック" panose="020F0502020204030204"/>
              <a:ea typeface="游ゴシック" panose="020B0400000000000000" pitchFamily="50" charset="-128"/>
            </a:endParaRPr>
          </a:p>
        </p:txBody>
      </p:sp>
    </p:spTree>
    <p:extLst>
      <p:ext uri="{BB962C8B-B14F-4D97-AF65-F5344CB8AC3E}">
        <p14:creationId xmlns:p14="http://schemas.microsoft.com/office/powerpoint/2010/main" val="175155597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24B9F62-9CE4-8E0A-8C1F-11FCC145DA29}"/>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36691548-2536-6BE7-D49A-575C7332B58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AA5BBBCE-6B59-1B4D-9F3C-6C9CBE5A4960}"/>
              </a:ext>
            </a:extLst>
          </p:cNvPr>
          <p:cNvSpPr>
            <a:spLocks noGrp="1"/>
          </p:cNvSpPr>
          <p:nvPr>
            <p:ph type="dt" sz="half" idx="10"/>
          </p:nvPr>
        </p:nvSpPr>
        <p:spPr/>
        <p:txBody>
          <a:bodyPr/>
          <a:lstStyle/>
          <a:p>
            <a:fld id="{8593F4F4-1E0C-4BCC-A86B-335CA6D1A43F}" type="datetimeFigureOut">
              <a:rPr kumimoji="1" lang="ja-JP" altLang="en-US" smtClean="0"/>
              <a:t>2024/5/10</a:t>
            </a:fld>
            <a:endParaRPr kumimoji="1" lang="ja-JP" altLang="en-US"/>
          </a:p>
        </p:txBody>
      </p:sp>
      <p:sp>
        <p:nvSpPr>
          <p:cNvPr id="5" name="フッター プレースホルダー 4">
            <a:extLst>
              <a:ext uri="{FF2B5EF4-FFF2-40B4-BE49-F238E27FC236}">
                <a16:creationId xmlns:a16="http://schemas.microsoft.com/office/drawing/2014/main" id="{E3B144B4-A21B-43E3-6610-BB947B92C9E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90BEA74B-59B2-BED5-D736-026BCB78DE08}"/>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7383510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438EF38-0CCA-DB65-F81C-C01B6C85299A}"/>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4157527E-4D9B-AB9B-4A31-4AE9D6E452AA}"/>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EE84E720-B1F1-786E-C84B-83A8C3836E7C}"/>
              </a:ext>
            </a:extLst>
          </p:cNvPr>
          <p:cNvSpPr>
            <a:spLocks noGrp="1"/>
          </p:cNvSpPr>
          <p:nvPr>
            <p:ph type="dt" sz="half" idx="10"/>
          </p:nvPr>
        </p:nvSpPr>
        <p:spPr/>
        <p:txBody>
          <a:bodyPr/>
          <a:lstStyle/>
          <a:p>
            <a:fld id="{8593F4F4-1E0C-4BCC-A86B-335CA6D1A43F}" type="datetimeFigureOut">
              <a:rPr kumimoji="1" lang="ja-JP" altLang="en-US" smtClean="0"/>
              <a:t>2024/5/10</a:t>
            </a:fld>
            <a:endParaRPr kumimoji="1" lang="ja-JP" altLang="en-US"/>
          </a:p>
        </p:txBody>
      </p:sp>
      <p:sp>
        <p:nvSpPr>
          <p:cNvPr id="5" name="フッター プレースホルダー 4">
            <a:extLst>
              <a:ext uri="{FF2B5EF4-FFF2-40B4-BE49-F238E27FC236}">
                <a16:creationId xmlns:a16="http://schemas.microsoft.com/office/drawing/2014/main" id="{8F0F2D34-AAB2-464A-0922-6694DF8DF2C8}"/>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DC3A068-39B7-89C2-3266-CB39ED54C864}"/>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4277724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D618B770-429C-5F7C-44F3-F04A8E7409C4}"/>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DE361316-8F63-F55D-C07E-F48212562B31}"/>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DBF6269E-FE91-0EF4-1993-96075171C75D}"/>
              </a:ext>
            </a:extLst>
          </p:cNvPr>
          <p:cNvSpPr>
            <a:spLocks noGrp="1"/>
          </p:cNvSpPr>
          <p:nvPr>
            <p:ph type="dt" sz="half" idx="10"/>
          </p:nvPr>
        </p:nvSpPr>
        <p:spPr/>
        <p:txBody>
          <a:bodyPr/>
          <a:lstStyle/>
          <a:p>
            <a:fld id="{8593F4F4-1E0C-4BCC-A86B-335CA6D1A43F}" type="datetimeFigureOut">
              <a:rPr kumimoji="1" lang="ja-JP" altLang="en-US" smtClean="0"/>
              <a:t>2024/5/10</a:t>
            </a:fld>
            <a:endParaRPr kumimoji="1" lang="ja-JP" altLang="en-US"/>
          </a:p>
        </p:txBody>
      </p:sp>
      <p:sp>
        <p:nvSpPr>
          <p:cNvPr id="5" name="フッター プレースホルダー 4">
            <a:extLst>
              <a:ext uri="{FF2B5EF4-FFF2-40B4-BE49-F238E27FC236}">
                <a16:creationId xmlns:a16="http://schemas.microsoft.com/office/drawing/2014/main" id="{E89449AF-07EE-67A4-B3AC-AC9C49178E3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61EA78C-3C02-603E-E9E7-02DCCB75A1A0}"/>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292330537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9020B342-DAFB-1F3B-0F18-FE29AFBB1C4D}"/>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F02FE022-8CAE-583F-324A-4AD1224BE9D9}"/>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4BB8C1F9-CAEB-A7A0-FE43-ECD142A6D107}"/>
              </a:ext>
            </a:extLst>
          </p:cNvPr>
          <p:cNvSpPr>
            <a:spLocks noGrp="1"/>
          </p:cNvSpPr>
          <p:nvPr>
            <p:ph type="dt" sz="half" idx="10"/>
          </p:nvPr>
        </p:nvSpPr>
        <p:spPr/>
        <p:txBody>
          <a:bodyPr/>
          <a:lstStyle/>
          <a:p>
            <a:fld id="{8593F4F4-1E0C-4BCC-A86B-335CA6D1A43F}" type="datetimeFigureOut">
              <a:rPr kumimoji="1" lang="ja-JP" altLang="en-US" smtClean="0"/>
              <a:t>2024/5/10</a:t>
            </a:fld>
            <a:endParaRPr kumimoji="1" lang="ja-JP" altLang="en-US"/>
          </a:p>
        </p:txBody>
      </p:sp>
      <p:sp>
        <p:nvSpPr>
          <p:cNvPr id="5" name="フッター プレースホルダー 4">
            <a:extLst>
              <a:ext uri="{FF2B5EF4-FFF2-40B4-BE49-F238E27FC236}">
                <a16:creationId xmlns:a16="http://schemas.microsoft.com/office/drawing/2014/main" id="{6EE62AFC-8FD7-5456-D8EB-0BDDB296CF1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0E829A0-FFE7-2F68-37BA-E5B66FA9CAFB}"/>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241627160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9DE404A-37E1-607B-920C-243D0C4784A3}"/>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2158D5D7-EFD3-D3A2-4080-F2F86E2E8F5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35183464-F5F8-71C4-8B93-E776B1CE87D2}"/>
              </a:ext>
            </a:extLst>
          </p:cNvPr>
          <p:cNvSpPr>
            <a:spLocks noGrp="1"/>
          </p:cNvSpPr>
          <p:nvPr>
            <p:ph type="dt" sz="half" idx="10"/>
          </p:nvPr>
        </p:nvSpPr>
        <p:spPr/>
        <p:txBody>
          <a:bodyPr/>
          <a:lstStyle/>
          <a:p>
            <a:fld id="{8593F4F4-1E0C-4BCC-A86B-335CA6D1A43F}" type="datetimeFigureOut">
              <a:rPr kumimoji="1" lang="ja-JP" altLang="en-US" smtClean="0"/>
              <a:t>2024/5/10</a:t>
            </a:fld>
            <a:endParaRPr kumimoji="1" lang="ja-JP" altLang="en-US"/>
          </a:p>
        </p:txBody>
      </p:sp>
      <p:sp>
        <p:nvSpPr>
          <p:cNvPr id="5" name="フッター プレースホルダー 4">
            <a:extLst>
              <a:ext uri="{FF2B5EF4-FFF2-40B4-BE49-F238E27FC236}">
                <a16:creationId xmlns:a16="http://schemas.microsoft.com/office/drawing/2014/main" id="{112DD679-D23D-FB7D-048C-B1EB0744D06C}"/>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CC879EB5-6C51-8F8D-ED10-BEED746F7A28}"/>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206601437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F45CF27-B4B5-E5CB-B508-0125B1667AB2}"/>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575124CF-A545-7640-0816-43F595EFB165}"/>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9DB4DC37-B847-199F-FC85-77E9C22BCBC8}"/>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E5B02860-99EE-6091-3B29-74E3C4B17E1F}"/>
              </a:ext>
            </a:extLst>
          </p:cNvPr>
          <p:cNvSpPr>
            <a:spLocks noGrp="1"/>
          </p:cNvSpPr>
          <p:nvPr>
            <p:ph type="dt" sz="half" idx="10"/>
          </p:nvPr>
        </p:nvSpPr>
        <p:spPr/>
        <p:txBody>
          <a:bodyPr/>
          <a:lstStyle/>
          <a:p>
            <a:fld id="{8593F4F4-1E0C-4BCC-A86B-335CA6D1A43F}" type="datetimeFigureOut">
              <a:rPr kumimoji="1" lang="ja-JP" altLang="en-US" smtClean="0"/>
              <a:t>2024/5/10</a:t>
            </a:fld>
            <a:endParaRPr kumimoji="1" lang="ja-JP" altLang="en-US"/>
          </a:p>
        </p:txBody>
      </p:sp>
      <p:sp>
        <p:nvSpPr>
          <p:cNvPr id="6" name="フッター プレースホルダー 5">
            <a:extLst>
              <a:ext uri="{FF2B5EF4-FFF2-40B4-BE49-F238E27FC236}">
                <a16:creationId xmlns:a16="http://schemas.microsoft.com/office/drawing/2014/main" id="{3FC00E7A-44D2-90A6-48C7-3F84093B472B}"/>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F58252BD-750A-2D1C-59EE-CEC83E78FD06}"/>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594206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D0BD3E5-B576-F539-61B7-1562D65245C5}"/>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719B4C40-88E7-12C0-C7CC-E69B716BF825}"/>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429F269B-A51E-7860-CBFC-D6356B0C79E5}"/>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733543D4-A55E-D59A-E767-8845AEFDB38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0DC42158-3818-4EC9-FD10-6534A51F04F6}"/>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28D76E23-555A-BC32-885A-E5744EE9EF62}"/>
              </a:ext>
            </a:extLst>
          </p:cNvPr>
          <p:cNvSpPr>
            <a:spLocks noGrp="1"/>
          </p:cNvSpPr>
          <p:nvPr>
            <p:ph type="dt" sz="half" idx="10"/>
          </p:nvPr>
        </p:nvSpPr>
        <p:spPr/>
        <p:txBody>
          <a:bodyPr/>
          <a:lstStyle/>
          <a:p>
            <a:fld id="{8593F4F4-1E0C-4BCC-A86B-335CA6D1A43F}" type="datetimeFigureOut">
              <a:rPr kumimoji="1" lang="ja-JP" altLang="en-US" smtClean="0"/>
              <a:t>2024/5/10</a:t>
            </a:fld>
            <a:endParaRPr kumimoji="1" lang="ja-JP" altLang="en-US"/>
          </a:p>
        </p:txBody>
      </p:sp>
      <p:sp>
        <p:nvSpPr>
          <p:cNvPr id="8" name="フッター プレースホルダー 7">
            <a:extLst>
              <a:ext uri="{FF2B5EF4-FFF2-40B4-BE49-F238E27FC236}">
                <a16:creationId xmlns:a16="http://schemas.microsoft.com/office/drawing/2014/main" id="{5B933779-1437-BA6B-A839-24467A166F10}"/>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97EF06C1-041A-00DB-6828-A3306AF13D8C}"/>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352432097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DC4A08C-54DC-B5D2-8335-08A96873CA57}"/>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BA8A5E87-5873-661E-F2D2-ACEB43DDB3DB}"/>
              </a:ext>
            </a:extLst>
          </p:cNvPr>
          <p:cNvSpPr>
            <a:spLocks noGrp="1"/>
          </p:cNvSpPr>
          <p:nvPr>
            <p:ph type="dt" sz="half" idx="10"/>
          </p:nvPr>
        </p:nvSpPr>
        <p:spPr/>
        <p:txBody>
          <a:bodyPr/>
          <a:lstStyle/>
          <a:p>
            <a:fld id="{8593F4F4-1E0C-4BCC-A86B-335CA6D1A43F}" type="datetimeFigureOut">
              <a:rPr kumimoji="1" lang="ja-JP" altLang="en-US" smtClean="0"/>
              <a:t>2024/5/10</a:t>
            </a:fld>
            <a:endParaRPr kumimoji="1" lang="ja-JP" altLang="en-US"/>
          </a:p>
        </p:txBody>
      </p:sp>
      <p:sp>
        <p:nvSpPr>
          <p:cNvPr id="4" name="フッター プレースホルダー 3">
            <a:extLst>
              <a:ext uri="{FF2B5EF4-FFF2-40B4-BE49-F238E27FC236}">
                <a16:creationId xmlns:a16="http://schemas.microsoft.com/office/drawing/2014/main" id="{38F9275D-36E9-516B-D48A-D7935B16C30E}"/>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2842DD63-8B22-5DCD-E2BF-3E2CB9B3998B}"/>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21823108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3BE15E60-05AE-AB70-C8C9-B051669756E4}"/>
              </a:ext>
            </a:extLst>
          </p:cNvPr>
          <p:cNvSpPr>
            <a:spLocks noGrp="1"/>
          </p:cNvSpPr>
          <p:nvPr>
            <p:ph type="dt" sz="half" idx="10"/>
          </p:nvPr>
        </p:nvSpPr>
        <p:spPr/>
        <p:txBody>
          <a:bodyPr/>
          <a:lstStyle/>
          <a:p>
            <a:fld id="{8593F4F4-1E0C-4BCC-A86B-335CA6D1A43F}" type="datetimeFigureOut">
              <a:rPr kumimoji="1" lang="ja-JP" altLang="en-US" smtClean="0"/>
              <a:t>2024/5/10</a:t>
            </a:fld>
            <a:endParaRPr kumimoji="1" lang="ja-JP" altLang="en-US"/>
          </a:p>
        </p:txBody>
      </p:sp>
      <p:sp>
        <p:nvSpPr>
          <p:cNvPr id="3" name="フッター プレースホルダー 2">
            <a:extLst>
              <a:ext uri="{FF2B5EF4-FFF2-40B4-BE49-F238E27FC236}">
                <a16:creationId xmlns:a16="http://schemas.microsoft.com/office/drawing/2014/main" id="{48436345-77E7-2B6A-8B50-7B1FB6651923}"/>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91595891-6E71-732A-CEA6-873CAEEEBE2C}"/>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37705420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5ABA918-F5F3-CCFC-A232-2AA129E8A6AD}"/>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31568653-C444-316D-B606-D84C9F8D768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1A0185CF-EE3F-9E87-FBC8-E832741B6BC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972D5B6A-7F6F-C5F2-F836-1A829CA8256B}"/>
              </a:ext>
            </a:extLst>
          </p:cNvPr>
          <p:cNvSpPr>
            <a:spLocks noGrp="1"/>
          </p:cNvSpPr>
          <p:nvPr>
            <p:ph type="dt" sz="half" idx="10"/>
          </p:nvPr>
        </p:nvSpPr>
        <p:spPr/>
        <p:txBody>
          <a:bodyPr/>
          <a:lstStyle/>
          <a:p>
            <a:fld id="{8593F4F4-1E0C-4BCC-A86B-335CA6D1A43F}" type="datetimeFigureOut">
              <a:rPr kumimoji="1" lang="ja-JP" altLang="en-US" smtClean="0"/>
              <a:t>2024/5/10</a:t>
            </a:fld>
            <a:endParaRPr kumimoji="1" lang="ja-JP" altLang="en-US"/>
          </a:p>
        </p:txBody>
      </p:sp>
      <p:sp>
        <p:nvSpPr>
          <p:cNvPr id="6" name="フッター プレースホルダー 5">
            <a:extLst>
              <a:ext uri="{FF2B5EF4-FFF2-40B4-BE49-F238E27FC236}">
                <a16:creationId xmlns:a16="http://schemas.microsoft.com/office/drawing/2014/main" id="{C1E6AA72-1A84-574A-E5DF-50736AECC35C}"/>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1BA0A690-EEFC-E55E-E974-27003283248C}"/>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8220233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597BFA5-2510-8AE1-9298-4B05FA92E67E}"/>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8FF13A36-4A77-390F-3EC8-77581445F6FF}"/>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17EC14E6-40EC-74AB-3D64-E7C4A00D5AF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F938CB39-9399-98A9-4F36-FC93C329C15A}"/>
              </a:ext>
            </a:extLst>
          </p:cNvPr>
          <p:cNvSpPr>
            <a:spLocks noGrp="1"/>
          </p:cNvSpPr>
          <p:nvPr>
            <p:ph type="dt" sz="half" idx="10"/>
          </p:nvPr>
        </p:nvSpPr>
        <p:spPr/>
        <p:txBody>
          <a:bodyPr/>
          <a:lstStyle/>
          <a:p>
            <a:fld id="{8593F4F4-1E0C-4BCC-A86B-335CA6D1A43F}" type="datetimeFigureOut">
              <a:rPr kumimoji="1" lang="ja-JP" altLang="en-US" smtClean="0"/>
              <a:t>2024/5/10</a:t>
            </a:fld>
            <a:endParaRPr kumimoji="1" lang="ja-JP" altLang="en-US"/>
          </a:p>
        </p:txBody>
      </p:sp>
      <p:sp>
        <p:nvSpPr>
          <p:cNvPr id="6" name="フッター プレースホルダー 5">
            <a:extLst>
              <a:ext uri="{FF2B5EF4-FFF2-40B4-BE49-F238E27FC236}">
                <a16:creationId xmlns:a16="http://schemas.microsoft.com/office/drawing/2014/main" id="{C42D9383-B0A1-00E9-E9A0-0C5C77A82336}"/>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AFF830C7-33C7-EE0F-F04F-CE284FF99586}"/>
              </a:ext>
            </a:extLst>
          </p:cNvPr>
          <p:cNvSpPr>
            <a:spLocks noGrp="1"/>
          </p:cNvSpPr>
          <p:nvPr>
            <p:ph type="sldNum" sz="quarter" idx="12"/>
          </p:nvPr>
        </p:nvSpPr>
        <p:spPr/>
        <p:txBody>
          <a:body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8423775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002060"/>
        </a:solidFill>
        <a:effectLst/>
      </p:bgPr>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4183B7AB-E840-244A-D58D-D8AAFA66DEE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3663CA73-EBAD-6BE8-DA54-00871C07AE2A}"/>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6F804CEC-9931-DFEB-4C5D-E444DD80AA03}"/>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593F4F4-1E0C-4BCC-A86B-335CA6D1A43F}" type="datetimeFigureOut">
              <a:rPr kumimoji="1" lang="ja-JP" altLang="en-US" smtClean="0"/>
              <a:t>2024/5/10</a:t>
            </a:fld>
            <a:endParaRPr kumimoji="1" lang="ja-JP" altLang="en-US"/>
          </a:p>
        </p:txBody>
      </p:sp>
      <p:sp>
        <p:nvSpPr>
          <p:cNvPr id="5" name="フッター プレースホルダー 4">
            <a:extLst>
              <a:ext uri="{FF2B5EF4-FFF2-40B4-BE49-F238E27FC236}">
                <a16:creationId xmlns:a16="http://schemas.microsoft.com/office/drawing/2014/main" id="{CC67BB05-02BD-6B80-1D3B-4AEACB848DE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45DF8433-609F-31D4-F4E1-4F79B564E8C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186D0F8-2A8D-4099-816E-EFA73874E380}" type="slidenum">
              <a:rPr kumimoji="1" lang="ja-JP" altLang="en-US" smtClean="0"/>
              <a:t>‹#›</a:t>
            </a:fld>
            <a:endParaRPr kumimoji="1" lang="ja-JP" altLang="en-US"/>
          </a:p>
        </p:txBody>
      </p:sp>
    </p:spTree>
    <p:extLst>
      <p:ext uri="{BB962C8B-B14F-4D97-AF65-F5344CB8AC3E}">
        <p14:creationId xmlns:p14="http://schemas.microsoft.com/office/powerpoint/2010/main" val="194507863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83AF490B-5BF0-C977-3011-8BE4DE3C2F1D}"/>
              </a:ext>
            </a:extLst>
          </p:cNvPr>
          <p:cNvSpPr txBox="1"/>
          <p:nvPr/>
        </p:nvSpPr>
        <p:spPr>
          <a:xfrm>
            <a:off x="185418" y="1795278"/>
            <a:ext cx="485978" cy="3479799"/>
          </a:xfrm>
          <a:prstGeom prst="rect">
            <a:avLst/>
          </a:prstGeom>
          <a:noFill/>
        </p:spPr>
        <p:txBody>
          <a:bodyPr wrap="square" tIns="0" rtlCol="0">
            <a:spAutoFit/>
          </a:bodyPr>
          <a:lstStyle/>
          <a:p>
            <a:pPr marL="0" marR="0" lvl="0" indent="0" algn="ctr" defTabSz="914400" rtl="0" eaLnBrk="1" fontAlgn="auto" latinLnBrk="0" hangingPunct="1">
              <a:lnSpc>
                <a:spcPts val="4500"/>
              </a:lnSpc>
              <a:spcBef>
                <a:spcPts val="0"/>
              </a:spcBef>
              <a:spcAft>
                <a:spcPts val="0"/>
              </a:spcAft>
              <a:buClrTx/>
              <a:buSzTx/>
              <a:buFontTx/>
              <a:buNone/>
              <a:tabLst/>
              <a:defRPr/>
            </a:pPr>
            <a:r>
              <a:rPr kumimoji="1" lang="ja-JP" altLang="en-US" sz="3000" b="1" i="0" u="none" strike="noStrike" kern="1200" cap="none" spc="-15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主な政治日程</a:t>
            </a:r>
            <a:endParaRPr kumimoji="1" lang="en-US" altLang="ja-JP" sz="3000" b="1" i="0" u="none" strike="noStrike" kern="1200" cap="none" spc="-15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4" name="表 3">
            <a:extLst>
              <a:ext uri="{FF2B5EF4-FFF2-40B4-BE49-F238E27FC236}">
                <a16:creationId xmlns:a16="http://schemas.microsoft.com/office/drawing/2014/main" id="{CBEDEF25-96D0-B439-2FFF-984763894FE6}"/>
              </a:ext>
            </a:extLst>
          </p:cNvPr>
          <p:cNvGraphicFramePr>
            <a:graphicFrameLocks noGrp="1"/>
          </p:cNvGraphicFramePr>
          <p:nvPr>
            <p:extLst>
              <p:ext uri="{D42A27DB-BD31-4B8C-83A1-F6EECF244321}">
                <p14:modId xmlns:p14="http://schemas.microsoft.com/office/powerpoint/2010/main" val="3887148559"/>
              </p:ext>
            </p:extLst>
          </p:nvPr>
        </p:nvGraphicFramePr>
        <p:xfrm>
          <a:off x="937451" y="220680"/>
          <a:ext cx="10927157" cy="6416640"/>
        </p:xfrm>
        <a:graphic>
          <a:graphicData uri="http://schemas.openxmlformats.org/drawingml/2006/table">
            <a:tbl>
              <a:tblPr>
                <a:tableStyleId>{D113A9D2-9D6B-4929-AA2D-F23B5EE8CBE7}</a:tableStyleId>
              </a:tblPr>
              <a:tblGrid>
                <a:gridCol w="490863">
                  <a:extLst>
                    <a:ext uri="{9D8B030D-6E8A-4147-A177-3AD203B41FA5}">
                      <a16:colId xmlns:a16="http://schemas.microsoft.com/office/drawing/2014/main" val="2348577843"/>
                    </a:ext>
                  </a:extLst>
                </a:gridCol>
                <a:gridCol w="2236424">
                  <a:extLst>
                    <a:ext uri="{9D8B030D-6E8A-4147-A177-3AD203B41FA5}">
                      <a16:colId xmlns:a16="http://schemas.microsoft.com/office/drawing/2014/main" val="3460227053"/>
                    </a:ext>
                  </a:extLst>
                </a:gridCol>
                <a:gridCol w="8199870">
                  <a:extLst>
                    <a:ext uri="{9D8B030D-6E8A-4147-A177-3AD203B41FA5}">
                      <a16:colId xmlns:a16="http://schemas.microsoft.com/office/drawing/2014/main" val="1106548437"/>
                    </a:ext>
                  </a:extLst>
                </a:gridCol>
              </a:tblGrid>
              <a:tr h="498054">
                <a:tc rowSpan="10">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atin typeface="メイリオ" panose="020B0604030504040204" pitchFamily="50" charset="-128"/>
                          <a:ea typeface="メイリオ" panose="020B0604030504040204" pitchFamily="50" charset="-128"/>
                        </a:rPr>
                        <a:t>4</a:t>
                      </a:r>
                      <a:r>
                        <a:rPr kumimoji="1" lang="ja-JP" altLang="en-US" sz="2400" b="1" dirty="0">
                          <a:latin typeface="メイリオ" panose="020B0604030504040204" pitchFamily="50" charset="-128"/>
                          <a:ea typeface="メイリオ" panose="020B0604030504040204" pitchFamily="50" charset="-128"/>
                        </a:rPr>
                        <a:t>月</a:t>
                      </a:r>
                      <a:r>
                        <a:rPr kumimoji="1" lang="en-US" altLang="ja-JP" sz="2400" b="1" dirty="0">
                          <a:latin typeface="メイリオ" panose="020B0604030504040204" pitchFamily="50" charset="-128"/>
                          <a:ea typeface="メイリオ" panose="020B0604030504040204" pitchFamily="50" charset="-128"/>
                        </a:rPr>
                        <a:t>28</a:t>
                      </a:r>
                      <a:r>
                        <a:rPr kumimoji="1" lang="ja-JP" altLang="en-US" sz="2400" b="1" dirty="0">
                          <a:latin typeface="メイリオ" panose="020B0604030504040204" pitchFamily="50" charset="-128"/>
                          <a:ea typeface="メイリオ" panose="020B0604030504040204" pitchFamily="50" charset="-128"/>
                        </a:rPr>
                        <a:t>日</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衆院３補選の投開票</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946343079"/>
                  </a:ext>
                </a:extLst>
              </a:tr>
              <a:tr h="498054">
                <a:tc vMerge="1">
                  <a:txBody>
                    <a:bodyPr/>
                    <a:lstStyle/>
                    <a:p>
                      <a:endParaRPr kumimoji="1" lang="ja-JP" altLang="en-US" sz="2400" b="1">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atin typeface="メイリオ" panose="020B0604030504040204" pitchFamily="50" charset="-128"/>
                          <a:ea typeface="メイリオ" panose="020B0604030504040204" pitchFamily="50" charset="-128"/>
                        </a:rPr>
                        <a:t>5</a:t>
                      </a:r>
                      <a:r>
                        <a:rPr kumimoji="1" lang="ja-JP" altLang="en-US" sz="2400" b="1" dirty="0">
                          <a:latin typeface="メイリオ" panose="020B0604030504040204" pitchFamily="50" charset="-128"/>
                          <a:ea typeface="メイリオ" panose="020B0604030504040204" pitchFamily="50" charset="-128"/>
                        </a:rPr>
                        <a:t>月</a:t>
                      </a:r>
                      <a:r>
                        <a:rPr kumimoji="1" lang="en-US" altLang="ja-JP" sz="2400" b="1" dirty="0">
                          <a:latin typeface="メイリオ" panose="020B0604030504040204" pitchFamily="50" charset="-128"/>
                          <a:ea typeface="メイリオ" panose="020B0604030504040204" pitchFamily="50" charset="-128"/>
                        </a:rPr>
                        <a:t>1</a:t>
                      </a:r>
                      <a:r>
                        <a:rPr kumimoji="1" lang="ja-JP" altLang="en-US" sz="2400" b="1" dirty="0">
                          <a:latin typeface="メイリオ" panose="020B0604030504040204" pitchFamily="50" charset="-128"/>
                          <a:ea typeface="メイリオ" panose="020B0604030504040204" pitchFamily="50" charset="-128"/>
                        </a:rPr>
                        <a:t>～</a:t>
                      </a:r>
                      <a:r>
                        <a:rPr kumimoji="1" lang="en-US" altLang="ja-JP" sz="2400" b="1" dirty="0">
                          <a:latin typeface="メイリオ" panose="020B0604030504040204" pitchFamily="50" charset="-128"/>
                          <a:ea typeface="メイリオ" panose="020B0604030504040204" pitchFamily="50" charset="-128"/>
                        </a:rPr>
                        <a:t>6</a:t>
                      </a:r>
                      <a:r>
                        <a:rPr kumimoji="1" lang="ja-JP" altLang="en-US" sz="2400" b="1" dirty="0">
                          <a:latin typeface="メイリオ" panose="020B0604030504040204" pitchFamily="50" charset="-128"/>
                          <a:ea typeface="メイリオ" panose="020B0604030504040204" pitchFamily="50" charset="-128"/>
                        </a:rPr>
                        <a:t>日</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岸田首相</a:t>
                      </a:r>
                      <a:r>
                        <a:rPr kumimoji="1" lang="en-US" altLang="ja-JP" sz="2800" b="1" dirty="0">
                          <a:latin typeface="メイリオ" panose="020B0604030504040204" pitchFamily="50" charset="-128"/>
                          <a:ea typeface="メイリオ" panose="020B0604030504040204" pitchFamily="50" charset="-128"/>
                        </a:rPr>
                        <a:t>3</a:t>
                      </a:r>
                      <a:r>
                        <a:rPr kumimoji="1" lang="ja-JP" altLang="en-US" sz="2800" b="1" dirty="0">
                          <a:latin typeface="メイリオ" panose="020B0604030504040204" pitchFamily="50" charset="-128"/>
                          <a:ea typeface="メイリオ" panose="020B0604030504040204" pitchFamily="50" charset="-128"/>
                        </a:rPr>
                        <a:t>か国歴訪</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96606685"/>
                  </a:ext>
                </a:extLst>
              </a:tr>
              <a:tr h="498054">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atin typeface="メイリオ" panose="020B0604030504040204" pitchFamily="50" charset="-128"/>
                          <a:ea typeface="メイリオ" panose="020B0604030504040204" pitchFamily="50" charset="-128"/>
                        </a:rPr>
                        <a:t>前半</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政治資金規正法改正に向けた与野党議論が本格化</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930404506"/>
                  </a:ext>
                </a:extLst>
              </a:tr>
              <a:tr h="498054">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atin typeface="メイリオ" panose="020B0604030504040204" pitchFamily="50" charset="-128"/>
                          <a:ea typeface="メイリオ" panose="020B0604030504040204" pitchFamily="50" charset="-128"/>
                        </a:rPr>
                        <a:t>26</a:t>
                      </a:r>
                      <a:r>
                        <a:rPr kumimoji="1" lang="ja-JP" altLang="en-US" sz="2400" b="1" dirty="0">
                          <a:latin typeface="メイリオ" panose="020B0604030504040204" pitchFamily="50" charset="-128"/>
                          <a:ea typeface="メイリオ" panose="020B0604030504040204" pitchFamily="50" charset="-128"/>
                        </a:rPr>
                        <a:t>～</a:t>
                      </a:r>
                      <a:r>
                        <a:rPr kumimoji="1" lang="en-US" altLang="ja-JP" sz="2400" b="1" dirty="0">
                          <a:latin typeface="メイリオ" panose="020B0604030504040204" pitchFamily="50" charset="-128"/>
                          <a:ea typeface="メイリオ" panose="020B0604030504040204" pitchFamily="50" charset="-128"/>
                        </a:rPr>
                        <a:t>27</a:t>
                      </a:r>
                      <a:r>
                        <a:rPr kumimoji="1" lang="ja-JP" altLang="en-US" sz="2400" b="1" dirty="0">
                          <a:latin typeface="メイリオ" panose="020B0604030504040204" pitchFamily="50" charset="-128"/>
                          <a:ea typeface="メイリオ" panose="020B0604030504040204" pitchFamily="50" charset="-128"/>
                        </a:rPr>
                        <a:t>日</a:t>
                      </a:r>
                      <a:endParaRPr kumimoji="1" lang="en-US" altLang="ja-JP" sz="2400" b="1" dirty="0">
                        <a:latin typeface="メイリオ" panose="020B0604030504040204" pitchFamily="50" charset="-128"/>
                        <a:ea typeface="メイリオ" panose="020B0604030504040204" pitchFamily="50" charset="-128"/>
                      </a:endParaRP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韓国で日中韓首脳会談</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525356705"/>
                  </a:ext>
                </a:extLst>
              </a:tr>
              <a:tr h="498054">
                <a:tc vMerge="1">
                  <a:txBody>
                    <a:bodyPr/>
                    <a:lstStyle/>
                    <a:p>
                      <a:endParaRPr kumimoji="1" lang="ja-JP" altLang="en-US" sz="2400" b="1">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atin typeface="メイリオ" panose="020B0604030504040204" pitchFamily="50" charset="-128"/>
                          <a:ea typeface="メイリオ" panose="020B0604030504040204" pitchFamily="50" charset="-128"/>
                        </a:rPr>
                        <a:t>6</a:t>
                      </a:r>
                      <a:r>
                        <a:rPr kumimoji="1" lang="ja-JP" altLang="en-US" sz="2400" b="1" dirty="0">
                          <a:latin typeface="メイリオ" panose="020B0604030504040204" pitchFamily="50" charset="-128"/>
                          <a:ea typeface="メイリオ" panose="020B0604030504040204" pitchFamily="50" charset="-128"/>
                        </a:rPr>
                        <a:t>月</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所得税などの定額減税開始</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587165154"/>
                  </a:ext>
                </a:extLst>
              </a:tr>
              <a:tr h="498054">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atin typeface="メイリオ" panose="020B0604030504040204" pitchFamily="50" charset="-128"/>
                          <a:ea typeface="メイリオ" panose="020B0604030504040204" pitchFamily="50" charset="-128"/>
                        </a:rPr>
                        <a:t>6</a:t>
                      </a:r>
                      <a:r>
                        <a:rPr kumimoji="1" lang="ja-JP" altLang="en-US" sz="2400" b="1" dirty="0">
                          <a:latin typeface="メイリオ" panose="020B0604030504040204" pitchFamily="50" charset="-128"/>
                          <a:ea typeface="メイリオ" panose="020B0604030504040204" pitchFamily="50" charset="-128"/>
                        </a:rPr>
                        <a:t>月</a:t>
                      </a:r>
                      <a:r>
                        <a:rPr kumimoji="1" lang="en-US" altLang="ja-JP" sz="2400" b="1" dirty="0">
                          <a:latin typeface="メイリオ" panose="020B0604030504040204" pitchFamily="50" charset="-128"/>
                          <a:ea typeface="メイリオ" panose="020B0604030504040204" pitchFamily="50" charset="-128"/>
                        </a:rPr>
                        <a:t>13</a:t>
                      </a:r>
                      <a:r>
                        <a:rPr kumimoji="1" lang="ja-JP" altLang="en-US" sz="2400" b="1" dirty="0">
                          <a:latin typeface="メイリオ" panose="020B0604030504040204" pitchFamily="50" charset="-128"/>
                          <a:ea typeface="メイリオ" panose="020B0604030504040204" pitchFamily="50" charset="-128"/>
                        </a:rPr>
                        <a:t>～</a:t>
                      </a:r>
                      <a:r>
                        <a:rPr kumimoji="1" lang="en-US" altLang="ja-JP" sz="2400" b="1" dirty="0">
                          <a:latin typeface="メイリオ" panose="020B0604030504040204" pitchFamily="50" charset="-128"/>
                          <a:ea typeface="メイリオ" panose="020B0604030504040204" pitchFamily="50" charset="-128"/>
                        </a:rPr>
                        <a:t>15</a:t>
                      </a:r>
                      <a:r>
                        <a:rPr kumimoji="1" lang="ja-JP" altLang="en-US" sz="2400" b="1" dirty="0">
                          <a:latin typeface="メイリオ" panose="020B0604030504040204" pitchFamily="50" charset="-128"/>
                          <a:ea typeface="メイリオ" panose="020B0604030504040204" pitchFamily="50" charset="-128"/>
                        </a:rPr>
                        <a:t>日</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イタリア</a:t>
                      </a:r>
                      <a:r>
                        <a:rPr kumimoji="1" lang="en-US" altLang="ja-JP" sz="2800" b="1" dirty="0">
                          <a:latin typeface="メイリオ" panose="020B0604030504040204" pitchFamily="50" charset="-128"/>
                          <a:ea typeface="メイリオ" panose="020B0604030504040204" pitchFamily="50" charset="-128"/>
                        </a:rPr>
                        <a:t>G7</a:t>
                      </a:r>
                      <a:r>
                        <a:rPr kumimoji="1" lang="ja-JP" altLang="en-US" sz="2800" b="1" dirty="0">
                          <a:latin typeface="メイリオ" panose="020B0604030504040204" pitchFamily="50" charset="-128"/>
                          <a:ea typeface="メイリオ" panose="020B0604030504040204" pitchFamily="50" charset="-128"/>
                        </a:rPr>
                        <a:t>サミット</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543904863"/>
                  </a:ext>
                </a:extLst>
              </a:tr>
              <a:tr h="498054">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atin typeface="メイリオ" panose="020B0604030504040204" pitchFamily="50" charset="-128"/>
                          <a:ea typeface="メイリオ" panose="020B0604030504040204" pitchFamily="50" charset="-128"/>
                        </a:rPr>
                        <a:t>下旬</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天皇皇后両陛下英国訪問</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709136657"/>
                  </a:ext>
                </a:extLst>
              </a:tr>
              <a:tr h="498054">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atin typeface="メイリオ" panose="020B0604030504040204" pitchFamily="50" charset="-128"/>
                          <a:ea typeface="メイリオ" panose="020B0604030504040204" pitchFamily="50" charset="-128"/>
                        </a:rPr>
                        <a:t>6</a:t>
                      </a:r>
                      <a:r>
                        <a:rPr kumimoji="1" lang="ja-JP" altLang="en-US" sz="2400" b="1" dirty="0">
                          <a:latin typeface="メイリオ" panose="020B0604030504040204" pitchFamily="50" charset="-128"/>
                          <a:ea typeface="メイリオ" panose="020B0604030504040204" pitchFamily="50" charset="-128"/>
                        </a:rPr>
                        <a:t>月</a:t>
                      </a:r>
                      <a:r>
                        <a:rPr kumimoji="1" lang="en-US" altLang="ja-JP" sz="2400" b="1" dirty="0">
                          <a:latin typeface="メイリオ" panose="020B0604030504040204" pitchFamily="50" charset="-128"/>
                          <a:ea typeface="メイリオ" panose="020B0604030504040204" pitchFamily="50" charset="-128"/>
                        </a:rPr>
                        <a:t>23</a:t>
                      </a:r>
                      <a:r>
                        <a:rPr kumimoji="1" lang="ja-JP" altLang="en-US" sz="2400" b="1" dirty="0">
                          <a:latin typeface="メイリオ" panose="020B0604030504040204" pitchFamily="50" charset="-128"/>
                          <a:ea typeface="メイリオ" panose="020B0604030504040204" pitchFamily="50" charset="-128"/>
                        </a:rPr>
                        <a:t>日</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通常国会会期末</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558817852"/>
                  </a:ext>
                </a:extLst>
              </a:tr>
              <a:tr h="498054">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atin typeface="メイリオ" panose="020B0604030504040204" pitchFamily="50" charset="-128"/>
                          <a:ea typeface="メイリオ" panose="020B0604030504040204" pitchFamily="50" charset="-128"/>
                        </a:rPr>
                        <a:t>7</a:t>
                      </a:r>
                      <a:r>
                        <a:rPr kumimoji="1" lang="ja-JP" altLang="en-US" sz="2400" b="1" dirty="0">
                          <a:latin typeface="メイリオ" panose="020B0604030504040204" pitchFamily="50" charset="-128"/>
                          <a:ea typeface="メイリオ" panose="020B0604030504040204" pitchFamily="50" charset="-128"/>
                        </a:rPr>
                        <a:t>月</a:t>
                      </a:r>
                      <a:r>
                        <a:rPr kumimoji="1" lang="en-US" altLang="ja-JP" sz="2400" b="1" dirty="0">
                          <a:latin typeface="メイリオ" panose="020B0604030504040204" pitchFamily="50" charset="-128"/>
                          <a:ea typeface="メイリオ" panose="020B0604030504040204" pitchFamily="50" charset="-128"/>
                        </a:rPr>
                        <a:t>7</a:t>
                      </a:r>
                      <a:r>
                        <a:rPr kumimoji="1" lang="ja-JP" altLang="en-US" sz="2400" b="1" dirty="0">
                          <a:latin typeface="メイリオ" panose="020B0604030504040204" pitchFamily="50" charset="-128"/>
                          <a:ea typeface="メイリオ" panose="020B0604030504040204" pitchFamily="50" charset="-128"/>
                        </a:rPr>
                        <a:t>日</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東京都知事選投開票</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784101470"/>
                  </a:ext>
                </a:extLst>
              </a:tr>
              <a:tr h="498054">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atin typeface="メイリオ" panose="020B0604030504040204" pitchFamily="50" charset="-128"/>
                          <a:ea typeface="メイリオ" panose="020B0604030504040204" pitchFamily="50" charset="-128"/>
                        </a:rPr>
                        <a:t>9</a:t>
                      </a:r>
                      <a:r>
                        <a:rPr kumimoji="1" lang="ja-JP" altLang="en-US" sz="2400" b="1" dirty="0">
                          <a:latin typeface="メイリオ" panose="020B0604030504040204" pitchFamily="50" charset="-128"/>
                          <a:ea typeface="メイリオ" panose="020B0604030504040204" pitchFamily="50" charset="-128"/>
                        </a:rPr>
                        <a:t>月末</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首相の自民党総裁任期が満了</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836120875"/>
                  </a:ext>
                </a:extLst>
              </a:tr>
              <a:tr h="498054">
                <a:tc rowSpan="2">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400" b="1" dirty="0">
                          <a:latin typeface="メイリオ" panose="020B0604030504040204" pitchFamily="50" charset="-128"/>
                          <a:ea typeface="メイリオ" panose="020B0604030504040204" pitchFamily="50" charset="-128"/>
                        </a:rPr>
                        <a:t>夏</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参院選</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659132664"/>
                  </a:ext>
                </a:extLst>
              </a:tr>
              <a:tr h="498054">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en-US" altLang="ja-JP" sz="2400" b="1" dirty="0">
                          <a:latin typeface="メイリオ" panose="020B0604030504040204" pitchFamily="50" charset="-128"/>
                          <a:ea typeface="メイリオ" panose="020B0604030504040204" pitchFamily="50" charset="-128"/>
                        </a:rPr>
                        <a:t>10</a:t>
                      </a:r>
                      <a:r>
                        <a:rPr kumimoji="1" lang="ja-JP" altLang="en-US" sz="2400" b="1" dirty="0">
                          <a:latin typeface="メイリオ" panose="020B0604030504040204" pitchFamily="50" charset="-128"/>
                          <a:ea typeface="メイリオ" panose="020B0604030504040204" pitchFamily="50" charset="-128"/>
                        </a:rPr>
                        <a:t>月</a:t>
                      </a:r>
                      <a:r>
                        <a:rPr kumimoji="1" lang="en-US" altLang="ja-JP" sz="2400" b="1" dirty="0">
                          <a:latin typeface="メイリオ" panose="020B0604030504040204" pitchFamily="50" charset="-128"/>
                          <a:ea typeface="メイリオ" panose="020B0604030504040204" pitchFamily="50" charset="-128"/>
                        </a:rPr>
                        <a:t>30</a:t>
                      </a:r>
                      <a:r>
                        <a:rPr kumimoji="1" lang="ja-JP" altLang="en-US" sz="2400" b="1" dirty="0">
                          <a:latin typeface="メイリオ" panose="020B0604030504040204" pitchFamily="50" charset="-128"/>
                          <a:ea typeface="メイリオ" panose="020B0604030504040204" pitchFamily="50" charset="-128"/>
                        </a:rPr>
                        <a:t>日</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800" b="1" dirty="0">
                          <a:latin typeface="メイリオ" panose="020B0604030504040204" pitchFamily="50" charset="-128"/>
                          <a:ea typeface="メイリオ" panose="020B0604030504040204" pitchFamily="50" charset="-128"/>
                        </a:rPr>
                        <a:t>衆院議員任期満了</a:t>
                      </a:r>
                    </a:p>
                  </a:txBody>
                  <a:tcPr marT="108000" marB="0">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960174625"/>
                  </a:ext>
                </a:extLst>
              </a:tr>
            </a:tbl>
          </a:graphicData>
        </a:graphic>
      </p:graphicFrame>
      <p:sp>
        <p:nvSpPr>
          <p:cNvPr id="5" name="テキスト ボックス 4">
            <a:extLst>
              <a:ext uri="{FF2B5EF4-FFF2-40B4-BE49-F238E27FC236}">
                <a16:creationId xmlns:a16="http://schemas.microsoft.com/office/drawing/2014/main" id="{8E9FF674-0F3C-0746-E47C-B486EFBE1BBA}"/>
              </a:ext>
            </a:extLst>
          </p:cNvPr>
          <p:cNvSpPr txBox="1"/>
          <p:nvPr/>
        </p:nvSpPr>
        <p:spPr>
          <a:xfrm>
            <a:off x="845118" y="2259540"/>
            <a:ext cx="646331" cy="1820118"/>
          </a:xfrm>
          <a:prstGeom prst="rect">
            <a:avLst/>
          </a:prstGeom>
          <a:noFill/>
        </p:spPr>
        <p:txBody>
          <a:bodyPr vert="eaVert" wrap="square" rtlCol="0">
            <a:spAutoFit/>
          </a:bodyPr>
          <a:lstStyle/>
          <a:p>
            <a:r>
              <a:rPr kumimoji="1" lang="ja-JP" altLang="en-US" sz="2400" b="1" dirty="0">
                <a:solidFill>
                  <a:schemeClr val="bg1"/>
                </a:solidFill>
                <a:latin typeface="メイリオ" panose="020B0604030504040204" pitchFamily="50" charset="-128"/>
                <a:ea typeface="メイリオ" panose="020B0604030504040204" pitchFamily="50" charset="-128"/>
              </a:rPr>
              <a:t>２０２</a:t>
            </a:r>
            <a:r>
              <a:rPr kumimoji="1" lang="en-US" altLang="ja-JP" sz="2400" b="1" dirty="0">
                <a:solidFill>
                  <a:schemeClr val="bg1"/>
                </a:solidFill>
                <a:latin typeface="メイリオ" panose="020B0604030504040204" pitchFamily="50" charset="-128"/>
                <a:ea typeface="メイリオ" panose="020B0604030504040204" pitchFamily="50" charset="-128"/>
              </a:rPr>
              <a:t>4</a:t>
            </a:r>
            <a:r>
              <a:rPr kumimoji="1" lang="ja-JP" altLang="en-US" sz="2400" b="1" dirty="0">
                <a:solidFill>
                  <a:schemeClr val="bg1"/>
                </a:solidFill>
                <a:latin typeface="メイリオ" panose="020B0604030504040204" pitchFamily="50" charset="-128"/>
                <a:ea typeface="メイリオ" panose="020B0604030504040204" pitchFamily="50" charset="-128"/>
              </a:rPr>
              <a:t>年</a:t>
            </a:r>
          </a:p>
        </p:txBody>
      </p:sp>
      <p:sp>
        <p:nvSpPr>
          <p:cNvPr id="6" name="テキスト ボックス 5">
            <a:extLst>
              <a:ext uri="{FF2B5EF4-FFF2-40B4-BE49-F238E27FC236}">
                <a16:creationId xmlns:a16="http://schemas.microsoft.com/office/drawing/2014/main" id="{9B4900AB-ACD1-2BA4-4EC4-439DB411B456}"/>
              </a:ext>
            </a:extLst>
          </p:cNvPr>
          <p:cNvSpPr txBox="1"/>
          <p:nvPr/>
        </p:nvSpPr>
        <p:spPr>
          <a:xfrm>
            <a:off x="891319" y="5583189"/>
            <a:ext cx="553998" cy="1070658"/>
          </a:xfrm>
          <a:prstGeom prst="rect">
            <a:avLst/>
          </a:prstGeom>
          <a:noFill/>
        </p:spPr>
        <p:txBody>
          <a:bodyPr vert="eaVert" wrap="square" rtlCol="0">
            <a:spAutoFit/>
          </a:bodyPr>
          <a:lstStyle/>
          <a:p>
            <a:r>
              <a:rPr kumimoji="1" lang="ja-JP" altLang="en-US" sz="2400" b="1" dirty="0">
                <a:solidFill>
                  <a:schemeClr val="bg1"/>
                </a:solidFill>
                <a:latin typeface="メイリオ" panose="020B0604030504040204" pitchFamily="50" charset="-128"/>
                <a:ea typeface="メイリオ" panose="020B0604030504040204" pitchFamily="50" charset="-128"/>
              </a:rPr>
              <a:t>２</a:t>
            </a:r>
            <a:r>
              <a:rPr lang="ja-JP" altLang="en-US" sz="2400" b="1" dirty="0">
                <a:solidFill>
                  <a:schemeClr val="bg1"/>
                </a:solidFill>
                <a:latin typeface="メイリオ" panose="020B0604030504040204" pitchFamily="50" charset="-128"/>
                <a:ea typeface="メイリオ" panose="020B0604030504040204" pitchFamily="50" charset="-128"/>
              </a:rPr>
              <a:t>５</a:t>
            </a:r>
            <a:r>
              <a:rPr kumimoji="1" lang="ja-JP" altLang="en-US" sz="2400" b="1" dirty="0">
                <a:solidFill>
                  <a:schemeClr val="bg1"/>
                </a:solidFill>
                <a:latin typeface="メイリオ" panose="020B0604030504040204" pitchFamily="50" charset="-128"/>
                <a:ea typeface="メイリオ" panose="020B0604030504040204" pitchFamily="50" charset="-128"/>
              </a:rPr>
              <a:t>年</a:t>
            </a:r>
          </a:p>
        </p:txBody>
      </p:sp>
    </p:spTree>
    <p:extLst>
      <p:ext uri="{BB962C8B-B14F-4D97-AF65-F5344CB8AC3E}">
        <p14:creationId xmlns:p14="http://schemas.microsoft.com/office/powerpoint/2010/main" val="119427607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6407697-8810-749B-BCF9-5B764AE38C9C}"/>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DF15B423-0738-4429-17BE-292224FD2CE8}"/>
              </a:ext>
            </a:extLst>
          </p:cNvPr>
          <p:cNvSpPr txBox="1"/>
          <p:nvPr/>
        </p:nvSpPr>
        <p:spPr>
          <a:xfrm>
            <a:off x="362673" y="69051"/>
            <a:ext cx="8632902" cy="1105088"/>
          </a:xfrm>
          <a:prstGeom prst="rect">
            <a:avLst/>
          </a:prstGeom>
          <a:noFill/>
        </p:spPr>
        <p:txBody>
          <a:bodyPr wrap="square" tIns="0" bIns="18000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000" b="1" i="0" u="none" strike="noStrike" kern="1200" cap="none" spc="0" normalizeH="0" baseline="0" noProof="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首相外遊・グローバルサウス重視</a:t>
            </a:r>
            <a:endParaRPr kumimoji="1" lang="en-US" altLang="ja-JP" sz="40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5" name="テキスト ボックス 4">
            <a:extLst>
              <a:ext uri="{FF2B5EF4-FFF2-40B4-BE49-F238E27FC236}">
                <a16:creationId xmlns:a16="http://schemas.microsoft.com/office/drawing/2014/main" id="{45E76DD0-13C9-21A9-10E0-99011ADB2F40}"/>
              </a:ext>
            </a:extLst>
          </p:cNvPr>
          <p:cNvSpPr txBox="1"/>
          <p:nvPr/>
        </p:nvSpPr>
        <p:spPr>
          <a:xfrm>
            <a:off x="8741267" y="0"/>
            <a:ext cx="3126304" cy="1043532"/>
          </a:xfrm>
          <a:prstGeom prst="rect">
            <a:avLst/>
          </a:prstGeom>
          <a:noFill/>
        </p:spPr>
        <p:txBody>
          <a:bodyPr wrap="square" tIns="0" bIns="18000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en-US" altLang="ja-JP" sz="2400" b="1" i="0" u="none" strike="noStrike" kern="1200" cap="none" spc="0" normalizeH="0" baseline="0" noProof="0" dirty="0">
                <a:ln>
                  <a:solidFill>
                    <a:prstClr val="white"/>
                  </a:solidFill>
                </a:ln>
                <a:solidFill>
                  <a:prstClr val="white"/>
                </a:solidFill>
                <a:effectLst>
                  <a:glow rad="254000">
                    <a:schemeClr val="accent1">
                      <a:lumMod val="50000"/>
                      <a:alpha val="45000"/>
                    </a:scheme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5</a:t>
            </a:r>
            <a:r>
              <a:rPr kumimoji="1" lang="ja-JP" altLang="en-US" sz="2400" b="1" i="0" u="none" strike="noStrike" kern="1200" cap="none" spc="0" normalizeH="0" baseline="0" noProof="0" dirty="0">
                <a:ln>
                  <a:solidFill>
                    <a:prstClr val="white"/>
                  </a:solidFill>
                </a:ln>
                <a:solidFill>
                  <a:prstClr val="white"/>
                </a:solidFill>
                <a:effectLst>
                  <a:glow rad="254000">
                    <a:schemeClr val="accent1">
                      <a:lumMod val="50000"/>
                      <a:alpha val="45000"/>
                    </a:scheme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月</a:t>
            </a:r>
            <a:r>
              <a:rPr lang="en-US" altLang="ja-JP" sz="2400" b="1" dirty="0">
                <a:ln>
                  <a:solidFill>
                    <a:prstClr val="white"/>
                  </a:solidFill>
                </a:ln>
                <a:solidFill>
                  <a:prstClr val="white"/>
                </a:solidFill>
                <a:effectLst>
                  <a:glow rad="254000">
                    <a:schemeClr val="accent1">
                      <a:lumMod val="50000"/>
                      <a:alpha val="45000"/>
                    </a:schemeClr>
                  </a:glow>
                  <a:outerShdw blurRad="50800" dist="38100" dir="5400000" algn="t" rotWithShape="0">
                    <a:srgbClr val="44546A">
                      <a:lumMod val="50000"/>
                      <a:alpha val="40000"/>
                    </a:srgbClr>
                  </a:outerShdw>
                </a:effectLst>
                <a:latin typeface="メイリオ" panose="020B0604030504040204" pitchFamily="50" charset="-128"/>
                <a:ea typeface="メイリオ" panose="020B0604030504040204" pitchFamily="50" charset="-128"/>
              </a:rPr>
              <a:t>6</a:t>
            </a:r>
            <a:r>
              <a:rPr kumimoji="1" lang="ja-JP" altLang="en-US" sz="2400" b="1" i="0" u="none" strike="noStrike" kern="1200" cap="none" spc="0" normalizeH="0" baseline="0" noProof="0" dirty="0">
                <a:ln>
                  <a:solidFill>
                    <a:prstClr val="white"/>
                  </a:solidFill>
                </a:ln>
                <a:solidFill>
                  <a:prstClr val="white"/>
                </a:solidFill>
                <a:effectLst>
                  <a:glow rad="254000">
                    <a:schemeClr val="accent1">
                      <a:lumMod val="50000"/>
                      <a:alpha val="45000"/>
                    </a:scheme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日　読売新聞</a:t>
            </a:r>
            <a:endParaRPr kumimoji="1" lang="en-US" altLang="ja-JP" sz="2400" b="1" i="0" u="none" strike="noStrike" kern="1200" cap="none" spc="0" normalizeH="0" baseline="0" noProof="0" dirty="0">
              <a:ln>
                <a:solidFill>
                  <a:prstClr val="white"/>
                </a:solidFill>
              </a:ln>
              <a:solidFill>
                <a:prstClr val="white"/>
              </a:solidFill>
              <a:effectLst>
                <a:glow rad="254000">
                  <a:schemeClr val="accent1">
                    <a:lumMod val="50000"/>
                    <a:alpha val="45000"/>
                  </a:scheme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4" name="表 3">
            <a:extLst>
              <a:ext uri="{FF2B5EF4-FFF2-40B4-BE49-F238E27FC236}">
                <a16:creationId xmlns:a16="http://schemas.microsoft.com/office/drawing/2014/main" id="{DB72AB9D-39DC-DBF6-8B56-269F17A45243}"/>
              </a:ext>
            </a:extLst>
          </p:cNvPr>
          <p:cNvGraphicFramePr>
            <a:graphicFrameLocks noGrp="1"/>
          </p:cNvGraphicFramePr>
          <p:nvPr>
            <p:extLst>
              <p:ext uri="{D42A27DB-BD31-4B8C-83A1-F6EECF244321}">
                <p14:modId xmlns:p14="http://schemas.microsoft.com/office/powerpoint/2010/main" val="2856118142"/>
              </p:ext>
            </p:extLst>
          </p:nvPr>
        </p:nvGraphicFramePr>
        <p:xfrm>
          <a:off x="127658" y="1316870"/>
          <a:ext cx="11936683" cy="5165790"/>
        </p:xfrm>
        <a:graphic>
          <a:graphicData uri="http://schemas.openxmlformats.org/drawingml/2006/table">
            <a:tbl>
              <a:tblPr>
                <a:tableStyleId>{D113A9D2-9D6B-4929-AA2D-F23B5EE8CBE7}</a:tableStyleId>
              </a:tblPr>
              <a:tblGrid>
                <a:gridCol w="2395959">
                  <a:extLst>
                    <a:ext uri="{9D8B030D-6E8A-4147-A177-3AD203B41FA5}">
                      <a16:colId xmlns:a16="http://schemas.microsoft.com/office/drawing/2014/main" val="1304609284"/>
                    </a:ext>
                  </a:extLst>
                </a:gridCol>
                <a:gridCol w="9540724">
                  <a:extLst>
                    <a:ext uri="{9D8B030D-6E8A-4147-A177-3AD203B41FA5}">
                      <a16:colId xmlns:a16="http://schemas.microsoft.com/office/drawing/2014/main" val="2528476490"/>
                    </a:ext>
                  </a:extLst>
                </a:gridCol>
              </a:tblGrid>
              <a:tr h="1361983">
                <a:tc>
                  <a:txBody>
                    <a:bodyPr/>
                    <a:lstStyle/>
                    <a:p>
                      <a:pPr algn="ctr">
                        <a:lnSpc>
                          <a:spcPts val="4200"/>
                        </a:lnSpc>
                      </a:pP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フランス</a:t>
                      </a:r>
                      <a:endPar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lnSpc>
                          <a:spcPts val="4200"/>
                        </a:lnSpc>
                      </a:pP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パリ</a:t>
                      </a:r>
                    </a:p>
                  </a:txBody>
                  <a:tcPr marT="252000" marB="252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nSpc>
                          <a:spcPts val="4200"/>
                        </a:lnSpc>
                      </a:pPr>
                      <a:r>
                        <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OECD</a:t>
                      </a: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閣僚理事会　生成</a:t>
                      </a:r>
                      <a:r>
                        <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AI</a:t>
                      </a: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の国際枠組み創設表明</a:t>
                      </a:r>
                      <a:endPar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nSpc>
                          <a:spcPts val="4200"/>
                        </a:lnSpc>
                      </a:pPr>
                      <a:r>
                        <a:rPr kumimoji="1" lang="ja-JP" altLang="en-US" sz="27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「重要性を増す地域との連携強化は</a:t>
                      </a:r>
                      <a:r>
                        <a:rPr kumimoji="1" lang="en-US" altLang="ja-JP" sz="27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OECD</a:t>
                      </a:r>
                      <a:r>
                        <a:rPr kumimoji="1" lang="ja-JP" altLang="en-US" sz="27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が進むべき未来」</a:t>
                      </a:r>
                      <a:endParaRPr kumimoji="1" lang="en-US" altLang="ja-JP" sz="27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nSpc>
                          <a:spcPts val="4200"/>
                        </a:lnSpc>
                      </a:pP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マクロン大統領との会談　円滑化協定交渉開始合意</a:t>
                      </a:r>
                    </a:p>
                  </a:txBody>
                  <a:tcPr marT="252000" marB="252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844744710"/>
                  </a:ext>
                </a:extLst>
              </a:tr>
              <a:tr h="1361983">
                <a:tc>
                  <a:txBody>
                    <a:bodyPr/>
                    <a:lstStyle/>
                    <a:p>
                      <a:pPr algn="ctr">
                        <a:lnSpc>
                          <a:spcPts val="4200"/>
                        </a:lnSpc>
                      </a:pP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ブラジル</a:t>
                      </a:r>
                      <a:endPar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lnSpc>
                          <a:spcPts val="4200"/>
                        </a:lnSpc>
                      </a:pP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ブラジリア</a:t>
                      </a:r>
                    </a:p>
                  </a:txBody>
                  <a:tcPr marT="252000" marB="252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nSpc>
                          <a:spcPts val="4200"/>
                        </a:lnSpc>
                      </a:pP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ルラ大統領との会談</a:t>
                      </a:r>
                      <a:endPar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nSpc>
                          <a:spcPts val="4200"/>
                        </a:lnSpc>
                      </a:pPr>
                      <a:r>
                        <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11</a:t>
                      </a: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月の</a:t>
                      </a:r>
                      <a:r>
                        <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G20</a:t>
                      </a: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首脳会議を前に連携</a:t>
                      </a:r>
                    </a:p>
                  </a:txBody>
                  <a:tcPr marT="252000" marB="252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896308305"/>
                  </a:ext>
                </a:extLst>
              </a:tr>
              <a:tr h="1361983">
                <a:tc>
                  <a:txBody>
                    <a:bodyPr/>
                    <a:lstStyle/>
                    <a:p>
                      <a:pPr algn="ctr">
                        <a:lnSpc>
                          <a:spcPts val="4200"/>
                        </a:lnSpc>
                      </a:pP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パラグアイ</a:t>
                      </a:r>
                      <a:endPar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lnSpc>
                          <a:spcPts val="4200"/>
                        </a:lnSpc>
                      </a:pP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アスンシオン</a:t>
                      </a:r>
                    </a:p>
                  </a:txBody>
                  <a:tcPr marT="252000" marB="252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nSpc>
                          <a:spcPts val="4200"/>
                        </a:lnSpc>
                      </a:pP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ペニャ大統領との会談</a:t>
                      </a:r>
                      <a:endPar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nSpc>
                          <a:spcPts val="4200"/>
                        </a:lnSpc>
                      </a:pP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連携確認</a:t>
                      </a:r>
                    </a:p>
                  </a:txBody>
                  <a:tcPr marT="252000" marB="252000"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978175523"/>
                  </a:ext>
                </a:extLst>
              </a:tr>
            </a:tbl>
          </a:graphicData>
        </a:graphic>
      </p:graphicFrame>
    </p:spTree>
    <p:extLst>
      <p:ext uri="{BB962C8B-B14F-4D97-AF65-F5344CB8AC3E}">
        <p14:creationId xmlns:p14="http://schemas.microsoft.com/office/powerpoint/2010/main" val="387604719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6407697-8810-749B-BCF9-5B764AE38C9C}"/>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DF15B423-0738-4429-17BE-292224FD2CE8}"/>
              </a:ext>
            </a:extLst>
          </p:cNvPr>
          <p:cNvSpPr txBox="1"/>
          <p:nvPr/>
        </p:nvSpPr>
        <p:spPr>
          <a:xfrm>
            <a:off x="3381620" y="-100735"/>
            <a:ext cx="5428760" cy="1105088"/>
          </a:xfrm>
          <a:prstGeom prst="rect">
            <a:avLst/>
          </a:prstGeom>
          <a:noFill/>
        </p:spPr>
        <p:txBody>
          <a:bodyPr wrap="square" tIns="0" bIns="18000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0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岸田外交の主な経緯</a:t>
            </a:r>
            <a:endParaRPr kumimoji="1" lang="en-US" altLang="ja-JP" sz="40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graphicFrame>
        <p:nvGraphicFramePr>
          <p:cNvPr id="2" name="表 1">
            <a:extLst>
              <a:ext uri="{FF2B5EF4-FFF2-40B4-BE49-F238E27FC236}">
                <a16:creationId xmlns:a16="http://schemas.microsoft.com/office/drawing/2014/main" id="{978940F7-3817-02E5-9E9B-CFE45A6AED46}"/>
              </a:ext>
            </a:extLst>
          </p:cNvPr>
          <p:cNvGraphicFramePr>
            <a:graphicFrameLocks noGrp="1"/>
          </p:cNvGraphicFramePr>
          <p:nvPr>
            <p:extLst>
              <p:ext uri="{D42A27DB-BD31-4B8C-83A1-F6EECF244321}">
                <p14:modId xmlns:p14="http://schemas.microsoft.com/office/powerpoint/2010/main" val="3806585360"/>
              </p:ext>
            </p:extLst>
          </p:nvPr>
        </p:nvGraphicFramePr>
        <p:xfrm>
          <a:off x="223284" y="923330"/>
          <a:ext cx="11791238" cy="5782696"/>
        </p:xfrm>
        <a:graphic>
          <a:graphicData uri="http://schemas.openxmlformats.org/drawingml/2006/table">
            <a:tbl>
              <a:tblPr>
                <a:tableStyleId>{D113A9D2-9D6B-4929-AA2D-F23B5EE8CBE7}</a:tableStyleId>
              </a:tblPr>
              <a:tblGrid>
                <a:gridCol w="1378769">
                  <a:extLst>
                    <a:ext uri="{9D8B030D-6E8A-4147-A177-3AD203B41FA5}">
                      <a16:colId xmlns:a16="http://schemas.microsoft.com/office/drawing/2014/main" val="1311212475"/>
                    </a:ext>
                  </a:extLst>
                </a:gridCol>
                <a:gridCol w="944377">
                  <a:extLst>
                    <a:ext uri="{9D8B030D-6E8A-4147-A177-3AD203B41FA5}">
                      <a16:colId xmlns:a16="http://schemas.microsoft.com/office/drawing/2014/main" val="216845993"/>
                    </a:ext>
                  </a:extLst>
                </a:gridCol>
                <a:gridCol w="9468092">
                  <a:extLst>
                    <a:ext uri="{9D8B030D-6E8A-4147-A177-3AD203B41FA5}">
                      <a16:colId xmlns:a16="http://schemas.microsoft.com/office/drawing/2014/main" val="3385385813"/>
                    </a:ext>
                  </a:extLst>
                </a:gridCol>
              </a:tblGrid>
              <a:tr h="623777">
                <a:tc>
                  <a:txBody>
                    <a:bodyPr/>
                    <a:lstStyle/>
                    <a:p>
                      <a:r>
                        <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2021</a:t>
                      </a: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r"/>
                      <a:r>
                        <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10</a:t>
                      </a: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岸田政権発足</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4108339098"/>
                  </a:ext>
                </a:extLst>
              </a:tr>
              <a:tr h="623777">
                <a:tc>
                  <a:txBody>
                    <a:bodyPr/>
                    <a:lstStyle/>
                    <a:p>
                      <a:r>
                        <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2022</a:t>
                      </a: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r"/>
                      <a:r>
                        <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12</a:t>
                      </a: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反撃能力保有と防衛費増額を明記した国家安全保障戦略など</a:t>
                      </a:r>
                      <a:r>
                        <a:rPr kumimoji="1" lang="en-US" altLang="ja-JP"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3</a:t>
                      </a:r>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文書策定</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275509300"/>
                  </a:ext>
                </a:extLst>
              </a:tr>
              <a:tr h="623777">
                <a:tc rowSpan="6">
                  <a:txBody>
                    <a:bodyPr/>
                    <a:lstStyle/>
                    <a:p>
                      <a:r>
                        <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2023</a:t>
                      </a: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rowSpan="2">
                  <a:txBody>
                    <a:bodyPr/>
                    <a:lstStyle/>
                    <a:p>
                      <a:pPr algn="r"/>
                      <a:r>
                        <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3</a:t>
                      </a: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日韓首脳会談。国際会議以外で韓国大統領が約</a:t>
                      </a:r>
                      <a:r>
                        <a:rPr kumimoji="1" lang="en-US" altLang="ja-JP"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12</a:t>
                      </a:r>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年振りに来日</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959805647"/>
                  </a:ext>
                </a:extLst>
              </a:tr>
              <a:tr h="623777">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岸田首相がウクライナを電撃訪問</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3619520098"/>
                  </a:ext>
                </a:extLst>
              </a:tr>
              <a:tr h="623777">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rowSpan="2">
                  <a:txBody>
                    <a:bodyPr/>
                    <a:lstStyle/>
                    <a:p>
                      <a:pPr algn="r"/>
                      <a:r>
                        <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5</a:t>
                      </a: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広島で先進</a:t>
                      </a:r>
                      <a:r>
                        <a:rPr kumimoji="1" lang="en-US" altLang="ja-JP"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7</a:t>
                      </a:r>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か国首脳会議を開催</a:t>
                      </a:r>
                      <a:endParaRPr kumimoji="1" lang="en-US" altLang="ja-JP"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068471887"/>
                  </a:ext>
                </a:extLst>
              </a:tr>
              <a:tr h="623777">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岸田首相が日朝首脳会談実現のため、首相直轄のハイレベル協議を行いたい意向</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658671776"/>
                  </a:ext>
                </a:extLst>
              </a:tr>
              <a:tr h="623777">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r"/>
                      <a:r>
                        <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8</a:t>
                      </a: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日米韓首脳会談。日米同盟と米韓同盟の戦略的連携の強化で一致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1121915673"/>
                  </a:ext>
                </a:extLst>
              </a:tr>
              <a:tr h="623777">
                <a:tc vMerge="1">
                  <a:txBody>
                    <a:bodyPr/>
                    <a:lstStyle/>
                    <a:p>
                      <a:endParaRPr kumimoji="1" lang="ja-JP" altLang="en-US" sz="2400" b="1" dirty="0">
                        <a:latin typeface="メイリオ" panose="020B0604030504040204" pitchFamily="50" charset="-128"/>
                        <a:ea typeface="メイリオ" panose="020B0604030504040204" pitchFamily="50" charset="-128"/>
                      </a:endParaRPr>
                    </a:p>
                  </a:txBody>
                  <a:tcP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r"/>
                      <a:r>
                        <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11</a:t>
                      </a: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日中首脳会談で「戦略的互恵関係」の推進を再確認</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184395773"/>
                  </a:ext>
                </a:extLst>
              </a:tr>
              <a:tr h="623777">
                <a:tc>
                  <a:txBody>
                    <a:bodyPr/>
                    <a:lstStyle/>
                    <a:p>
                      <a:r>
                        <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2024</a:t>
                      </a: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pPr algn="r"/>
                      <a:r>
                        <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4</a:t>
                      </a: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tc>
                  <a:txBody>
                    <a:bodyPr/>
                    <a:lstStyle/>
                    <a:p>
                      <a:r>
                        <a:rPr kumimoji="1" lang="ja-JP" altLang="en-US" sz="23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岸田首相が国賓待遇で公式訪米</a:t>
                      </a:r>
                    </a:p>
                  </a:txBody>
                  <a:tcPr anchor="ctr">
                    <a:lnL w="28575" cap="flat" cmpd="sng" algn="ctr">
                      <a:solidFill>
                        <a:schemeClr val="bg1"/>
                      </a:solidFill>
                      <a:prstDash val="solid"/>
                      <a:round/>
                      <a:headEnd type="none" w="med" len="med"/>
                      <a:tailEnd type="none" w="med" len="med"/>
                    </a:lnL>
                    <a:lnR w="28575" cap="flat" cmpd="sng" algn="ctr">
                      <a:solidFill>
                        <a:schemeClr val="bg1"/>
                      </a:solidFill>
                      <a:prstDash val="solid"/>
                      <a:round/>
                      <a:headEnd type="none" w="med" len="med"/>
                      <a:tailEnd type="none" w="med" len="med"/>
                    </a:lnR>
                    <a:lnT w="28575" cap="flat" cmpd="sng" algn="ctr">
                      <a:solidFill>
                        <a:schemeClr val="bg1"/>
                      </a:solidFill>
                      <a:prstDash val="solid"/>
                      <a:round/>
                      <a:headEnd type="none" w="med" len="med"/>
                      <a:tailEnd type="none" w="med" len="med"/>
                    </a:lnT>
                    <a:lnB w="28575" cap="flat" cmpd="sng" algn="ctr">
                      <a:solidFill>
                        <a:schemeClr val="bg1"/>
                      </a:solidFill>
                      <a:prstDash val="solid"/>
                      <a:round/>
                      <a:headEnd type="none" w="med" len="med"/>
                      <a:tailEnd type="none" w="med" len="med"/>
                    </a:lnB>
                  </a:tcPr>
                </a:tc>
                <a:extLst>
                  <a:ext uri="{0D108BD9-81ED-4DB2-BD59-A6C34878D82A}">
                    <a16:rowId xmlns:a16="http://schemas.microsoft.com/office/drawing/2014/main" val="241076491"/>
                  </a:ext>
                </a:extLst>
              </a:tr>
            </a:tbl>
          </a:graphicData>
        </a:graphic>
      </p:graphicFrame>
      <p:sp>
        <p:nvSpPr>
          <p:cNvPr id="5" name="テキスト ボックス 4">
            <a:extLst>
              <a:ext uri="{FF2B5EF4-FFF2-40B4-BE49-F238E27FC236}">
                <a16:creationId xmlns:a16="http://schemas.microsoft.com/office/drawing/2014/main" id="{45E76DD0-13C9-21A9-10E0-99011ADB2F40}"/>
              </a:ext>
            </a:extLst>
          </p:cNvPr>
          <p:cNvSpPr txBox="1"/>
          <p:nvPr/>
        </p:nvSpPr>
        <p:spPr>
          <a:xfrm>
            <a:off x="8810380" y="-130274"/>
            <a:ext cx="3126304" cy="1043532"/>
          </a:xfrm>
          <a:prstGeom prst="rect">
            <a:avLst/>
          </a:prstGeom>
          <a:noFill/>
        </p:spPr>
        <p:txBody>
          <a:bodyPr wrap="square" tIns="0" bIns="18000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en-US" altLang="ja-JP" sz="2400" b="1" i="0" u="none" strike="noStrike" kern="1200" cap="none" spc="0" normalizeH="0" baseline="0" noProof="0" dirty="0">
                <a:ln>
                  <a:solidFill>
                    <a:prstClr val="white"/>
                  </a:solidFill>
                </a:ln>
                <a:solidFill>
                  <a:prstClr val="white"/>
                </a:solidFill>
                <a:effectLst>
                  <a:glow rad="254000">
                    <a:schemeClr val="accent1">
                      <a:lumMod val="50000"/>
                      <a:alpha val="45000"/>
                    </a:scheme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5</a:t>
            </a:r>
            <a:r>
              <a:rPr kumimoji="1" lang="ja-JP" altLang="en-US" sz="2400" b="1" i="0" u="none" strike="noStrike" kern="1200" cap="none" spc="0" normalizeH="0" baseline="0" noProof="0" dirty="0">
                <a:ln>
                  <a:solidFill>
                    <a:prstClr val="white"/>
                  </a:solidFill>
                </a:ln>
                <a:solidFill>
                  <a:prstClr val="white"/>
                </a:solidFill>
                <a:effectLst>
                  <a:glow rad="254000">
                    <a:schemeClr val="accent1">
                      <a:lumMod val="50000"/>
                      <a:alpha val="45000"/>
                    </a:scheme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月</a:t>
            </a:r>
            <a:r>
              <a:rPr kumimoji="1" lang="en-US" altLang="ja-JP" sz="2400" b="1" i="0" u="none" strike="noStrike" kern="1200" cap="none" spc="0" normalizeH="0" baseline="0" noProof="0" dirty="0">
                <a:ln>
                  <a:solidFill>
                    <a:prstClr val="white"/>
                  </a:solidFill>
                </a:ln>
                <a:solidFill>
                  <a:prstClr val="white"/>
                </a:solidFill>
                <a:effectLst>
                  <a:glow rad="254000">
                    <a:schemeClr val="accent1">
                      <a:lumMod val="50000"/>
                      <a:alpha val="45000"/>
                    </a:scheme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10</a:t>
            </a:r>
            <a:r>
              <a:rPr kumimoji="1" lang="ja-JP" altLang="en-US" sz="2400" b="1" i="0" u="none" strike="noStrike" kern="1200" cap="none" spc="0" normalizeH="0" baseline="0" noProof="0" dirty="0">
                <a:ln>
                  <a:solidFill>
                    <a:prstClr val="white"/>
                  </a:solidFill>
                </a:ln>
                <a:solidFill>
                  <a:prstClr val="white"/>
                </a:solidFill>
                <a:effectLst>
                  <a:glow rad="254000">
                    <a:schemeClr val="accent1">
                      <a:lumMod val="50000"/>
                      <a:alpha val="45000"/>
                    </a:scheme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日　読売新聞</a:t>
            </a:r>
            <a:endParaRPr kumimoji="1" lang="en-US" altLang="ja-JP" sz="2400" b="1" i="0" u="none" strike="noStrike" kern="1200" cap="none" spc="0" normalizeH="0" baseline="0" noProof="0" dirty="0">
              <a:ln>
                <a:solidFill>
                  <a:prstClr val="white"/>
                </a:solidFill>
              </a:ln>
              <a:solidFill>
                <a:prstClr val="white"/>
              </a:solidFill>
              <a:effectLst>
                <a:glow rad="254000">
                  <a:schemeClr val="accent1">
                    <a:lumMod val="50000"/>
                    <a:alpha val="45000"/>
                  </a:scheme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Tree>
    <p:extLst>
      <p:ext uri="{BB962C8B-B14F-4D97-AF65-F5344CB8AC3E}">
        <p14:creationId xmlns:p14="http://schemas.microsoft.com/office/powerpoint/2010/main" val="77314322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6407697-8810-749B-BCF9-5B764AE38C9C}"/>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DF15B423-0738-4429-17BE-292224FD2CE8}"/>
              </a:ext>
            </a:extLst>
          </p:cNvPr>
          <p:cNvSpPr txBox="1"/>
          <p:nvPr/>
        </p:nvSpPr>
        <p:spPr>
          <a:xfrm>
            <a:off x="764161" y="-32882"/>
            <a:ext cx="10178936" cy="923330"/>
          </a:xfrm>
          <a:prstGeom prst="rect">
            <a:avLst/>
          </a:prstGeom>
          <a:noFill/>
        </p:spPr>
        <p:txBody>
          <a:bodyPr wrap="square" tIns="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0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北朝鮮制裁委員会専門家パネル</a:t>
            </a:r>
            <a:endParaRPr kumimoji="1" lang="en-US" altLang="ja-JP" sz="40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2" name="正方形/長方形 1">
            <a:extLst>
              <a:ext uri="{FF2B5EF4-FFF2-40B4-BE49-F238E27FC236}">
                <a16:creationId xmlns:a16="http://schemas.microsoft.com/office/drawing/2014/main" id="{2C00D86E-0586-5221-C33F-D67C2311A5BB}"/>
              </a:ext>
            </a:extLst>
          </p:cNvPr>
          <p:cNvSpPr/>
          <p:nvPr/>
        </p:nvSpPr>
        <p:spPr>
          <a:xfrm>
            <a:off x="1090670" y="3719621"/>
            <a:ext cx="9508479" cy="914400"/>
          </a:xfrm>
          <a:prstGeom prst="rect">
            <a:avLst/>
          </a:prstGeom>
        </p:spPr>
        <p:style>
          <a:lnRef idx="2">
            <a:schemeClr val="accent1">
              <a:shade val="15000"/>
            </a:schemeClr>
          </a:lnRef>
          <a:fillRef idx="1">
            <a:schemeClr val="accent1"/>
          </a:fillRef>
          <a:effectRef idx="0">
            <a:schemeClr val="accent1"/>
          </a:effectRef>
          <a:fontRef idx="minor">
            <a:schemeClr val="lt1"/>
          </a:fontRef>
        </p:style>
        <p:txBody>
          <a:bodyPr tIns="108000" rtlCol="0" anchor="ctr"/>
          <a:lstStyle/>
          <a:p>
            <a:pPr algn="ctr"/>
            <a:r>
              <a:rPr kumimoji="1" lang="ja-JP" altLang="en-US" sz="36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北朝鮮制裁委員会（安保理</a:t>
            </a:r>
            <a:r>
              <a:rPr kumimoji="1" lang="en-US" altLang="ja-JP" sz="36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15</a:t>
            </a:r>
            <a:r>
              <a:rPr kumimoji="1" lang="ja-JP" altLang="en-US" sz="36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か国）</a:t>
            </a:r>
          </a:p>
        </p:txBody>
      </p:sp>
      <p:sp>
        <p:nvSpPr>
          <p:cNvPr id="6" name="四角形: 角を丸くする 5">
            <a:extLst>
              <a:ext uri="{FF2B5EF4-FFF2-40B4-BE49-F238E27FC236}">
                <a16:creationId xmlns:a16="http://schemas.microsoft.com/office/drawing/2014/main" id="{128FA597-D69F-E120-AF75-CB02A25D9A89}"/>
              </a:ext>
            </a:extLst>
          </p:cNvPr>
          <p:cNvSpPr/>
          <p:nvPr/>
        </p:nvSpPr>
        <p:spPr>
          <a:xfrm>
            <a:off x="1006532" y="1025250"/>
            <a:ext cx="9592617" cy="677244"/>
          </a:xfrm>
          <a:prstGeom prst="roundRect">
            <a:avLst/>
          </a:prstGeom>
        </p:spPr>
        <p:style>
          <a:lnRef idx="2">
            <a:schemeClr val="accent1">
              <a:shade val="15000"/>
            </a:schemeClr>
          </a:lnRef>
          <a:fillRef idx="1">
            <a:schemeClr val="accent1"/>
          </a:fillRef>
          <a:effectRef idx="0">
            <a:schemeClr val="accent1"/>
          </a:effectRef>
          <a:fontRef idx="minor">
            <a:schemeClr val="lt1"/>
          </a:fontRef>
        </p:style>
        <p:txBody>
          <a:bodyPr tIns="108000" rtlCol="0" anchor="ctr"/>
          <a:lstStyle/>
          <a:p>
            <a:pPr algn="ctr"/>
            <a:r>
              <a:rPr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北朝鮮が核実験や弾道ミサイル発射</a:t>
            </a:r>
            <a:endPar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p:txBody>
      </p:sp>
      <p:sp>
        <p:nvSpPr>
          <p:cNvPr id="7" name="四角形: 角を丸くする 6">
            <a:extLst>
              <a:ext uri="{FF2B5EF4-FFF2-40B4-BE49-F238E27FC236}">
                <a16:creationId xmlns:a16="http://schemas.microsoft.com/office/drawing/2014/main" id="{116CC367-A8F8-5F58-7BCC-2001199FACB4}"/>
              </a:ext>
            </a:extLst>
          </p:cNvPr>
          <p:cNvSpPr/>
          <p:nvPr/>
        </p:nvSpPr>
        <p:spPr>
          <a:xfrm>
            <a:off x="1006532" y="2184954"/>
            <a:ext cx="9592617" cy="1037823"/>
          </a:xfrm>
          <a:prstGeom prst="roundRect">
            <a:avLst/>
          </a:prstGeom>
        </p:spPr>
        <p:style>
          <a:lnRef idx="2">
            <a:schemeClr val="accent1">
              <a:shade val="15000"/>
            </a:schemeClr>
          </a:lnRef>
          <a:fillRef idx="1">
            <a:schemeClr val="accent1"/>
          </a:fillRef>
          <a:effectRef idx="0">
            <a:schemeClr val="accent1"/>
          </a:effectRef>
          <a:fontRef idx="minor">
            <a:schemeClr val="lt1"/>
          </a:fontRef>
        </p:style>
        <p:txBody>
          <a:bodyPr tIns="108000" rtlCol="0" anchor="ctr"/>
          <a:lstStyle/>
          <a:p>
            <a:pPr algn="ctr"/>
            <a:r>
              <a:rPr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安保理で対北朝鮮制裁決議</a:t>
            </a:r>
            <a:endParaRPr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a:t>
            </a:r>
            <a:r>
              <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06</a:t>
            </a: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a:t>
            </a:r>
            <a:r>
              <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10</a:t>
            </a: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a:t>
            </a:r>
            <a:r>
              <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17</a:t>
            </a: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a:t>
            </a:r>
            <a:r>
              <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12</a:t>
            </a: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月に計</a:t>
            </a:r>
            <a:r>
              <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10</a:t>
            </a: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本）</a:t>
            </a:r>
          </a:p>
        </p:txBody>
      </p:sp>
      <p:sp>
        <p:nvSpPr>
          <p:cNvPr id="8" name="四角形: 角を丸くする 7">
            <a:extLst>
              <a:ext uri="{FF2B5EF4-FFF2-40B4-BE49-F238E27FC236}">
                <a16:creationId xmlns:a16="http://schemas.microsoft.com/office/drawing/2014/main" id="{36BA5765-CF68-9B06-BF31-9F345F89DBF0}"/>
              </a:ext>
            </a:extLst>
          </p:cNvPr>
          <p:cNvSpPr/>
          <p:nvPr/>
        </p:nvSpPr>
        <p:spPr>
          <a:xfrm>
            <a:off x="1090670" y="5130865"/>
            <a:ext cx="9592616" cy="1483199"/>
          </a:xfrm>
          <a:prstGeom prst="roundRect">
            <a:avLst/>
          </a:prstGeom>
        </p:spPr>
        <p:style>
          <a:lnRef idx="2">
            <a:schemeClr val="accent1">
              <a:shade val="15000"/>
            </a:schemeClr>
          </a:lnRef>
          <a:fillRef idx="1">
            <a:schemeClr val="accent1"/>
          </a:fillRef>
          <a:effectRef idx="0">
            <a:schemeClr val="accent1"/>
          </a:effectRef>
          <a:fontRef idx="minor">
            <a:schemeClr val="lt1"/>
          </a:fontRef>
        </p:style>
        <p:txBody>
          <a:bodyPr tIns="108000" rtlCol="0" anchor="ctr"/>
          <a:lstStyle/>
          <a:p>
            <a:pPr algn="ctr"/>
            <a:r>
              <a:rPr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専門家パネル（</a:t>
            </a:r>
            <a:r>
              <a:rPr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09</a:t>
            </a:r>
            <a:r>
              <a:rPr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年設立）</a:t>
            </a:r>
            <a:endParaRPr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米英仏中露日韓＋南半球から</a:t>
            </a:r>
            <a:r>
              <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a:t>
            </a: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人ずつ計</a:t>
            </a:r>
            <a:r>
              <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8</a:t>
            </a:r>
            <a:r>
              <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人</a:t>
            </a:r>
            <a:endParaRPr kumimoji="1"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r>
              <a:rPr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a:t>
            </a:r>
            <a:r>
              <a:rPr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1</a:t>
            </a:r>
            <a:r>
              <a:rPr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年ずつ任期延長・最長</a:t>
            </a:r>
            <a:r>
              <a:rPr lang="en-US" altLang="ja-JP"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5</a:t>
            </a:r>
            <a:r>
              <a:rPr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a:t>
            </a:r>
            <a:endParaRPr kumimoji="1" lang="ja-JP" altLang="en-US" sz="28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p:txBody>
      </p:sp>
      <p:sp>
        <p:nvSpPr>
          <p:cNvPr id="14" name="二等辺三角形 13">
            <a:extLst>
              <a:ext uri="{FF2B5EF4-FFF2-40B4-BE49-F238E27FC236}">
                <a16:creationId xmlns:a16="http://schemas.microsoft.com/office/drawing/2014/main" id="{68EADB31-4260-F1B6-58CD-312D798C7CEA}"/>
              </a:ext>
            </a:extLst>
          </p:cNvPr>
          <p:cNvSpPr/>
          <p:nvPr/>
        </p:nvSpPr>
        <p:spPr>
          <a:xfrm>
            <a:off x="5224699" y="4756199"/>
            <a:ext cx="1116888" cy="232667"/>
          </a:xfrm>
          <a:prstGeom prst="triangle">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ln>
                <a:solidFill>
                  <a:schemeClr val="bg1"/>
                </a:solidFill>
              </a:ln>
              <a:effectLst>
                <a:glow rad="254000">
                  <a:schemeClr val="accent1">
                    <a:lumMod val="50000"/>
                    <a:alpha val="80000"/>
                  </a:schemeClr>
                </a:glow>
              </a:effectLst>
            </a:endParaRPr>
          </a:p>
        </p:txBody>
      </p:sp>
      <p:sp>
        <p:nvSpPr>
          <p:cNvPr id="15" name="二等辺三角形 14">
            <a:extLst>
              <a:ext uri="{FF2B5EF4-FFF2-40B4-BE49-F238E27FC236}">
                <a16:creationId xmlns:a16="http://schemas.microsoft.com/office/drawing/2014/main" id="{85135F51-36DC-7B17-14D7-6693616C3277}"/>
              </a:ext>
            </a:extLst>
          </p:cNvPr>
          <p:cNvSpPr/>
          <p:nvPr/>
        </p:nvSpPr>
        <p:spPr>
          <a:xfrm rot="10800000">
            <a:off x="5224699" y="3364777"/>
            <a:ext cx="1116888" cy="232667"/>
          </a:xfrm>
          <a:prstGeom prst="triangle">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ln>
                <a:solidFill>
                  <a:schemeClr val="bg1"/>
                </a:solidFill>
              </a:ln>
              <a:effectLst>
                <a:glow rad="254000">
                  <a:schemeClr val="accent1">
                    <a:lumMod val="50000"/>
                    <a:alpha val="80000"/>
                  </a:schemeClr>
                </a:glow>
              </a:effectLst>
            </a:endParaRPr>
          </a:p>
        </p:txBody>
      </p:sp>
      <p:sp>
        <p:nvSpPr>
          <p:cNvPr id="16" name="二等辺三角形 15">
            <a:extLst>
              <a:ext uri="{FF2B5EF4-FFF2-40B4-BE49-F238E27FC236}">
                <a16:creationId xmlns:a16="http://schemas.microsoft.com/office/drawing/2014/main" id="{B92C2553-EEF8-9898-5E83-C6E7C61111A2}"/>
              </a:ext>
            </a:extLst>
          </p:cNvPr>
          <p:cNvSpPr/>
          <p:nvPr/>
        </p:nvSpPr>
        <p:spPr>
          <a:xfrm rot="10800000">
            <a:off x="5224699" y="1844493"/>
            <a:ext cx="1116888" cy="232667"/>
          </a:xfrm>
          <a:prstGeom prst="triangle">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ln>
                <a:solidFill>
                  <a:schemeClr val="bg1"/>
                </a:solidFill>
              </a:ln>
              <a:effectLst>
                <a:glow rad="254000">
                  <a:schemeClr val="accent1">
                    <a:lumMod val="50000"/>
                    <a:alpha val="80000"/>
                  </a:schemeClr>
                </a:glow>
              </a:effectLst>
            </a:endParaRPr>
          </a:p>
        </p:txBody>
      </p:sp>
    </p:spTree>
    <p:extLst>
      <p:ext uri="{BB962C8B-B14F-4D97-AF65-F5344CB8AC3E}">
        <p14:creationId xmlns:p14="http://schemas.microsoft.com/office/powerpoint/2010/main" val="330564838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6407697-8810-749B-BCF9-5B764AE38C9C}"/>
            </a:ext>
          </a:extLst>
        </p:cNvPr>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DF15B423-0738-4429-17BE-292224FD2CE8}"/>
              </a:ext>
            </a:extLst>
          </p:cNvPr>
          <p:cNvSpPr txBox="1"/>
          <p:nvPr/>
        </p:nvSpPr>
        <p:spPr>
          <a:xfrm>
            <a:off x="1006532" y="0"/>
            <a:ext cx="10178936" cy="923330"/>
          </a:xfrm>
          <a:prstGeom prst="rect">
            <a:avLst/>
          </a:prstGeom>
          <a:noFill/>
        </p:spPr>
        <p:txBody>
          <a:bodyPr wrap="square" tIns="0" bIns="0" rtlCol="0">
            <a:spAutoFit/>
          </a:bodyPr>
          <a:lstStyle/>
          <a:p>
            <a:pPr marL="0" marR="0" lvl="0" indent="0" algn="ctr" defTabSz="914400" rtl="0" eaLnBrk="1" fontAlgn="auto" latinLnBrk="0" hangingPunct="1">
              <a:lnSpc>
                <a:spcPts val="8000"/>
              </a:lnSpc>
              <a:spcBef>
                <a:spcPts val="0"/>
              </a:spcBef>
              <a:spcAft>
                <a:spcPts val="0"/>
              </a:spcAft>
              <a:buClrTx/>
              <a:buSzTx/>
              <a:buFontTx/>
              <a:buNone/>
              <a:tabLst/>
              <a:defRPr/>
            </a:pPr>
            <a:r>
              <a:rPr kumimoji="1" lang="ja-JP" altLang="en-US" sz="40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rPr>
              <a:t>北朝鮮核ミサイル量産の懸念</a:t>
            </a:r>
            <a:endParaRPr kumimoji="1" lang="en-US" altLang="ja-JP" sz="4000" b="1" i="0" u="none" strike="noStrike" kern="1200" cap="none" spc="0" normalizeH="0" baseline="0" noProof="0" dirty="0">
              <a:ln>
                <a:solidFill>
                  <a:prstClr val="white"/>
                </a:solidFill>
              </a:ln>
              <a:solidFill>
                <a:prstClr val="white"/>
              </a:solidFill>
              <a:effectLst>
                <a:glow rad="254000">
                  <a:prstClr val="black">
                    <a:lumMod val="95000"/>
                    <a:lumOff val="5000"/>
                    <a:alpha val="45000"/>
                  </a:prstClr>
                </a:glow>
                <a:outerShdw blurRad="50800" dist="38100" dir="5400000" algn="t" rotWithShape="0">
                  <a:srgbClr val="44546A">
                    <a:lumMod val="50000"/>
                    <a:alpha val="40000"/>
                  </a:srgbClr>
                </a:outerShdw>
              </a:effectLst>
              <a:uLnTx/>
              <a:uFillTx/>
              <a:latin typeface="メイリオ" panose="020B0604030504040204" pitchFamily="50" charset="-128"/>
              <a:ea typeface="メイリオ" panose="020B0604030504040204" pitchFamily="50" charset="-128"/>
              <a:cs typeface="+mn-cs"/>
            </a:endParaRPr>
          </a:p>
        </p:txBody>
      </p:sp>
      <p:sp>
        <p:nvSpPr>
          <p:cNvPr id="2" name="正方形/長方形 1">
            <a:extLst>
              <a:ext uri="{FF2B5EF4-FFF2-40B4-BE49-F238E27FC236}">
                <a16:creationId xmlns:a16="http://schemas.microsoft.com/office/drawing/2014/main" id="{2C00D86E-0586-5221-C33F-D67C2311A5BB}"/>
              </a:ext>
            </a:extLst>
          </p:cNvPr>
          <p:cNvSpPr/>
          <p:nvPr/>
        </p:nvSpPr>
        <p:spPr>
          <a:xfrm>
            <a:off x="487604" y="3381255"/>
            <a:ext cx="4903804" cy="914400"/>
          </a:xfrm>
          <a:prstGeom prst="rect">
            <a:avLst/>
          </a:prstGeom>
        </p:spPr>
        <p:style>
          <a:lnRef idx="2">
            <a:schemeClr val="accent1">
              <a:shade val="15000"/>
            </a:schemeClr>
          </a:lnRef>
          <a:fillRef idx="1">
            <a:schemeClr val="accent1"/>
          </a:fillRef>
          <a:effectRef idx="0">
            <a:schemeClr val="accent1"/>
          </a:effectRef>
          <a:fontRef idx="minor">
            <a:schemeClr val="lt1"/>
          </a:fontRef>
        </p:style>
        <p:txBody>
          <a:bodyPr tIns="108000" rtlCol="0" anchor="ctr"/>
          <a:lstStyle/>
          <a:p>
            <a:pPr algn="ctr"/>
            <a:r>
              <a:rPr kumimoji="1" lang="ja-JP" altLang="en-US" sz="36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国連専門家パネル解散</a:t>
            </a:r>
          </a:p>
        </p:txBody>
      </p:sp>
      <p:sp>
        <p:nvSpPr>
          <p:cNvPr id="6" name="四角形: 角を丸くする 5">
            <a:extLst>
              <a:ext uri="{FF2B5EF4-FFF2-40B4-BE49-F238E27FC236}">
                <a16:creationId xmlns:a16="http://schemas.microsoft.com/office/drawing/2014/main" id="{128FA597-D69F-E120-AF75-CB02A25D9A89}"/>
              </a:ext>
            </a:extLst>
          </p:cNvPr>
          <p:cNvSpPr/>
          <p:nvPr/>
        </p:nvSpPr>
        <p:spPr>
          <a:xfrm>
            <a:off x="487604" y="1135065"/>
            <a:ext cx="4903804" cy="914400"/>
          </a:xfrm>
          <a:prstGeom prst="roundRect">
            <a:avLst/>
          </a:prstGeom>
        </p:spPr>
        <p:style>
          <a:lnRef idx="2">
            <a:schemeClr val="accent1">
              <a:shade val="15000"/>
            </a:schemeClr>
          </a:lnRef>
          <a:fillRef idx="1">
            <a:schemeClr val="accent1"/>
          </a:fillRef>
          <a:effectRef idx="0">
            <a:schemeClr val="accent1"/>
          </a:effectRef>
          <a:fontRef idx="minor">
            <a:schemeClr val="lt1"/>
          </a:fontRef>
        </p:style>
        <p:txBody>
          <a:bodyPr tIns="108000" rtlCol="0" anchor="ctr"/>
          <a:lstStyle/>
          <a:p>
            <a:pPr algn="ctr"/>
            <a:r>
              <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3</a:t>
            </a: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a:t>
            </a:r>
            <a:r>
              <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28</a:t>
            </a: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日　国連安保理</a:t>
            </a:r>
            <a:endPar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ロシア拒否権行使</a:t>
            </a:r>
          </a:p>
        </p:txBody>
      </p:sp>
      <p:sp>
        <p:nvSpPr>
          <p:cNvPr id="7" name="四角形: 角を丸くする 6">
            <a:extLst>
              <a:ext uri="{FF2B5EF4-FFF2-40B4-BE49-F238E27FC236}">
                <a16:creationId xmlns:a16="http://schemas.microsoft.com/office/drawing/2014/main" id="{116CC367-A8F8-5F58-7BCC-2001199FACB4}"/>
              </a:ext>
            </a:extLst>
          </p:cNvPr>
          <p:cNvSpPr/>
          <p:nvPr/>
        </p:nvSpPr>
        <p:spPr>
          <a:xfrm>
            <a:off x="487604" y="2391177"/>
            <a:ext cx="4903804" cy="648366"/>
          </a:xfrm>
          <a:prstGeom prst="roundRect">
            <a:avLst/>
          </a:prstGeom>
        </p:spPr>
        <p:style>
          <a:lnRef idx="2">
            <a:schemeClr val="accent1">
              <a:shade val="15000"/>
            </a:schemeClr>
          </a:lnRef>
          <a:fillRef idx="1">
            <a:schemeClr val="accent1"/>
          </a:fillRef>
          <a:effectRef idx="0">
            <a:schemeClr val="accent1"/>
          </a:effectRef>
          <a:fontRef idx="minor">
            <a:schemeClr val="lt1"/>
          </a:fontRef>
        </p:style>
        <p:txBody>
          <a:bodyPr tIns="108000" rtlCol="0" anchor="ctr"/>
          <a:lstStyle/>
          <a:p>
            <a:pPr algn="ct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露朝間物資移転指摘に反発</a:t>
            </a:r>
            <a:endPar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p:txBody>
      </p:sp>
      <p:sp>
        <p:nvSpPr>
          <p:cNvPr id="8" name="四角形: 角を丸くする 7">
            <a:extLst>
              <a:ext uri="{FF2B5EF4-FFF2-40B4-BE49-F238E27FC236}">
                <a16:creationId xmlns:a16="http://schemas.microsoft.com/office/drawing/2014/main" id="{36BA5765-CF68-9B06-BF31-9F345F89DBF0}"/>
              </a:ext>
            </a:extLst>
          </p:cNvPr>
          <p:cNvSpPr/>
          <p:nvPr/>
        </p:nvSpPr>
        <p:spPr>
          <a:xfrm>
            <a:off x="487603" y="4615601"/>
            <a:ext cx="4903803" cy="914400"/>
          </a:xfrm>
          <a:prstGeom prst="roundRect">
            <a:avLst/>
          </a:prstGeom>
        </p:spPr>
        <p:style>
          <a:lnRef idx="2">
            <a:schemeClr val="accent1">
              <a:shade val="15000"/>
            </a:schemeClr>
          </a:lnRef>
          <a:fillRef idx="1">
            <a:schemeClr val="accent1"/>
          </a:fillRef>
          <a:effectRef idx="0">
            <a:schemeClr val="accent1"/>
          </a:effectRef>
          <a:fontRef idx="minor">
            <a:schemeClr val="lt1"/>
          </a:fontRef>
        </p:style>
        <p:txBody>
          <a:bodyPr tIns="108000" rtlCol="0" anchor="ctr"/>
          <a:lstStyle/>
          <a:p>
            <a:pPr algn="ctr"/>
            <a:r>
              <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23</a:t>
            </a: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a:t>
            </a:r>
            <a:r>
              <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9</a:t>
            </a: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月　露朝首脳会談</a:t>
            </a:r>
            <a:endPar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軍事取引拡充企図</a:t>
            </a:r>
          </a:p>
        </p:txBody>
      </p:sp>
      <p:sp>
        <p:nvSpPr>
          <p:cNvPr id="9" name="四角形: 角を丸くする 8">
            <a:extLst>
              <a:ext uri="{FF2B5EF4-FFF2-40B4-BE49-F238E27FC236}">
                <a16:creationId xmlns:a16="http://schemas.microsoft.com/office/drawing/2014/main" id="{6FEBE2CC-6663-E481-608B-51E6BA4FABE2}"/>
              </a:ext>
            </a:extLst>
          </p:cNvPr>
          <p:cNvSpPr/>
          <p:nvPr/>
        </p:nvSpPr>
        <p:spPr>
          <a:xfrm>
            <a:off x="487604" y="5918672"/>
            <a:ext cx="4903802" cy="631688"/>
          </a:xfrm>
          <a:prstGeom prst="roundRect">
            <a:avLst/>
          </a:prstGeom>
        </p:spPr>
        <p:style>
          <a:lnRef idx="2">
            <a:schemeClr val="accent1">
              <a:shade val="15000"/>
            </a:schemeClr>
          </a:lnRef>
          <a:fillRef idx="1">
            <a:schemeClr val="accent1"/>
          </a:fillRef>
          <a:effectRef idx="0">
            <a:schemeClr val="accent1"/>
          </a:effectRef>
          <a:fontRef idx="minor">
            <a:schemeClr val="lt1"/>
          </a:fontRef>
        </p:style>
        <p:txBody>
          <a:bodyPr tIns="108000" rtlCol="0" anchor="ctr"/>
          <a:lstStyle/>
          <a:p>
            <a:pPr algn="ct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米国主導の制裁レジーム打破</a:t>
            </a:r>
            <a:endPar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p:txBody>
      </p:sp>
      <p:sp>
        <p:nvSpPr>
          <p:cNvPr id="10" name="四角形: 角を丸くする 9">
            <a:extLst>
              <a:ext uri="{FF2B5EF4-FFF2-40B4-BE49-F238E27FC236}">
                <a16:creationId xmlns:a16="http://schemas.microsoft.com/office/drawing/2014/main" id="{C18F678A-01DF-C688-CDD7-F08506872877}"/>
              </a:ext>
            </a:extLst>
          </p:cNvPr>
          <p:cNvSpPr/>
          <p:nvPr/>
        </p:nvSpPr>
        <p:spPr>
          <a:xfrm>
            <a:off x="5950092" y="1311393"/>
            <a:ext cx="5754303" cy="923330"/>
          </a:xfrm>
          <a:prstGeom prst="roundRect">
            <a:avLst/>
          </a:prstGeom>
        </p:spPr>
        <p:style>
          <a:lnRef idx="2">
            <a:schemeClr val="accent1">
              <a:shade val="15000"/>
            </a:schemeClr>
          </a:lnRef>
          <a:fillRef idx="1">
            <a:schemeClr val="accent1"/>
          </a:fillRef>
          <a:effectRef idx="0">
            <a:schemeClr val="accent1"/>
          </a:effectRef>
          <a:fontRef idx="minor">
            <a:schemeClr val="lt1"/>
          </a:fontRef>
        </p:style>
        <p:txBody>
          <a:bodyPr tIns="144000" rtlCol="0" anchor="ctr"/>
          <a:lstStyle/>
          <a:p>
            <a:pPr algn="ctr"/>
            <a:r>
              <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23</a:t>
            </a: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年夏　中朝国境開放</a:t>
            </a:r>
            <a:endPar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海外不正取引拡大</a:t>
            </a:r>
            <a:endPar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p:txBody>
      </p:sp>
      <p:sp>
        <p:nvSpPr>
          <p:cNvPr id="11" name="四角形: 角を丸くする 10">
            <a:extLst>
              <a:ext uri="{FF2B5EF4-FFF2-40B4-BE49-F238E27FC236}">
                <a16:creationId xmlns:a16="http://schemas.microsoft.com/office/drawing/2014/main" id="{84E91BD5-B1BE-D3B2-FB9B-D22F982F8BC6}"/>
              </a:ext>
            </a:extLst>
          </p:cNvPr>
          <p:cNvSpPr/>
          <p:nvPr/>
        </p:nvSpPr>
        <p:spPr>
          <a:xfrm>
            <a:off x="5895356" y="2587273"/>
            <a:ext cx="5915140" cy="1097474"/>
          </a:xfrm>
          <a:prstGeom prst="roundRect">
            <a:avLst/>
          </a:prstGeom>
        </p:spPr>
        <p:style>
          <a:lnRef idx="2">
            <a:schemeClr val="accent1">
              <a:shade val="15000"/>
            </a:schemeClr>
          </a:lnRef>
          <a:fillRef idx="1">
            <a:schemeClr val="accent1"/>
          </a:fillRef>
          <a:effectRef idx="0">
            <a:schemeClr val="accent1"/>
          </a:effectRef>
          <a:fontRef idx="minor">
            <a:schemeClr val="lt1"/>
          </a:fontRef>
        </p:style>
        <p:txBody>
          <a:bodyPr tIns="144000" rtlCol="0" anchor="ctr"/>
          <a:lstStyle/>
          <a:p>
            <a:pPr algn="ct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世界各地で紛争頻発　</a:t>
            </a:r>
            <a:endPar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北武器輸出市場拡大</a:t>
            </a:r>
          </a:p>
        </p:txBody>
      </p:sp>
      <p:sp>
        <p:nvSpPr>
          <p:cNvPr id="12" name="四角形: 角を丸くする 11">
            <a:extLst>
              <a:ext uri="{FF2B5EF4-FFF2-40B4-BE49-F238E27FC236}">
                <a16:creationId xmlns:a16="http://schemas.microsoft.com/office/drawing/2014/main" id="{A9C171AC-2041-2A3C-E2FD-26B0032A2518}"/>
              </a:ext>
            </a:extLst>
          </p:cNvPr>
          <p:cNvSpPr/>
          <p:nvPr/>
        </p:nvSpPr>
        <p:spPr>
          <a:xfrm>
            <a:off x="5950092" y="4074289"/>
            <a:ext cx="5915141" cy="2476071"/>
          </a:xfrm>
          <a:prstGeom prst="roundRect">
            <a:avLst/>
          </a:prstGeom>
        </p:spPr>
        <p:style>
          <a:lnRef idx="2">
            <a:schemeClr val="accent1">
              <a:shade val="15000"/>
            </a:schemeClr>
          </a:lnRef>
          <a:fillRef idx="1">
            <a:schemeClr val="accent1"/>
          </a:fillRef>
          <a:effectRef idx="0">
            <a:schemeClr val="accent1"/>
          </a:effectRef>
          <a:fontRef idx="minor">
            <a:schemeClr val="lt1"/>
          </a:fontRef>
        </p:style>
        <p:txBody>
          <a:bodyPr tIns="144000" rtlCol="0" anchor="ctr"/>
          <a:lstStyle/>
          <a:p>
            <a:pPr algn="ct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外貨獲得や輸入禁止物品</a:t>
            </a:r>
            <a:endPar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取引増加懸念</a:t>
            </a:r>
            <a:endPar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endPar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違法な武器ビジネス</a:t>
            </a:r>
            <a:endParaRPr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r>
              <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労働者派遣</a:t>
            </a:r>
            <a:endParaRPr kumimoji="1" lang="en-US" altLang="ja-JP"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a:p>
            <a:pPr algn="ctr"/>
            <a:r>
              <a:rPr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rPr>
              <a:t>ハッカー集団による暗号資産窃取</a:t>
            </a:r>
            <a:endParaRPr kumimoji="1" lang="ja-JP" altLang="en-US" sz="2400" b="1" dirty="0">
              <a:ln>
                <a:solidFill>
                  <a:schemeClr val="bg1"/>
                </a:solidFill>
              </a:ln>
              <a:effectLst>
                <a:glow rad="254000">
                  <a:schemeClr val="accent1">
                    <a:lumMod val="50000"/>
                    <a:alpha val="80000"/>
                  </a:schemeClr>
                </a:glow>
              </a:effectLst>
              <a:latin typeface="メイリオ" panose="020B0604030504040204" pitchFamily="50" charset="-128"/>
              <a:ea typeface="メイリオ" panose="020B0604030504040204" pitchFamily="50" charset="-128"/>
            </a:endParaRPr>
          </a:p>
        </p:txBody>
      </p:sp>
      <p:sp>
        <p:nvSpPr>
          <p:cNvPr id="13" name="二等辺三角形 12">
            <a:extLst>
              <a:ext uri="{FF2B5EF4-FFF2-40B4-BE49-F238E27FC236}">
                <a16:creationId xmlns:a16="http://schemas.microsoft.com/office/drawing/2014/main" id="{D65510AE-317A-9E2C-9C4C-7EE94072EE89}"/>
              </a:ext>
            </a:extLst>
          </p:cNvPr>
          <p:cNvSpPr/>
          <p:nvPr/>
        </p:nvSpPr>
        <p:spPr>
          <a:xfrm rot="10800000">
            <a:off x="2376840" y="5597655"/>
            <a:ext cx="1060704" cy="253362"/>
          </a:xfrm>
          <a:prstGeom prst="triangle">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ln>
                <a:solidFill>
                  <a:schemeClr val="bg1"/>
                </a:solidFill>
              </a:ln>
              <a:effectLst>
                <a:glow rad="254000">
                  <a:schemeClr val="accent1">
                    <a:lumMod val="50000"/>
                    <a:alpha val="80000"/>
                  </a:schemeClr>
                </a:glow>
              </a:effectLst>
            </a:endParaRPr>
          </a:p>
        </p:txBody>
      </p:sp>
      <p:sp>
        <p:nvSpPr>
          <p:cNvPr id="14" name="二等辺三角形 13">
            <a:extLst>
              <a:ext uri="{FF2B5EF4-FFF2-40B4-BE49-F238E27FC236}">
                <a16:creationId xmlns:a16="http://schemas.microsoft.com/office/drawing/2014/main" id="{68EADB31-4260-F1B6-58CD-312D798C7CEA}"/>
              </a:ext>
            </a:extLst>
          </p:cNvPr>
          <p:cNvSpPr/>
          <p:nvPr/>
        </p:nvSpPr>
        <p:spPr>
          <a:xfrm>
            <a:off x="2376840" y="4304143"/>
            <a:ext cx="1060704" cy="253362"/>
          </a:xfrm>
          <a:prstGeom prst="triangle">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ln>
                <a:solidFill>
                  <a:schemeClr val="bg1"/>
                </a:solidFill>
              </a:ln>
              <a:effectLst>
                <a:glow rad="254000">
                  <a:schemeClr val="accent1">
                    <a:lumMod val="50000"/>
                    <a:alpha val="80000"/>
                  </a:schemeClr>
                </a:glow>
              </a:effectLst>
            </a:endParaRPr>
          </a:p>
        </p:txBody>
      </p:sp>
      <p:sp>
        <p:nvSpPr>
          <p:cNvPr id="15" name="二等辺三角形 14">
            <a:extLst>
              <a:ext uri="{FF2B5EF4-FFF2-40B4-BE49-F238E27FC236}">
                <a16:creationId xmlns:a16="http://schemas.microsoft.com/office/drawing/2014/main" id="{85135F51-36DC-7B17-14D7-6693616C3277}"/>
              </a:ext>
            </a:extLst>
          </p:cNvPr>
          <p:cNvSpPr/>
          <p:nvPr/>
        </p:nvSpPr>
        <p:spPr>
          <a:xfrm rot="10800000">
            <a:off x="2343424" y="3110917"/>
            <a:ext cx="1060704" cy="253362"/>
          </a:xfrm>
          <a:prstGeom prst="triangle">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ln>
                <a:solidFill>
                  <a:schemeClr val="bg1"/>
                </a:solidFill>
              </a:ln>
              <a:effectLst>
                <a:glow rad="254000">
                  <a:schemeClr val="accent1">
                    <a:lumMod val="50000"/>
                    <a:alpha val="80000"/>
                  </a:schemeClr>
                </a:glow>
              </a:effectLst>
            </a:endParaRPr>
          </a:p>
        </p:txBody>
      </p:sp>
      <p:sp>
        <p:nvSpPr>
          <p:cNvPr id="16" name="二等辺三角形 15">
            <a:extLst>
              <a:ext uri="{FF2B5EF4-FFF2-40B4-BE49-F238E27FC236}">
                <a16:creationId xmlns:a16="http://schemas.microsoft.com/office/drawing/2014/main" id="{B92C2553-EEF8-9898-5E83-C6E7C61111A2}"/>
              </a:ext>
            </a:extLst>
          </p:cNvPr>
          <p:cNvSpPr/>
          <p:nvPr/>
        </p:nvSpPr>
        <p:spPr>
          <a:xfrm rot="10800000">
            <a:off x="2343423" y="2102128"/>
            <a:ext cx="1060704" cy="253362"/>
          </a:xfrm>
          <a:prstGeom prst="triangle">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ln>
                <a:solidFill>
                  <a:schemeClr val="bg1"/>
                </a:solidFill>
              </a:ln>
              <a:effectLst>
                <a:glow rad="254000">
                  <a:schemeClr val="accent1">
                    <a:lumMod val="50000"/>
                    <a:alpha val="80000"/>
                  </a:schemeClr>
                </a:glow>
              </a:effectLst>
            </a:endParaRPr>
          </a:p>
        </p:txBody>
      </p:sp>
      <p:sp>
        <p:nvSpPr>
          <p:cNvPr id="17" name="二等辺三角形 16">
            <a:extLst>
              <a:ext uri="{FF2B5EF4-FFF2-40B4-BE49-F238E27FC236}">
                <a16:creationId xmlns:a16="http://schemas.microsoft.com/office/drawing/2014/main" id="{28B6FDD5-1307-BA24-9E76-927E3B7CA862}"/>
              </a:ext>
            </a:extLst>
          </p:cNvPr>
          <p:cNvSpPr/>
          <p:nvPr/>
        </p:nvSpPr>
        <p:spPr>
          <a:xfrm rot="10800000">
            <a:off x="8257523" y="2314708"/>
            <a:ext cx="1060704" cy="291819"/>
          </a:xfrm>
          <a:prstGeom prst="triangle">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ln>
                <a:solidFill>
                  <a:schemeClr val="bg1"/>
                </a:solidFill>
              </a:ln>
              <a:effectLst>
                <a:glow rad="254000">
                  <a:schemeClr val="accent1">
                    <a:lumMod val="50000"/>
                    <a:alpha val="80000"/>
                  </a:schemeClr>
                </a:glow>
              </a:effectLst>
            </a:endParaRPr>
          </a:p>
        </p:txBody>
      </p:sp>
      <p:sp>
        <p:nvSpPr>
          <p:cNvPr id="18" name="二等辺三角形 17">
            <a:extLst>
              <a:ext uri="{FF2B5EF4-FFF2-40B4-BE49-F238E27FC236}">
                <a16:creationId xmlns:a16="http://schemas.microsoft.com/office/drawing/2014/main" id="{8D4AC95F-B063-91A5-EF0E-0AA048AEF56A}"/>
              </a:ext>
            </a:extLst>
          </p:cNvPr>
          <p:cNvSpPr/>
          <p:nvPr/>
        </p:nvSpPr>
        <p:spPr>
          <a:xfrm rot="10800000">
            <a:off x="8257523" y="3780146"/>
            <a:ext cx="1060704" cy="253362"/>
          </a:xfrm>
          <a:prstGeom prst="triangle">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ln>
                <a:solidFill>
                  <a:schemeClr val="bg1"/>
                </a:solidFill>
              </a:ln>
              <a:effectLst>
                <a:glow rad="254000">
                  <a:schemeClr val="accent1">
                    <a:lumMod val="50000"/>
                    <a:alpha val="80000"/>
                  </a:schemeClr>
                </a:glow>
              </a:effectLst>
            </a:endParaRPr>
          </a:p>
        </p:txBody>
      </p:sp>
    </p:spTree>
    <p:extLst>
      <p:ext uri="{BB962C8B-B14F-4D97-AF65-F5344CB8AC3E}">
        <p14:creationId xmlns:p14="http://schemas.microsoft.com/office/powerpoint/2010/main" val="3981224543"/>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3106</TotalTime>
  <Words>975</Words>
  <Application>Microsoft Office PowerPoint</Application>
  <PresentationFormat>ワイド画面</PresentationFormat>
  <Paragraphs>123</Paragraphs>
  <Slides>5</Slides>
  <Notes>5</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5</vt:i4>
      </vt:variant>
    </vt:vector>
  </HeadingPairs>
  <TitlesOfParts>
    <vt:vector size="10" baseType="lpstr">
      <vt:lpstr>メイリオ</vt:lpstr>
      <vt:lpstr>游ゴシック</vt:lpstr>
      <vt:lpstr>游ゴシック Light</vt:lpstr>
      <vt:lpstr>Arial</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梶栗　正義</dc:creator>
  <cp:lastModifiedBy>梶栗　正義</cp:lastModifiedBy>
  <cp:revision>30</cp:revision>
  <cp:lastPrinted>2024-04-11T07:35:08Z</cp:lastPrinted>
  <dcterms:created xsi:type="dcterms:W3CDTF">2023-12-22T11:58:12Z</dcterms:created>
  <dcterms:modified xsi:type="dcterms:W3CDTF">2024-05-10T14:55:18Z</dcterms:modified>
</cp:coreProperties>
</file>

<file path=docProps/thumbnail.jpeg>
</file>