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38" r:id="rId2"/>
    <p:sldId id="22687" r:id="rId3"/>
    <p:sldId id="22679" r:id="rId4"/>
    <p:sldId id="22686" r:id="rId5"/>
    <p:sldId id="22685" r:id="rId6"/>
  </p:sldIdLst>
  <p:sldSz cx="12192000" cy="6858000"/>
  <p:notesSz cx="9866313" cy="142954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72" autoAdjust="0"/>
    <p:restoredTop sz="79202" autoAdjust="0"/>
  </p:normalViewPr>
  <p:slideViewPr>
    <p:cSldViewPr snapToGrid="0">
      <p:cViewPr varScale="1">
        <p:scale>
          <a:sx n="50" d="100"/>
          <a:sy n="50" d="100"/>
        </p:scale>
        <p:origin x="880" y="4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717255"/>
          </a:xfrm>
          <a:prstGeom prst="rect">
            <a:avLst/>
          </a:prstGeom>
        </p:spPr>
        <p:txBody>
          <a:bodyPr vert="horz" lIns="138065" tIns="69033" rIns="138065" bIns="69033" rtlCol="0"/>
          <a:lstStyle>
            <a:lvl1pPr algn="l">
              <a:defRPr sz="1800"/>
            </a:lvl1pPr>
          </a:lstStyle>
          <a:p>
            <a:endParaRPr kumimoji="1" lang="ja-JP" altLang="en-US"/>
          </a:p>
        </p:txBody>
      </p:sp>
      <p:sp>
        <p:nvSpPr>
          <p:cNvPr id="3" name="日付プレースホルダー 2"/>
          <p:cNvSpPr>
            <a:spLocks noGrp="1"/>
          </p:cNvSpPr>
          <p:nvPr>
            <p:ph type="dt" idx="1"/>
          </p:nvPr>
        </p:nvSpPr>
        <p:spPr>
          <a:xfrm>
            <a:off x="5588628" y="0"/>
            <a:ext cx="4275402" cy="717255"/>
          </a:xfrm>
          <a:prstGeom prst="rect">
            <a:avLst/>
          </a:prstGeom>
        </p:spPr>
        <p:txBody>
          <a:bodyPr vert="horz" lIns="138065" tIns="69033" rIns="138065" bIns="69033" rtlCol="0"/>
          <a:lstStyle>
            <a:lvl1pPr algn="r">
              <a:defRPr sz="1800"/>
            </a:lvl1pPr>
          </a:lstStyle>
          <a:p>
            <a:fld id="{F408673A-B53F-4B3B-A862-DDF80CC3306C}" type="datetimeFigureOut">
              <a:rPr kumimoji="1" lang="ja-JP" altLang="en-US" smtClean="0"/>
              <a:t>2024/5/10</a:t>
            </a:fld>
            <a:endParaRPr kumimoji="1" lang="ja-JP" altLang="en-US"/>
          </a:p>
        </p:txBody>
      </p:sp>
      <p:sp>
        <p:nvSpPr>
          <p:cNvPr id="4" name="スライド イメージ プレースホルダー 3"/>
          <p:cNvSpPr>
            <a:spLocks noGrp="1" noRot="1" noChangeAspect="1"/>
          </p:cNvSpPr>
          <p:nvPr>
            <p:ph type="sldImg" idx="2"/>
          </p:nvPr>
        </p:nvSpPr>
        <p:spPr>
          <a:xfrm>
            <a:off x="646113" y="1787525"/>
            <a:ext cx="8575675" cy="4824413"/>
          </a:xfrm>
          <a:prstGeom prst="rect">
            <a:avLst/>
          </a:prstGeom>
          <a:noFill/>
          <a:ln w="12700">
            <a:solidFill>
              <a:prstClr val="black"/>
            </a:solidFill>
          </a:ln>
        </p:spPr>
        <p:txBody>
          <a:bodyPr vert="horz" lIns="138065" tIns="69033" rIns="138065" bIns="69033" rtlCol="0" anchor="ctr"/>
          <a:lstStyle/>
          <a:p>
            <a:endParaRPr lang="ja-JP" altLang="en-US"/>
          </a:p>
        </p:txBody>
      </p:sp>
      <p:sp>
        <p:nvSpPr>
          <p:cNvPr id="5" name="ノート プレースホルダー 4"/>
          <p:cNvSpPr>
            <a:spLocks noGrp="1"/>
          </p:cNvSpPr>
          <p:nvPr>
            <p:ph type="body" sz="quarter" idx="3"/>
          </p:nvPr>
        </p:nvSpPr>
        <p:spPr>
          <a:xfrm>
            <a:off x="986632" y="6879679"/>
            <a:ext cx="7893050" cy="5628829"/>
          </a:xfrm>
          <a:prstGeom prst="rect">
            <a:avLst/>
          </a:prstGeom>
        </p:spPr>
        <p:txBody>
          <a:bodyPr vert="horz" lIns="138065" tIns="69033" rIns="138065" bIns="6903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578186"/>
            <a:ext cx="4275402" cy="717253"/>
          </a:xfrm>
          <a:prstGeom prst="rect">
            <a:avLst/>
          </a:prstGeom>
        </p:spPr>
        <p:txBody>
          <a:bodyPr vert="horz" lIns="138065" tIns="69033" rIns="138065" bIns="69033"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588628" y="13578186"/>
            <a:ext cx="4275402" cy="717253"/>
          </a:xfrm>
          <a:prstGeom prst="rect">
            <a:avLst/>
          </a:prstGeom>
        </p:spPr>
        <p:txBody>
          <a:bodyPr vert="horz" lIns="138065" tIns="69033" rIns="138065" bIns="69033" rtlCol="0" anchor="b"/>
          <a:lstStyle>
            <a:lvl1pPr algn="r">
              <a:defRPr sz="18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93776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580-DB20-82F9-67FB-FC7869034A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4B90B9-CC85-F461-7B65-5F14A536C1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EBEB9E-1945-4A3C-D0E9-62C7E1FF73AC}"/>
              </a:ext>
            </a:extLst>
          </p:cNvPr>
          <p:cNvSpPr>
            <a:spLocks noGrp="1"/>
          </p:cNvSpPr>
          <p:nvPr>
            <p:ph type="body" idx="1"/>
          </p:nvPr>
        </p:nvSpPr>
        <p:spPr/>
        <p:txBody>
          <a:bodyPr/>
          <a:lstStyle/>
          <a:p>
            <a:r>
              <a:rPr kumimoji="1" lang="ja-JP" altLang="en-US" b="1" dirty="0">
                <a:latin typeface="メイリオ" panose="020B0604030504040204" pitchFamily="50" charset="-128"/>
                <a:ea typeface="メイリオ" panose="020B0604030504040204" pitchFamily="50" charset="-128"/>
              </a:rPr>
              <a:t>対中国を念頭に、国際秩序の維持に向け、影響力を確保する狙い</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「今後も日本だからこそ進められる協調の国際社会に向けた首脳外交に全力で取り組む」今回の外遊で特に意識したのはグローバル・サウスとの関係</a:t>
            </a:r>
            <a:endParaRPr kumimoji="1" lang="en-US" altLang="ja-JP" b="1" dirty="0">
              <a:latin typeface="メイリオ" panose="020B0604030504040204" pitchFamily="50" charset="-128"/>
              <a:ea typeface="メイリオ" panose="020B0604030504040204" pitchFamily="50" charset="-128"/>
            </a:endParaRPr>
          </a:p>
          <a:p>
            <a:r>
              <a:rPr kumimoji="1" lang="en-US" altLang="ja-JP" b="1" dirty="0">
                <a:latin typeface="メイリオ" panose="020B0604030504040204" pitchFamily="50" charset="-128"/>
                <a:ea typeface="メイリオ" panose="020B0604030504040204" pitchFamily="50" charset="-128"/>
              </a:rPr>
              <a:t>OECD</a:t>
            </a:r>
            <a:r>
              <a:rPr kumimoji="1" lang="ja-JP" altLang="en-US" b="1" dirty="0">
                <a:latin typeface="メイリオ" panose="020B0604030504040204" pitchFamily="50" charset="-128"/>
                <a:ea typeface="メイリオ" panose="020B0604030504040204" pitchFamily="50" charset="-128"/>
              </a:rPr>
              <a:t>演説　生成</a:t>
            </a:r>
            <a:r>
              <a:rPr kumimoji="1" lang="en-US" altLang="ja-JP" b="1" dirty="0">
                <a:latin typeface="メイリオ" panose="020B0604030504040204" pitchFamily="50" charset="-128"/>
                <a:ea typeface="メイリオ" panose="020B0604030504040204" pitchFamily="50" charset="-128"/>
              </a:rPr>
              <a:t>AI</a:t>
            </a:r>
            <a:r>
              <a:rPr kumimoji="1" lang="ja-JP" altLang="en-US" b="1" dirty="0">
                <a:latin typeface="メイリオ" panose="020B0604030504040204" pitchFamily="50" charset="-128"/>
                <a:ea typeface="メイリオ" panose="020B0604030504040204" pitchFamily="50" charset="-128"/>
              </a:rPr>
              <a:t>国際枠組み創設　加盟国中心に</a:t>
            </a:r>
            <a:r>
              <a:rPr kumimoji="1" lang="en-US" altLang="ja-JP" b="1" dirty="0">
                <a:latin typeface="メイリオ" panose="020B0604030504040204" pitchFamily="50" charset="-128"/>
                <a:ea typeface="メイリオ" panose="020B0604030504040204" pitchFamily="50" charset="-128"/>
              </a:rPr>
              <a:t>49</a:t>
            </a:r>
            <a:r>
              <a:rPr kumimoji="1" lang="ja-JP" altLang="en-US" b="1" dirty="0">
                <a:latin typeface="メイリオ" panose="020B0604030504040204" pitchFamily="50" charset="-128"/>
                <a:ea typeface="メイリオ" panose="020B0604030504040204" pitchFamily="50" charset="-128"/>
              </a:rPr>
              <a:t>か国・地域が参加</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「人類共通の機会とリスクについて共通の志を持つ国で連携し、安全、安心で信頼できる</a:t>
            </a:r>
            <a:r>
              <a:rPr kumimoji="1" lang="en-US" altLang="ja-JP" b="1" dirty="0">
                <a:latin typeface="メイリオ" panose="020B0604030504040204" pitchFamily="50" charset="-128"/>
                <a:ea typeface="メイリオ" panose="020B0604030504040204" pitchFamily="50" charset="-128"/>
              </a:rPr>
              <a:t>AI</a:t>
            </a:r>
            <a:r>
              <a:rPr kumimoji="1" lang="ja-JP" altLang="en-US" b="1" dirty="0">
                <a:latin typeface="メイリオ" panose="020B0604030504040204" pitchFamily="50" charset="-128"/>
                <a:ea typeface="メイリオ" panose="020B0604030504040204" pitchFamily="50" charset="-128"/>
              </a:rPr>
              <a:t>を実現しよう」</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日本が</a:t>
            </a:r>
            <a:r>
              <a:rPr kumimoji="1" lang="en-US" altLang="ja-JP" b="1" dirty="0">
                <a:latin typeface="メイリオ" panose="020B0604030504040204" pitchFamily="50" charset="-128"/>
                <a:ea typeface="メイリオ" panose="020B0604030504040204" pitchFamily="50" charset="-128"/>
              </a:rPr>
              <a:t>G</a:t>
            </a:r>
            <a:r>
              <a:rPr kumimoji="1" lang="ja-JP" altLang="en-US" b="1" dirty="0">
                <a:latin typeface="メイリオ" panose="020B0604030504040204" pitchFamily="50" charset="-128"/>
                <a:ea typeface="メイリオ" panose="020B0604030504040204" pitchFamily="50" charset="-128"/>
              </a:rPr>
              <a:t>７議長国としてまとめた生成</a:t>
            </a:r>
            <a:r>
              <a:rPr kumimoji="1" lang="en-US" altLang="ja-JP" b="1" dirty="0">
                <a:latin typeface="メイリオ" panose="020B0604030504040204" pitchFamily="50" charset="-128"/>
                <a:ea typeface="メイリオ" panose="020B0604030504040204" pitchFamily="50" charset="-128"/>
              </a:rPr>
              <a:t>AI</a:t>
            </a:r>
            <a:r>
              <a:rPr kumimoji="1" lang="ja-JP" altLang="en-US" b="1" dirty="0">
                <a:latin typeface="メイリオ" panose="020B0604030504040204" pitchFamily="50" charset="-128"/>
                <a:ea typeface="メイリオ" panose="020B0604030504040204" pitchFamily="50" charset="-128"/>
              </a:rPr>
              <a:t>に関する包括的な国際合意「広島</a:t>
            </a:r>
            <a:r>
              <a:rPr kumimoji="1" lang="en-US" altLang="ja-JP" b="1" dirty="0">
                <a:latin typeface="メイリオ" panose="020B0604030504040204" pitchFamily="50" charset="-128"/>
                <a:ea typeface="メイリオ" panose="020B0604030504040204" pitchFamily="50" charset="-128"/>
              </a:rPr>
              <a:t>AI</a:t>
            </a:r>
            <a:r>
              <a:rPr kumimoji="1" lang="ja-JP" altLang="en-US" b="1" dirty="0">
                <a:latin typeface="メイリオ" panose="020B0604030504040204" pitchFamily="50" charset="-128"/>
                <a:ea typeface="メイリオ" panose="020B0604030504040204" pitchFamily="50" charset="-128"/>
              </a:rPr>
              <a:t>プロセス」への賛同国で構成</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中国による経済的威圧などを念頭に、自由で公正な経済秩序の維持・拡大の重要性も訴えた</a:t>
            </a:r>
          </a:p>
        </p:txBody>
      </p:sp>
      <p:sp>
        <p:nvSpPr>
          <p:cNvPr id="4" name="スライド番号プレースホルダー 3">
            <a:extLst>
              <a:ext uri="{FF2B5EF4-FFF2-40B4-BE49-F238E27FC236}">
                <a16:creationId xmlns:a16="http://schemas.microsoft.com/office/drawing/2014/main" id="{54D67AF2-39CD-09F5-0A3B-A19BFA3800CE}"/>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2</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4217874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580-DB20-82F9-67FB-FC7869034A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4B90B9-CC85-F461-7B65-5F14A536C1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EBEB9E-1945-4A3C-D0E9-62C7E1FF73AC}"/>
              </a:ext>
            </a:extLst>
          </p:cNvPr>
          <p:cNvSpPr>
            <a:spLocks noGrp="1"/>
          </p:cNvSpPr>
          <p:nvPr>
            <p:ph type="body" idx="1"/>
          </p:nvPr>
        </p:nvSpPr>
        <p:spPr/>
        <p:txBody>
          <a:bodyPr/>
          <a:lstStyle/>
          <a:p>
            <a:r>
              <a:rPr kumimoji="1" lang="ja-JP" altLang="en-US" b="1" dirty="0">
                <a:latin typeface="メイリオ" panose="020B0604030504040204" pitchFamily="50" charset="-128"/>
                <a:ea typeface="メイリオ" panose="020B0604030504040204" pitchFamily="50" charset="-128"/>
              </a:rPr>
              <a:t>評価できる点</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１．国家安全舗装戦略など</a:t>
            </a:r>
            <a:r>
              <a:rPr kumimoji="1" lang="en-US" altLang="ja-JP" b="1" dirty="0">
                <a:latin typeface="メイリオ" panose="020B0604030504040204" pitchFamily="50" charset="-128"/>
                <a:ea typeface="メイリオ" panose="020B0604030504040204" pitchFamily="50" charset="-128"/>
              </a:rPr>
              <a:t>3</a:t>
            </a:r>
            <a:r>
              <a:rPr kumimoji="1" lang="ja-JP" altLang="en-US" b="1" dirty="0">
                <a:latin typeface="メイリオ" panose="020B0604030504040204" pitchFamily="50" charset="-128"/>
                <a:ea typeface="メイリオ" panose="020B0604030504040204" pitchFamily="50" charset="-128"/>
              </a:rPr>
              <a:t>文書の改訂</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２．防衛費の増額</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３．国賓待遇訪米→日米関係の基礎作り</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４．ロシアのウクライナ侵略をグローバルな問題と位置付けた（ゼレンスキー招待、グローバルサウス関与）</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課題点</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対中政策が欠落（使い古された概念、”戦略的互恵関係“に立ち戻る→戦略不在）</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米中の戦略的競争関係　緊張状態→危機に転化</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防衛力の抜本的強化は必須</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日米同盟深化→自衛隊と米軍の作戦と能力の切れ目のない統合→米国の関与を制度化</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日中協力領域の模索→対中取引を過度に規制→国益にならない</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日韓関係　韓国側の気持ち配慮→日韓国交正常化</a:t>
            </a:r>
            <a:r>
              <a:rPr kumimoji="1" lang="en-US" altLang="ja-JP" b="1" dirty="0">
                <a:latin typeface="メイリオ" panose="020B0604030504040204" pitchFamily="50" charset="-128"/>
                <a:ea typeface="メイリオ" panose="020B0604030504040204" pitchFamily="50" charset="-128"/>
              </a:rPr>
              <a:t>60</a:t>
            </a:r>
            <a:r>
              <a:rPr kumimoji="1" lang="ja-JP" altLang="en-US" b="1" dirty="0">
                <a:latin typeface="メイリオ" panose="020B0604030504040204" pitchFamily="50" charset="-128"/>
                <a:ea typeface="メイリオ" panose="020B0604030504040204" pitchFamily="50" charset="-128"/>
              </a:rPr>
              <a:t>周年に向けた</a:t>
            </a:r>
            <a:r>
              <a:rPr kumimoji="1" lang="ja-JP" altLang="en-US" b="1">
                <a:latin typeface="メイリオ" panose="020B0604030504040204" pitchFamily="50" charset="-128"/>
                <a:ea typeface="メイリオ" panose="020B0604030504040204" pitchFamily="50" charset="-128"/>
              </a:rPr>
              <a:t>モメンタム模索</a:t>
            </a:r>
            <a:endParaRPr kumimoji="1" lang="en-US" altLang="ja-JP" b="1" dirty="0">
              <a:latin typeface="メイリオ" panose="020B0604030504040204" pitchFamily="50" charset="-128"/>
              <a:ea typeface="メイリオ" panose="020B0604030504040204" pitchFamily="50" charset="-128"/>
            </a:endParaRPr>
          </a:p>
          <a:p>
            <a:endParaRPr kumimoji="1" lang="en-US" altLang="ja-JP" b="1" dirty="0">
              <a:latin typeface="メイリオ" panose="020B0604030504040204" pitchFamily="50" charset="-128"/>
              <a:ea typeface="メイリオ" panose="020B0604030504040204" pitchFamily="50" charset="-128"/>
            </a:endParaRPr>
          </a:p>
          <a:p>
            <a:endParaRPr kumimoji="1" lang="ja-JP" altLang="en-US" b="1"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54D67AF2-39CD-09F5-0A3B-A19BFA3800CE}"/>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3</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719271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580-DB20-82F9-67FB-FC7869034A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4B90B9-CC85-F461-7B65-5F14A536C1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EBEB9E-1945-4A3C-D0E9-62C7E1FF73A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北朝鮮制裁委員会専門家パネル</a:t>
            </a:r>
            <a:endParaRPr kumimoji="1" lang="en-US" altLang="ja-JP" sz="1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r>
              <a:rPr kumimoji="1" lang="ja-JP" altLang="en-US" b="1" dirty="0"/>
              <a:t>北朝鮮が核実験や弾道ミサイル発射</a:t>
            </a:r>
          </a:p>
          <a:p>
            <a:r>
              <a:rPr kumimoji="1" lang="ja-JP" altLang="en-US" b="1" dirty="0"/>
              <a:t>安保理で対北朝鮮制裁決議（</a:t>
            </a:r>
            <a:r>
              <a:rPr kumimoji="1" lang="en-US" altLang="ja-JP" b="1" dirty="0"/>
              <a:t>06</a:t>
            </a:r>
            <a:r>
              <a:rPr kumimoji="1" lang="ja-JP" altLang="en-US" b="1" dirty="0"/>
              <a:t>年</a:t>
            </a:r>
            <a:r>
              <a:rPr kumimoji="1" lang="en-US" altLang="ja-JP" b="1" dirty="0"/>
              <a:t>10</a:t>
            </a:r>
            <a:r>
              <a:rPr kumimoji="1" lang="ja-JP" altLang="en-US" b="1" dirty="0"/>
              <a:t>月～</a:t>
            </a:r>
            <a:r>
              <a:rPr kumimoji="1" lang="en-US" altLang="ja-JP" b="1" dirty="0"/>
              <a:t>17</a:t>
            </a:r>
            <a:r>
              <a:rPr kumimoji="1" lang="ja-JP" altLang="en-US" b="1" dirty="0"/>
              <a:t>年</a:t>
            </a:r>
            <a:r>
              <a:rPr kumimoji="1" lang="en-US" altLang="ja-JP" b="1" dirty="0"/>
              <a:t>12</a:t>
            </a:r>
            <a:r>
              <a:rPr kumimoji="1" lang="ja-JP" altLang="en-US" b="1" dirty="0"/>
              <a:t>月に計</a:t>
            </a:r>
            <a:r>
              <a:rPr kumimoji="1" lang="en-US" altLang="ja-JP" b="1" dirty="0"/>
              <a:t>10</a:t>
            </a:r>
            <a:r>
              <a:rPr kumimoji="1" lang="ja-JP" altLang="en-US" b="1" dirty="0"/>
              <a:t>本）</a:t>
            </a:r>
          </a:p>
          <a:p>
            <a:r>
              <a:rPr kumimoji="1" lang="ja-JP" altLang="en-US" b="1" dirty="0"/>
              <a:t>北朝鮮制裁委員会（安保理</a:t>
            </a:r>
            <a:r>
              <a:rPr kumimoji="1" lang="en-US" altLang="ja-JP" b="1" dirty="0"/>
              <a:t>15</a:t>
            </a:r>
            <a:r>
              <a:rPr kumimoji="1" lang="ja-JP" altLang="en-US" b="1" dirty="0"/>
              <a:t>か国）</a:t>
            </a:r>
          </a:p>
          <a:p>
            <a:r>
              <a:rPr kumimoji="1" lang="ja-JP" altLang="en-US" b="1" dirty="0"/>
              <a:t>専門家パネル（</a:t>
            </a:r>
            <a:r>
              <a:rPr kumimoji="1" lang="en-US" altLang="ja-JP" b="1" dirty="0"/>
              <a:t>09</a:t>
            </a:r>
            <a:r>
              <a:rPr kumimoji="1" lang="ja-JP" altLang="en-US" b="1" dirty="0"/>
              <a:t>年設立）　米英仏中露日韓＋南半球から</a:t>
            </a:r>
            <a:r>
              <a:rPr kumimoji="1" lang="en-US" altLang="ja-JP" b="1" dirty="0"/>
              <a:t>1</a:t>
            </a:r>
            <a:r>
              <a:rPr kumimoji="1" lang="ja-JP" altLang="en-US" b="1" dirty="0"/>
              <a:t>人ずつ計</a:t>
            </a:r>
            <a:r>
              <a:rPr kumimoji="1" lang="en-US" altLang="ja-JP" b="1" dirty="0"/>
              <a:t>8</a:t>
            </a:r>
            <a:r>
              <a:rPr kumimoji="1" lang="ja-JP" altLang="en-US" b="1" dirty="0"/>
              <a:t>人（</a:t>
            </a:r>
            <a:r>
              <a:rPr kumimoji="1" lang="en-US" altLang="ja-JP" b="1" dirty="0"/>
              <a:t>1</a:t>
            </a:r>
            <a:r>
              <a:rPr kumimoji="1" lang="ja-JP" altLang="en-US" b="1" dirty="0"/>
              <a:t>年ずつ任期延長・最長</a:t>
            </a:r>
            <a:r>
              <a:rPr kumimoji="1" lang="en-US" altLang="ja-JP" b="1" dirty="0"/>
              <a:t>5</a:t>
            </a:r>
            <a:r>
              <a:rPr kumimoji="1" lang="ja-JP" altLang="en-US" b="1" dirty="0"/>
              <a:t>年）</a:t>
            </a:r>
          </a:p>
          <a:p>
            <a:endParaRPr kumimoji="1" lang="ja-JP" altLang="en-US" dirty="0"/>
          </a:p>
        </p:txBody>
      </p:sp>
      <p:sp>
        <p:nvSpPr>
          <p:cNvPr id="4" name="スライド番号プレースホルダー 3">
            <a:extLst>
              <a:ext uri="{FF2B5EF4-FFF2-40B4-BE49-F238E27FC236}">
                <a16:creationId xmlns:a16="http://schemas.microsoft.com/office/drawing/2014/main" id="{54D67AF2-39CD-09F5-0A3B-A19BFA3800CE}"/>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4</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020853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C1580-DB20-82F9-67FB-FC7869034A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54B90B9-CC85-F461-7B65-5F14A536C1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EBEB9E-1945-4A3C-D0E9-62C7E1FF73AC}"/>
              </a:ext>
            </a:extLst>
          </p:cNvPr>
          <p:cNvSpPr>
            <a:spLocks noGrp="1"/>
          </p:cNvSpPr>
          <p:nvPr>
            <p:ph type="body" idx="1"/>
          </p:nvPr>
        </p:nvSpPr>
        <p:spPr/>
        <p:txBody>
          <a:bodyPr/>
          <a:lstStyle/>
          <a:p>
            <a:r>
              <a:rPr kumimoji="1" lang="ja-JP" altLang="en-US" b="1" dirty="0">
                <a:latin typeface="メイリオ" panose="020B0604030504040204" pitchFamily="50" charset="-128"/>
                <a:ea typeface="メイリオ" panose="020B0604030504040204" pitchFamily="50" charset="-128"/>
              </a:rPr>
              <a:t>国連安保理の対北朝鮮制裁履行を</a:t>
            </a:r>
            <a:r>
              <a:rPr kumimoji="1" lang="en-US" altLang="ja-JP" b="1" dirty="0">
                <a:latin typeface="メイリオ" panose="020B0604030504040204" pitchFamily="50" charset="-128"/>
                <a:ea typeface="メイリオ" panose="020B0604030504040204" pitchFamily="50" charset="-128"/>
              </a:rPr>
              <a:t>09</a:t>
            </a:r>
            <a:r>
              <a:rPr kumimoji="1" lang="ja-JP" altLang="en-US" b="1" dirty="0">
                <a:latin typeface="メイリオ" panose="020B0604030504040204" pitchFamily="50" charset="-128"/>
                <a:ea typeface="メイリオ" panose="020B0604030504040204" pitchFamily="50" charset="-128"/>
              </a:rPr>
              <a:t>年から</a:t>
            </a:r>
            <a:r>
              <a:rPr kumimoji="1" lang="en-US" altLang="ja-JP" b="1" dirty="0">
                <a:latin typeface="メイリオ" panose="020B0604030504040204" pitchFamily="50" charset="-128"/>
                <a:ea typeface="メイリオ" panose="020B0604030504040204" pitchFamily="50" charset="-128"/>
              </a:rPr>
              <a:t>15</a:t>
            </a:r>
            <a:r>
              <a:rPr kumimoji="1" lang="ja-JP" altLang="en-US" b="1" dirty="0">
                <a:latin typeface="メイリオ" panose="020B0604030504040204" pitchFamily="50" charset="-128"/>
                <a:ea typeface="メイリオ" panose="020B0604030504040204" pitchFamily="50" charset="-128"/>
              </a:rPr>
              <a:t>年間監視してきた北朝鮮制裁委員会・専門家パネルが</a:t>
            </a:r>
            <a:r>
              <a:rPr kumimoji="1" lang="en-US" altLang="ja-JP" b="1" dirty="0">
                <a:latin typeface="メイリオ" panose="020B0604030504040204" pitchFamily="50" charset="-128"/>
                <a:ea typeface="メイリオ" panose="020B0604030504040204" pitchFamily="50" charset="-128"/>
              </a:rPr>
              <a:t>4</a:t>
            </a:r>
            <a:r>
              <a:rPr kumimoji="1" lang="ja-JP" altLang="en-US" b="1" dirty="0">
                <a:latin typeface="メイリオ" panose="020B0604030504040204" pitchFamily="50" charset="-128"/>
                <a:ea typeface="メイリオ" panose="020B0604030504040204" pitchFamily="50" charset="-128"/>
              </a:rPr>
              <a:t>月末に解散</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北朝鮮は紛争地への武器売却で得た外貨を核ミサイル量産に投入するサイクル加速か</a:t>
            </a:r>
            <a:endParaRPr kumimoji="1" lang="en-US" altLang="ja-JP" b="1" dirty="0">
              <a:latin typeface="メイリオ" panose="020B0604030504040204" pitchFamily="50" charset="-128"/>
              <a:ea typeface="メイリオ" panose="020B0604030504040204" pitchFamily="50" charset="-128"/>
            </a:endParaRPr>
          </a:p>
          <a:p>
            <a:r>
              <a:rPr kumimoji="1" lang="en-US" altLang="ja-JP" b="1" dirty="0">
                <a:latin typeface="メイリオ" panose="020B0604030504040204" pitchFamily="50" charset="-128"/>
                <a:ea typeface="メイリオ" panose="020B0604030504040204" pitchFamily="50" charset="-128"/>
              </a:rPr>
              <a:t>3</a:t>
            </a:r>
            <a:r>
              <a:rPr kumimoji="1" lang="ja-JP" altLang="en-US" b="1" dirty="0">
                <a:latin typeface="メイリオ" panose="020B0604030504040204" pitchFamily="50" charset="-128"/>
                <a:ea typeface="メイリオ" panose="020B0604030504040204" pitchFamily="50" charset="-128"/>
              </a:rPr>
              <a:t>月</a:t>
            </a:r>
            <a:r>
              <a:rPr kumimoji="1" lang="en-US" altLang="ja-JP" b="1" dirty="0">
                <a:latin typeface="メイリオ" panose="020B0604030504040204" pitchFamily="50" charset="-128"/>
                <a:ea typeface="メイリオ" panose="020B0604030504040204" pitchFamily="50" charset="-128"/>
              </a:rPr>
              <a:t>28</a:t>
            </a:r>
            <a:r>
              <a:rPr kumimoji="1" lang="ja-JP" altLang="en-US" b="1" dirty="0">
                <a:latin typeface="メイリオ" panose="020B0604030504040204" pitchFamily="50" charset="-128"/>
                <a:ea typeface="メイリオ" panose="020B0604030504040204" pitchFamily="50" charset="-128"/>
              </a:rPr>
              <a:t>日安保理がパネルの人気を</a:t>
            </a:r>
            <a:r>
              <a:rPr kumimoji="1" lang="en-US" altLang="ja-JP" b="1" dirty="0">
                <a:latin typeface="メイリオ" panose="020B0604030504040204" pitchFamily="50" charset="-128"/>
                <a:ea typeface="メイリオ" panose="020B0604030504040204" pitchFamily="50" charset="-128"/>
              </a:rPr>
              <a:t>1</a:t>
            </a:r>
            <a:r>
              <a:rPr kumimoji="1" lang="ja-JP" altLang="en-US" b="1" dirty="0">
                <a:latin typeface="メイリオ" panose="020B0604030504040204" pitchFamily="50" charset="-128"/>
                <a:ea typeface="メイリオ" panose="020B0604030504040204" pitchFamily="50" charset="-128"/>
              </a:rPr>
              <a:t>年延長する決議案採択の際、ロシアが拒否権行使</a:t>
            </a:r>
            <a:endParaRPr kumimoji="1" lang="en-US" altLang="ja-JP" b="1" dirty="0">
              <a:latin typeface="メイリオ" panose="020B0604030504040204" pitchFamily="50" charset="-128"/>
              <a:ea typeface="メイリオ" panose="020B0604030504040204" pitchFamily="50" charset="-128"/>
            </a:endParaRPr>
          </a:p>
          <a:p>
            <a:r>
              <a:rPr kumimoji="1" lang="en-US" altLang="ja-JP" b="1" dirty="0">
                <a:latin typeface="メイリオ" panose="020B0604030504040204" pitchFamily="50" charset="-128"/>
                <a:ea typeface="メイリオ" panose="020B0604030504040204" pitchFamily="50" charset="-128"/>
              </a:rPr>
              <a:t>23</a:t>
            </a:r>
            <a:r>
              <a:rPr kumimoji="1" lang="ja-JP" altLang="en-US" b="1" dirty="0">
                <a:latin typeface="メイリオ" panose="020B0604030504040204" pitchFamily="50" charset="-128"/>
                <a:ea typeface="メイリオ" panose="020B0604030504040204" pitchFamily="50" charset="-128"/>
              </a:rPr>
              <a:t>年</a:t>
            </a:r>
            <a:r>
              <a:rPr kumimoji="1" lang="en-US" altLang="ja-JP" b="1" dirty="0">
                <a:latin typeface="メイリオ" panose="020B0604030504040204" pitchFamily="50" charset="-128"/>
                <a:ea typeface="メイリオ" panose="020B0604030504040204" pitchFamily="50" charset="-128"/>
              </a:rPr>
              <a:t>9</a:t>
            </a:r>
            <a:r>
              <a:rPr kumimoji="1" lang="ja-JP" altLang="en-US" b="1" dirty="0">
                <a:latin typeface="メイリオ" panose="020B0604030504040204" pitchFamily="50" charset="-128"/>
                <a:ea typeface="メイリオ" panose="020B0604030504040204" pitchFamily="50" charset="-128"/>
              </a:rPr>
              <a:t>月の露朝首脳会談以降、軍事取引の拡充を目指すロシアは安保理で北朝鮮を守り、米国主導の制裁レジームの打破をもくろんでいる</a:t>
            </a:r>
            <a:endParaRPr kumimoji="1" lang="en-US" altLang="ja-JP" b="1" dirty="0">
              <a:latin typeface="メイリオ" panose="020B0604030504040204" pitchFamily="50" charset="-128"/>
              <a:ea typeface="メイリオ" panose="020B0604030504040204" pitchFamily="50" charset="-128"/>
            </a:endParaRPr>
          </a:p>
          <a:p>
            <a:r>
              <a:rPr kumimoji="1" lang="ja-JP" altLang="en-US" b="1" dirty="0">
                <a:latin typeface="メイリオ" panose="020B0604030504040204" pitchFamily="50" charset="-128"/>
                <a:ea typeface="メイリオ" panose="020B0604030504040204" pitchFamily="50" charset="-128"/>
              </a:rPr>
              <a:t>最悪のタイミングで国際監視の目が弱体化</a:t>
            </a:r>
            <a:endParaRPr kumimoji="1" lang="en-US" altLang="ja-JP" b="1" dirty="0">
              <a:latin typeface="メイリオ" panose="020B0604030504040204" pitchFamily="50" charset="-128"/>
              <a:ea typeface="メイリオ" panose="020B0604030504040204" pitchFamily="50" charset="-128"/>
            </a:endParaRPr>
          </a:p>
          <a:p>
            <a:endParaRPr kumimoji="1" lang="ja-JP" altLang="en-US" dirty="0"/>
          </a:p>
        </p:txBody>
      </p:sp>
      <p:sp>
        <p:nvSpPr>
          <p:cNvPr id="4" name="スライド番号プレースホルダー 3">
            <a:extLst>
              <a:ext uri="{FF2B5EF4-FFF2-40B4-BE49-F238E27FC236}">
                <a16:creationId xmlns:a16="http://schemas.microsoft.com/office/drawing/2014/main" id="{54D67AF2-39CD-09F5-0A3B-A19BFA3800CE}"/>
              </a:ext>
            </a:extLst>
          </p:cNvPr>
          <p:cNvSpPr>
            <a:spLocks noGrp="1"/>
          </p:cNvSpPr>
          <p:nvPr>
            <p:ph type="sldNum" sz="quarter" idx="5"/>
          </p:nvPr>
        </p:nvSpPr>
        <p:spPr/>
        <p:txBody>
          <a:bodyPr/>
          <a:lstStyle/>
          <a:p>
            <a:pPr defTabSz="1380653">
              <a:defRPr/>
            </a:pPr>
            <a:fld id="{56039D77-D67E-44ED-8F36-9484E4758FA9}" type="slidenum">
              <a:rPr lang="ja-JP" altLang="en-US" sz="2700">
                <a:solidFill>
                  <a:prstClr val="black"/>
                </a:solidFill>
                <a:latin typeface="游ゴシック" panose="020F0502020204030204"/>
                <a:ea typeface="游ゴシック" panose="020B0400000000000000" pitchFamily="50" charset="-128"/>
              </a:rPr>
              <a:pPr defTabSz="1380653">
                <a:defRPr/>
              </a:pPr>
              <a:t>5</a:t>
            </a:fld>
            <a:endParaRPr lang="ja-JP" altLang="en-US" sz="2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1751555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2024/5/10</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2024/5/10</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85418" y="1795278"/>
            <a:ext cx="485978" cy="3479799"/>
          </a:xfrm>
          <a:prstGeom prst="rect">
            <a:avLst/>
          </a:prstGeom>
          <a:noFill/>
        </p:spPr>
        <p:txBody>
          <a:bodyPr wrap="square" tIns="0" rtlCol="0">
            <a:spAutoFit/>
          </a:bodyPr>
          <a:lstStyle/>
          <a:p>
            <a:pPr marL="0" marR="0" lvl="0" indent="0" algn="ctr" defTabSz="914400" rtl="0" eaLnBrk="1" fontAlgn="auto" latinLnBrk="0" hangingPunct="1">
              <a:lnSpc>
                <a:spcPts val="4500"/>
              </a:lnSpc>
              <a:spcBef>
                <a:spcPts val="0"/>
              </a:spcBef>
              <a:spcAft>
                <a:spcPts val="0"/>
              </a:spcAft>
              <a:buClrTx/>
              <a:buSzTx/>
              <a:buFontTx/>
              <a:buNone/>
              <a:tabLst/>
              <a:defRPr/>
            </a:pPr>
            <a:r>
              <a:rPr kumimoji="1" lang="ja-JP" altLang="en-US" sz="3000" b="1" i="0" u="none" strike="noStrike" kern="1200" cap="none" spc="-15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主な政治日程</a:t>
            </a:r>
            <a:endParaRPr kumimoji="1" lang="en-US" altLang="ja-JP" sz="3000" b="1" i="0" u="none" strike="noStrike" kern="1200" cap="none" spc="-15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CBEDEF25-96D0-B439-2FFF-984763894FE6}"/>
              </a:ext>
            </a:extLst>
          </p:cNvPr>
          <p:cNvGraphicFramePr>
            <a:graphicFrameLocks noGrp="1"/>
          </p:cNvGraphicFramePr>
          <p:nvPr>
            <p:extLst>
              <p:ext uri="{D42A27DB-BD31-4B8C-83A1-F6EECF244321}">
                <p14:modId xmlns:p14="http://schemas.microsoft.com/office/powerpoint/2010/main" val="3887148559"/>
              </p:ext>
            </p:extLst>
          </p:nvPr>
        </p:nvGraphicFramePr>
        <p:xfrm>
          <a:off x="937451" y="220680"/>
          <a:ext cx="10927157" cy="6416640"/>
        </p:xfrm>
        <a:graphic>
          <a:graphicData uri="http://schemas.openxmlformats.org/drawingml/2006/table">
            <a:tbl>
              <a:tblPr>
                <a:tableStyleId>{D113A9D2-9D6B-4929-AA2D-F23B5EE8CBE7}</a:tableStyleId>
              </a:tblPr>
              <a:tblGrid>
                <a:gridCol w="490863">
                  <a:extLst>
                    <a:ext uri="{9D8B030D-6E8A-4147-A177-3AD203B41FA5}">
                      <a16:colId xmlns:a16="http://schemas.microsoft.com/office/drawing/2014/main" val="2348577843"/>
                    </a:ext>
                  </a:extLst>
                </a:gridCol>
                <a:gridCol w="2236424">
                  <a:extLst>
                    <a:ext uri="{9D8B030D-6E8A-4147-A177-3AD203B41FA5}">
                      <a16:colId xmlns:a16="http://schemas.microsoft.com/office/drawing/2014/main" val="3460227053"/>
                    </a:ext>
                  </a:extLst>
                </a:gridCol>
                <a:gridCol w="8199870">
                  <a:extLst>
                    <a:ext uri="{9D8B030D-6E8A-4147-A177-3AD203B41FA5}">
                      <a16:colId xmlns:a16="http://schemas.microsoft.com/office/drawing/2014/main" val="1106548437"/>
                    </a:ext>
                  </a:extLst>
                </a:gridCol>
              </a:tblGrid>
              <a:tr h="498054">
                <a:tc rowSpan="10">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4</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28</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衆院３補選の投開票</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46343079"/>
                  </a:ext>
                </a:extLst>
              </a:tr>
              <a:tr h="498054">
                <a:tc vMerge="1">
                  <a:txBody>
                    <a:bodyPr/>
                    <a:lstStyle/>
                    <a:p>
                      <a:endParaRPr kumimoji="1" lang="ja-JP" altLang="en-US" sz="2400" b="1">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5</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1</a:t>
                      </a:r>
                      <a:r>
                        <a:rPr kumimoji="1" lang="ja-JP" altLang="en-US" sz="2400" b="1" dirty="0">
                          <a:latin typeface="メイリオ" panose="020B0604030504040204" pitchFamily="50" charset="-128"/>
                          <a:ea typeface="メイリオ" panose="020B0604030504040204" pitchFamily="50" charset="-128"/>
                        </a:rPr>
                        <a:t>～</a:t>
                      </a:r>
                      <a:r>
                        <a:rPr kumimoji="1" lang="en-US" altLang="ja-JP" sz="2400" b="1" dirty="0">
                          <a:latin typeface="メイリオ" panose="020B0604030504040204" pitchFamily="50" charset="-128"/>
                          <a:ea typeface="メイリオ" panose="020B0604030504040204" pitchFamily="50" charset="-128"/>
                        </a:rPr>
                        <a:t>6</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岸田首相</a:t>
                      </a:r>
                      <a:r>
                        <a:rPr kumimoji="1" lang="en-US" altLang="ja-JP" sz="2800" b="1" dirty="0">
                          <a:latin typeface="メイリオ" panose="020B0604030504040204" pitchFamily="50" charset="-128"/>
                          <a:ea typeface="メイリオ" panose="020B0604030504040204" pitchFamily="50" charset="-128"/>
                        </a:rPr>
                        <a:t>3</a:t>
                      </a:r>
                      <a:r>
                        <a:rPr kumimoji="1" lang="ja-JP" altLang="en-US" sz="2800" b="1" dirty="0">
                          <a:latin typeface="メイリオ" panose="020B0604030504040204" pitchFamily="50" charset="-128"/>
                          <a:ea typeface="メイリオ" panose="020B0604030504040204" pitchFamily="50" charset="-128"/>
                        </a:rPr>
                        <a:t>か国歴訪</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6606685"/>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atin typeface="メイリオ" panose="020B0604030504040204" pitchFamily="50" charset="-128"/>
                          <a:ea typeface="メイリオ" panose="020B0604030504040204" pitchFamily="50" charset="-128"/>
                        </a:rPr>
                        <a:t>前半</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政治資金規正法改正に向けた与野党議論が本格化</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30404506"/>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26</a:t>
                      </a:r>
                      <a:r>
                        <a:rPr kumimoji="1" lang="ja-JP" altLang="en-US" sz="2400" b="1" dirty="0">
                          <a:latin typeface="メイリオ" panose="020B0604030504040204" pitchFamily="50" charset="-128"/>
                          <a:ea typeface="メイリオ" panose="020B0604030504040204" pitchFamily="50" charset="-128"/>
                        </a:rPr>
                        <a:t>～</a:t>
                      </a:r>
                      <a:r>
                        <a:rPr kumimoji="1" lang="en-US" altLang="ja-JP" sz="2400" b="1" dirty="0">
                          <a:latin typeface="メイリオ" panose="020B0604030504040204" pitchFamily="50" charset="-128"/>
                          <a:ea typeface="メイリオ" panose="020B0604030504040204" pitchFamily="50" charset="-128"/>
                        </a:rPr>
                        <a:t>27</a:t>
                      </a:r>
                      <a:r>
                        <a:rPr kumimoji="1" lang="ja-JP" altLang="en-US" sz="2400" b="1" dirty="0">
                          <a:latin typeface="メイリオ" panose="020B0604030504040204" pitchFamily="50" charset="-128"/>
                          <a:ea typeface="メイリオ" panose="020B0604030504040204" pitchFamily="50" charset="-128"/>
                        </a:rPr>
                        <a:t>日</a:t>
                      </a:r>
                      <a:endParaRPr kumimoji="1" lang="en-US" altLang="ja-JP" sz="2400" b="1" dirty="0">
                        <a:latin typeface="メイリオ" panose="020B0604030504040204" pitchFamily="50" charset="-128"/>
                        <a:ea typeface="メイリオ" panose="020B0604030504040204" pitchFamily="50" charset="-128"/>
                      </a:endParaRP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韓国で日中韓首脳会談</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25356705"/>
                  </a:ext>
                </a:extLst>
              </a:tr>
              <a:tr h="498054">
                <a:tc vMerge="1">
                  <a:txBody>
                    <a:bodyPr/>
                    <a:lstStyle/>
                    <a:p>
                      <a:endParaRPr kumimoji="1" lang="ja-JP" altLang="en-US" sz="2400" b="1">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6</a:t>
                      </a:r>
                      <a:r>
                        <a:rPr kumimoji="1" lang="ja-JP" altLang="en-US" sz="2400" b="1" dirty="0">
                          <a:latin typeface="メイリオ" panose="020B0604030504040204" pitchFamily="50" charset="-128"/>
                          <a:ea typeface="メイリオ" panose="020B0604030504040204" pitchFamily="50" charset="-128"/>
                        </a:rPr>
                        <a:t>月</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所得税などの定額減税開始</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87165154"/>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6</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13</a:t>
                      </a:r>
                      <a:r>
                        <a:rPr kumimoji="1" lang="ja-JP" altLang="en-US" sz="2400" b="1" dirty="0">
                          <a:latin typeface="メイリオ" panose="020B0604030504040204" pitchFamily="50" charset="-128"/>
                          <a:ea typeface="メイリオ" panose="020B0604030504040204" pitchFamily="50" charset="-128"/>
                        </a:rPr>
                        <a:t>～</a:t>
                      </a:r>
                      <a:r>
                        <a:rPr kumimoji="1" lang="en-US" altLang="ja-JP" sz="2400" b="1" dirty="0">
                          <a:latin typeface="メイリオ" panose="020B0604030504040204" pitchFamily="50" charset="-128"/>
                          <a:ea typeface="メイリオ" panose="020B0604030504040204" pitchFamily="50" charset="-128"/>
                        </a:rPr>
                        <a:t>15</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イタリア</a:t>
                      </a:r>
                      <a:r>
                        <a:rPr kumimoji="1" lang="en-US" altLang="ja-JP" sz="2800" b="1" dirty="0">
                          <a:latin typeface="メイリオ" panose="020B0604030504040204" pitchFamily="50" charset="-128"/>
                          <a:ea typeface="メイリオ" panose="020B0604030504040204" pitchFamily="50" charset="-128"/>
                        </a:rPr>
                        <a:t>G7</a:t>
                      </a:r>
                      <a:r>
                        <a:rPr kumimoji="1" lang="ja-JP" altLang="en-US" sz="2800" b="1" dirty="0">
                          <a:latin typeface="メイリオ" panose="020B0604030504040204" pitchFamily="50" charset="-128"/>
                          <a:ea typeface="メイリオ" panose="020B0604030504040204" pitchFamily="50" charset="-128"/>
                        </a:rPr>
                        <a:t>サミット</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43904863"/>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atin typeface="メイリオ" panose="020B0604030504040204" pitchFamily="50" charset="-128"/>
                          <a:ea typeface="メイリオ" panose="020B0604030504040204" pitchFamily="50" charset="-128"/>
                        </a:rPr>
                        <a:t>下旬</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天皇皇后両陛下英国訪問</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09136657"/>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6</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23</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通常国会会期末</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58817852"/>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7</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7</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東京都知事選投開票</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4101470"/>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9</a:t>
                      </a:r>
                      <a:r>
                        <a:rPr kumimoji="1" lang="ja-JP" altLang="en-US" sz="2400" b="1" dirty="0">
                          <a:latin typeface="メイリオ" panose="020B0604030504040204" pitchFamily="50" charset="-128"/>
                          <a:ea typeface="メイリオ" panose="020B0604030504040204" pitchFamily="50" charset="-128"/>
                        </a:rPr>
                        <a:t>月末</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首相の自民党総裁任期が満了</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36120875"/>
                  </a:ext>
                </a:extLst>
              </a:tr>
              <a:tr h="498054">
                <a:tc rowSpan="2">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atin typeface="メイリオ" panose="020B0604030504040204" pitchFamily="50" charset="-128"/>
                          <a:ea typeface="メイリオ" panose="020B0604030504040204" pitchFamily="50" charset="-128"/>
                        </a:rPr>
                        <a:t>夏</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参院選</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59132664"/>
                  </a:ext>
                </a:extLst>
              </a:tr>
              <a:tr h="498054">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atin typeface="メイリオ" panose="020B0604030504040204" pitchFamily="50" charset="-128"/>
                          <a:ea typeface="メイリオ" panose="020B0604030504040204" pitchFamily="50" charset="-128"/>
                        </a:rPr>
                        <a:t>10</a:t>
                      </a:r>
                      <a:r>
                        <a:rPr kumimoji="1" lang="ja-JP" altLang="en-US" sz="2400" b="1" dirty="0">
                          <a:latin typeface="メイリオ" panose="020B0604030504040204" pitchFamily="50" charset="-128"/>
                          <a:ea typeface="メイリオ" panose="020B0604030504040204" pitchFamily="50" charset="-128"/>
                        </a:rPr>
                        <a:t>月</a:t>
                      </a:r>
                      <a:r>
                        <a:rPr kumimoji="1" lang="en-US" altLang="ja-JP" sz="2400" b="1" dirty="0">
                          <a:latin typeface="メイリオ" panose="020B0604030504040204" pitchFamily="50" charset="-128"/>
                          <a:ea typeface="メイリオ" panose="020B0604030504040204" pitchFamily="50" charset="-128"/>
                        </a:rPr>
                        <a:t>30</a:t>
                      </a:r>
                      <a:r>
                        <a:rPr kumimoji="1" lang="ja-JP" altLang="en-US" sz="2400" b="1" dirty="0">
                          <a:latin typeface="メイリオ" panose="020B0604030504040204" pitchFamily="50" charset="-128"/>
                          <a:ea typeface="メイリオ" panose="020B0604030504040204" pitchFamily="50" charset="-128"/>
                        </a:rPr>
                        <a:t>日</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atin typeface="メイリオ" panose="020B0604030504040204" pitchFamily="50" charset="-128"/>
                          <a:ea typeface="メイリオ" panose="020B0604030504040204" pitchFamily="50" charset="-128"/>
                        </a:rPr>
                        <a:t>衆院議員任期満了</a:t>
                      </a:r>
                    </a:p>
                  </a:txBody>
                  <a:tcPr marT="10800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60174625"/>
                  </a:ext>
                </a:extLst>
              </a:tr>
            </a:tbl>
          </a:graphicData>
        </a:graphic>
      </p:graphicFrame>
      <p:sp>
        <p:nvSpPr>
          <p:cNvPr id="5" name="テキスト ボックス 4">
            <a:extLst>
              <a:ext uri="{FF2B5EF4-FFF2-40B4-BE49-F238E27FC236}">
                <a16:creationId xmlns:a16="http://schemas.microsoft.com/office/drawing/2014/main" id="{8E9FF674-0F3C-0746-E47C-B486EFBE1BBA}"/>
              </a:ext>
            </a:extLst>
          </p:cNvPr>
          <p:cNvSpPr txBox="1"/>
          <p:nvPr/>
        </p:nvSpPr>
        <p:spPr>
          <a:xfrm>
            <a:off x="845118" y="2259540"/>
            <a:ext cx="646331" cy="1820118"/>
          </a:xfrm>
          <a:prstGeom prst="rect">
            <a:avLst/>
          </a:prstGeom>
          <a:noFill/>
        </p:spPr>
        <p:txBody>
          <a:bodyPr vert="eaVert" wrap="square" rtlCol="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２０２</a:t>
            </a:r>
            <a:r>
              <a:rPr kumimoji="1" lang="en-US" altLang="ja-JP" sz="2400" b="1" dirty="0">
                <a:solidFill>
                  <a:schemeClr val="bg1"/>
                </a:solidFill>
                <a:latin typeface="メイリオ" panose="020B0604030504040204" pitchFamily="50" charset="-128"/>
                <a:ea typeface="メイリオ" panose="020B0604030504040204" pitchFamily="50" charset="-128"/>
              </a:rPr>
              <a:t>4</a:t>
            </a:r>
            <a:r>
              <a:rPr kumimoji="1" lang="ja-JP" altLang="en-US" sz="2400" b="1" dirty="0">
                <a:solidFill>
                  <a:schemeClr val="bg1"/>
                </a:solidFill>
                <a:latin typeface="メイリオ" panose="020B0604030504040204" pitchFamily="50" charset="-128"/>
                <a:ea typeface="メイリオ" panose="020B0604030504040204" pitchFamily="50" charset="-128"/>
              </a:rPr>
              <a:t>年</a:t>
            </a:r>
          </a:p>
        </p:txBody>
      </p:sp>
      <p:sp>
        <p:nvSpPr>
          <p:cNvPr id="6" name="テキスト ボックス 5">
            <a:extLst>
              <a:ext uri="{FF2B5EF4-FFF2-40B4-BE49-F238E27FC236}">
                <a16:creationId xmlns:a16="http://schemas.microsoft.com/office/drawing/2014/main" id="{9B4900AB-ACD1-2BA4-4EC4-439DB411B456}"/>
              </a:ext>
            </a:extLst>
          </p:cNvPr>
          <p:cNvSpPr txBox="1"/>
          <p:nvPr/>
        </p:nvSpPr>
        <p:spPr>
          <a:xfrm>
            <a:off x="891319" y="5583189"/>
            <a:ext cx="553998" cy="1070658"/>
          </a:xfrm>
          <a:prstGeom prst="rect">
            <a:avLst/>
          </a:prstGeom>
          <a:noFill/>
        </p:spPr>
        <p:txBody>
          <a:bodyPr vert="eaVert" wrap="square" rtlCol="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２</a:t>
            </a:r>
            <a:r>
              <a:rPr lang="ja-JP" altLang="en-US" sz="2400" b="1" dirty="0">
                <a:solidFill>
                  <a:schemeClr val="bg1"/>
                </a:solidFill>
                <a:latin typeface="メイリオ" panose="020B0604030504040204" pitchFamily="50" charset="-128"/>
                <a:ea typeface="メイリオ" panose="020B0604030504040204" pitchFamily="50" charset="-128"/>
              </a:rPr>
              <a:t>５</a:t>
            </a:r>
            <a:r>
              <a:rPr kumimoji="1" lang="ja-JP" altLang="en-US" sz="2400" b="1" dirty="0">
                <a:solidFill>
                  <a:schemeClr val="bg1"/>
                </a:solidFill>
                <a:latin typeface="メイリオ" panose="020B0604030504040204" pitchFamily="50" charset="-128"/>
                <a:ea typeface="メイリオ" panose="020B0604030504040204" pitchFamily="50" charset="-128"/>
              </a:rPr>
              <a:t>年</a:t>
            </a:r>
          </a:p>
        </p:txBody>
      </p:sp>
    </p:spTree>
    <p:extLst>
      <p:ext uri="{BB962C8B-B14F-4D97-AF65-F5344CB8AC3E}">
        <p14:creationId xmlns:p14="http://schemas.microsoft.com/office/powerpoint/2010/main" val="1194276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7697-8810-749B-BCF9-5B764AE38C9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15B423-0738-4429-17BE-292224FD2CE8}"/>
              </a:ext>
            </a:extLst>
          </p:cNvPr>
          <p:cNvSpPr txBox="1"/>
          <p:nvPr/>
        </p:nvSpPr>
        <p:spPr>
          <a:xfrm>
            <a:off x="362673" y="69051"/>
            <a:ext cx="8632902" cy="1105088"/>
          </a:xfrm>
          <a:prstGeom prst="rect">
            <a:avLst/>
          </a:prstGeom>
          <a:noFill/>
        </p:spPr>
        <p:txBody>
          <a:bodyPr wrap="square" tIns="0" bIns="18000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首相外遊・グローバルサウス重視</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45E76DD0-13C9-21A9-10E0-99011ADB2F40}"/>
              </a:ext>
            </a:extLst>
          </p:cNvPr>
          <p:cNvSpPr txBox="1"/>
          <p:nvPr/>
        </p:nvSpPr>
        <p:spPr>
          <a:xfrm>
            <a:off x="8741267" y="0"/>
            <a:ext cx="3126304" cy="1043532"/>
          </a:xfrm>
          <a:prstGeom prst="rect">
            <a:avLst/>
          </a:prstGeom>
          <a:noFill/>
        </p:spPr>
        <p:txBody>
          <a:bodyPr wrap="square" tIns="0" bIns="18000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a:t>
            </a:r>
            <a:r>
              <a:rPr kumimoji="1" lang="ja-JP" altLang="en-US"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lang="en-US" altLang="ja-JP" sz="2400" b="1"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a:t>
            </a:r>
            <a:r>
              <a:rPr kumimoji="1" lang="ja-JP" altLang="en-US"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読売新聞</a:t>
            </a:r>
            <a:endParaRPr kumimoji="1" lang="en-US" altLang="ja-JP"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DB72AB9D-39DC-DBF6-8B56-269F17A45243}"/>
              </a:ext>
            </a:extLst>
          </p:cNvPr>
          <p:cNvGraphicFramePr>
            <a:graphicFrameLocks noGrp="1"/>
          </p:cNvGraphicFramePr>
          <p:nvPr>
            <p:extLst>
              <p:ext uri="{D42A27DB-BD31-4B8C-83A1-F6EECF244321}">
                <p14:modId xmlns:p14="http://schemas.microsoft.com/office/powerpoint/2010/main" val="2856118142"/>
              </p:ext>
            </p:extLst>
          </p:nvPr>
        </p:nvGraphicFramePr>
        <p:xfrm>
          <a:off x="127658" y="1316870"/>
          <a:ext cx="11936683" cy="5165790"/>
        </p:xfrm>
        <a:graphic>
          <a:graphicData uri="http://schemas.openxmlformats.org/drawingml/2006/table">
            <a:tbl>
              <a:tblPr>
                <a:tableStyleId>{D113A9D2-9D6B-4929-AA2D-F23B5EE8CBE7}</a:tableStyleId>
              </a:tblPr>
              <a:tblGrid>
                <a:gridCol w="2395959">
                  <a:extLst>
                    <a:ext uri="{9D8B030D-6E8A-4147-A177-3AD203B41FA5}">
                      <a16:colId xmlns:a16="http://schemas.microsoft.com/office/drawing/2014/main" val="1304609284"/>
                    </a:ext>
                  </a:extLst>
                </a:gridCol>
                <a:gridCol w="9540724">
                  <a:extLst>
                    <a:ext uri="{9D8B030D-6E8A-4147-A177-3AD203B41FA5}">
                      <a16:colId xmlns:a16="http://schemas.microsoft.com/office/drawing/2014/main" val="2528476490"/>
                    </a:ext>
                  </a:extLst>
                </a:gridCol>
              </a:tblGrid>
              <a:tr h="1361983">
                <a:tc>
                  <a:txBody>
                    <a:bodyPr/>
                    <a:lstStyle/>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フランス</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パリ</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nSpc>
                          <a:spcPts val="4200"/>
                        </a:lnSpc>
                      </a:pP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OECD</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閣僚理事会　生成</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AI</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の国際枠組み創設表明</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27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「重要性を増す地域との連携強化は</a:t>
                      </a:r>
                      <a:r>
                        <a:rPr kumimoji="1" lang="en-US" altLang="ja-JP" sz="27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OECD</a:t>
                      </a:r>
                      <a:r>
                        <a:rPr kumimoji="1" lang="ja-JP" altLang="en-US" sz="27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が進むべき未来」</a:t>
                      </a:r>
                      <a:endParaRPr kumimoji="1" lang="en-US" altLang="ja-JP" sz="27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マクロン大統領との会談　円滑化協定交渉開始合意</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44744710"/>
                  </a:ext>
                </a:extLst>
              </a:tr>
              <a:tr h="1361983">
                <a:tc>
                  <a:txBody>
                    <a:bodyPr/>
                    <a:lstStyle/>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ブラジル</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ブラジリア</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ルラ大統領との会談</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nSpc>
                          <a:spcPts val="4200"/>
                        </a:lnSpc>
                      </a:pP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11</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月の</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G20</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首脳会議を前に連携</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96308305"/>
                  </a:ext>
                </a:extLst>
              </a:tr>
              <a:tr h="1361983">
                <a:tc>
                  <a:txBody>
                    <a:bodyPr/>
                    <a:lstStyle/>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パラグアイ</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アスンシオン</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ペニャ大統領との会談</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nSpc>
                          <a:spcPts val="4200"/>
                        </a:lnSpc>
                      </a:pP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連携確認</a:t>
                      </a:r>
                    </a:p>
                  </a:txBody>
                  <a:tcPr marT="252000" marB="25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78175523"/>
                  </a:ext>
                </a:extLst>
              </a:tr>
            </a:tbl>
          </a:graphicData>
        </a:graphic>
      </p:graphicFrame>
    </p:spTree>
    <p:extLst>
      <p:ext uri="{BB962C8B-B14F-4D97-AF65-F5344CB8AC3E}">
        <p14:creationId xmlns:p14="http://schemas.microsoft.com/office/powerpoint/2010/main" val="387604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7697-8810-749B-BCF9-5B764AE38C9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15B423-0738-4429-17BE-292224FD2CE8}"/>
              </a:ext>
            </a:extLst>
          </p:cNvPr>
          <p:cNvSpPr txBox="1"/>
          <p:nvPr/>
        </p:nvSpPr>
        <p:spPr>
          <a:xfrm>
            <a:off x="3381620" y="-100735"/>
            <a:ext cx="5428760" cy="1105088"/>
          </a:xfrm>
          <a:prstGeom prst="rect">
            <a:avLst/>
          </a:prstGeom>
          <a:noFill/>
        </p:spPr>
        <p:txBody>
          <a:bodyPr wrap="square" tIns="0" bIns="18000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岸田外交の主な経緯</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978940F7-3817-02E5-9E9B-CFE45A6AED46}"/>
              </a:ext>
            </a:extLst>
          </p:cNvPr>
          <p:cNvGraphicFramePr>
            <a:graphicFrameLocks noGrp="1"/>
          </p:cNvGraphicFramePr>
          <p:nvPr>
            <p:extLst>
              <p:ext uri="{D42A27DB-BD31-4B8C-83A1-F6EECF244321}">
                <p14:modId xmlns:p14="http://schemas.microsoft.com/office/powerpoint/2010/main" val="3806585360"/>
              </p:ext>
            </p:extLst>
          </p:nvPr>
        </p:nvGraphicFramePr>
        <p:xfrm>
          <a:off x="223284" y="923330"/>
          <a:ext cx="11791238" cy="5782696"/>
        </p:xfrm>
        <a:graphic>
          <a:graphicData uri="http://schemas.openxmlformats.org/drawingml/2006/table">
            <a:tbl>
              <a:tblPr>
                <a:tableStyleId>{D113A9D2-9D6B-4929-AA2D-F23B5EE8CBE7}</a:tableStyleId>
              </a:tblPr>
              <a:tblGrid>
                <a:gridCol w="1378769">
                  <a:extLst>
                    <a:ext uri="{9D8B030D-6E8A-4147-A177-3AD203B41FA5}">
                      <a16:colId xmlns:a16="http://schemas.microsoft.com/office/drawing/2014/main" val="1311212475"/>
                    </a:ext>
                  </a:extLst>
                </a:gridCol>
                <a:gridCol w="944377">
                  <a:extLst>
                    <a:ext uri="{9D8B030D-6E8A-4147-A177-3AD203B41FA5}">
                      <a16:colId xmlns:a16="http://schemas.microsoft.com/office/drawing/2014/main" val="216845993"/>
                    </a:ext>
                  </a:extLst>
                </a:gridCol>
                <a:gridCol w="9468092">
                  <a:extLst>
                    <a:ext uri="{9D8B030D-6E8A-4147-A177-3AD203B41FA5}">
                      <a16:colId xmlns:a16="http://schemas.microsoft.com/office/drawing/2014/main" val="3385385813"/>
                    </a:ext>
                  </a:extLst>
                </a:gridCol>
              </a:tblGrid>
              <a:tr h="623777">
                <a:tc>
                  <a:txBody>
                    <a:bodyPr/>
                    <a:lstStyle/>
                    <a:p>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2021</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10</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岸田政権発足</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08339098"/>
                  </a:ext>
                </a:extLst>
              </a:tr>
              <a:tr h="623777">
                <a:tc>
                  <a:txBody>
                    <a:bodyPr/>
                    <a:lstStyle/>
                    <a:p>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2022</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12</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反撃能力保有と防衛費増額を明記した国家安全保障戦略など</a:t>
                      </a:r>
                      <a:r>
                        <a:rPr kumimoji="1" lang="en-US" altLang="ja-JP"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3</a:t>
                      </a:r>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文書策定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75509300"/>
                  </a:ext>
                </a:extLst>
              </a:tr>
              <a:tr h="623777">
                <a:tc rowSpan="6">
                  <a:txBody>
                    <a:bodyPr/>
                    <a:lstStyle/>
                    <a:p>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2023</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日韓首脳会談。国際会議以外で韓国大統領が約</a:t>
                      </a:r>
                      <a:r>
                        <a:rPr kumimoji="1" lang="en-US" altLang="ja-JP"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12</a:t>
                      </a:r>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年振りに来日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59805647"/>
                  </a:ext>
                </a:extLst>
              </a:tr>
              <a:tr h="623777">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岸田首相がウクライナを電撃訪問</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19520098"/>
                  </a:ext>
                </a:extLst>
              </a:tr>
              <a:tr h="623777">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5</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広島で先進</a:t>
                      </a:r>
                      <a:r>
                        <a:rPr kumimoji="1" lang="en-US" altLang="ja-JP"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7</a:t>
                      </a:r>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か国首脳会議を開催</a:t>
                      </a:r>
                      <a:endParaRPr kumimoji="1" lang="en-US" altLang="ja-JP"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68471887"/>
                  </a:ext>
                </a:extLst>
              </a:tr>
              <a:tr h="623777">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岸田首相が日朝首脳会談実現のため、首相直轄のハイレベル協議を行いたい意向</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58671776"/>
                  </a:ext>
                </a:extLst>
              </a:tr>
              <a:tr h="623777">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8</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日米韓首脳会談。日米同盟と米韓同盟の戦略的連携の強化で一致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21915673"/>
                  </a:ext>
                </a:extLst>
              </a:tr>
              <a:tr h="623777">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日中首脳会談で「戦略的互恵関係」の推進を再確認</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4395773"/>
                  </a:ext>
                </a:extLst>
              </a:tr>
              <a:tr h="623777">
                <a:tc>
                  <a:txBody>
                    <a:bodyPr/>
                    <a:lstStyle/>
                    <a:p>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2024</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a:r>
                        <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4</a:t>
                      </a: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3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岸田首相が国賓待遇で公式訪米</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1076491"/>
                  </a:ext>
                </a:extLst>
              </a:tr>
            </a:tbl>
          </a:graphicData>
        </a:graphic>
      </p:graphicFrame>
      <p:sp>
        <p:nvSpPr>
          <p:cNvPr id="5" name="テキスト ボックス 4">
            <a:extLst>
              <a:ext uri="{FF2B5EF4-FFF2-40B4-BE49-F238E27FC236}">
                <a16:creationId xmlns:a16="http://schemas.microsoft.com/office/drawing/2014/main" id="{45E76DD0-13C9-21A9-10E0-99011ADB2F40}"/>
              </a:ext>
            </a:extLst>
          </p:cNvPr>
          <p:cNvSpPr txBox="1"/>
          <p:nvPr/>
        </p:nvSpPr>
        <p:spPr>
          <a:xfrm>
            <a:off x="8810380" y="-130274"/>
            <a:ext cx="3126304" cy="1043532"/>
          </a:xfrm>
          <a:prstGeom prst="rect">
            <a:avLst/>
          </a:prstGeom>
          <a:noFill/>
        </p:spPr>
        <p:txBody>
          <a:bodyPr wrap="square" tIns="0" bIns="18000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a:t>
            </a:r>
            <a:r>
              <a:rPr kumimoji="1" lang="ja-JP" altLang="en-US"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10</a:t>
            </a:r>
            <a:r>
              <a:rPr kumimoji="1" lang="ja-JP" altLang="en-US"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読売新聞</a:t>
            </a:r>
            <a:endParaRPr kumimoji="1" lang="en-US" altLang="ja-JP" sz="2400" b="1" i="0" u="none" strike="noStrike" kern="1200" cap="none" spc="0" normalizeH="0" baseline="0" noProof="0" dirty="0">
              <a:ln>
                <a:solidFill>
                  <a:prstClr val="white"/>
                </a:solidFill>
              </a:ln>
              <a:solidFill>
                <a:prstClr val="white"/>
              </a:solidFill>
              <a:effectLst>
                <a:glow rad="254000">
                  <a:schemeClr val="accent1">
                    <a:lumMod val="50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773143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7697-8810-749B-BCF9-5B764AE38C9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15B423-0738-4429-17BE-292224FD2CE8}"/>
              </a:ext>
            </a:extLst>
          </p:cNvPr>
          <p:cNvSpPr txBox="1"/>
          <p:nvPr/>
        </p:nvSpPr>
        <p:spPr>
          <a:xfrm>
            <a:off x="764161" y="-32882"/>
            <a:ext cx="10178936" cy="923330"/>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北朝鮮制裁委員会専門家パネル</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正方形/長方形 1">
            <a:extLst>
              <a:ext uri="{FF2B5EF4-FFF2-40B4-BE49-F238E27FC236}">
                <a16:creationId xmlns:a16="http://schemas.microsoft.com/office/drawing/2014/main" id="{2C00D86E-0586-5221-C33F-D67C2311A5BB}"/>
              </a:ext>
            </a:extLst>
          </p:cNvPr>
          <p:cNvSpPr/>
          <p:nvPr/>
        </p:nvSpPr>
        <p:spPr>
          <a:xfrm>
            <a:off x="1090670" y="3719621"/>
            <a:ext cx="9508479" cy="914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6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北朝鮮制裁委員会（安保理</a:t>
            </a:r>
            <a:r>
              <a:rPr kumimoji="1" lang="en-US" altLang="ja-JP" sz="36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15</a:t>
            </a:r>
            <a:r>
              <a:rPr kumimoji="1" lang="ja-JP" altLang="en-US" sz="36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か国）</a:t>
            </a:r>
          </a:p>
        </p:txBody>
      </p:sp>
      <p:sp>
        <p:nvSpPr>
          <p:cNvPr id="6" name="四角形: 角を丸くする 5">
            <a:extLst>
              <a:ext uri="{FF2B5EF4-FFF2-40B4-BE49-F238E27FC236}">
                <a16:creationId xmlns:a16="http://schemas.microsoft.com/office/drawing/2014/main" id="{128FA597-D69F-E120-AF75-CB02A25D9A89}"/>
              </a:ext>
            </a:extLst>
          </p:cNvPr>
          <p:cNvSpPr/>
          <p:nvPr/>
        </p:nvSpPr>
        <p:spPr>
          <a:xfrm>
            <a:off x="1006532" y="1025250"/>
            <a:ext cx="9592617" cy="67724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北朝鮮が核実験や弾道ミサイル発射</a:t>
            </a:r>
            <a:endPar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7" name="四角形: 角を丸くする 6">
            <a:extLst>
              <a:ext uri="{FF2B5EF4-FFF2-40B4-BE49-F238E27FC236}">
                <a16:creationId xmlns:a16="http://schemas.microsoft.com/office/drawing/2014/main" id="{116CC367-A8F8-5F58-7BCC-2001199FACB4}"/>
              </a:ext>
            </a:extLst>
          </p:cNvPr>
          <p:cNvSpPr/>
          <p:nvPr/>
        </p:nvSpPr>
        <p:spPr>
          <a:xfrm>
            <a:off x="1006532" y="2184954"/>
            <a:ext cx="9592617" cy="10378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安保理で対北朝鮮制裁決議</a:t>
            </a:r>
            <a:endParaRPr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06</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10</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17</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12</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月に計</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10</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本）</a:t>
            </a:r>
          </a:p>
        </p:txBody>
      </p:sp>
      <p:sp>
        <p:nvSpPr>
          <p:cNvPr id="8" name="四角形: 角を丸くする 7">
            <a:extLst>
              <a:ext uri="{FF2B5EF4-FFF2-40B4-BE49-F238E27FC236}">
                <a16:creationId xmlns:a16="http://schemas.microsoft.com/office/drawing/2014/main" id="{36BA5765-CF68-9B06-BF31-9F345F89DBF0}"/>
              </a:ext>
            </a:extLst>
          </p:cNvPr>
          <p:cNvSpPr/>
          <p:nvPr/>
        </p:nvSpPr>
        <p:spPr>
          <a:xfrm>
            <a:off x="1090670" y="5130865"/>
            <a:ext cx="9592616" cy="14831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専門家パネル（</a:t>
            </a:r>
            <a:r>
              <a:rPr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09</a:t>
            </a: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年設立）</a:t>
            </a:r>
            <a:endParaRPr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米英仏中露日韓＋南半球から</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人ずつ計</a:t>
            </a:r>
            <a:r>
              <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8</a:t>
            </a:r>
            <a:r>
              <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人</a:t>
            </a:r>
            <a:endParaRPr kumimoji="1"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a:t>
            </a:r>
            <a:r>
              <a:rPr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1</a:t>
            </a: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年ずつ任期延長・最長</a:t>
            </a:r>
            <a:r>
              <a:rPr lang="en-US" altLang="ja-JP"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5</a:t>
            </a:r>
            <a:r>
              <a:rPr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endParaRPr kumimoji="1" lang="ja-JP" altLang="en-US" sz="28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14" name="二等辺三角形 13">
            <a:extLst>
              <a:ext uri="{FF2B5EF4-FFF2-40B4-BE49-F238E27FC236}">
                <a16:creationId xmlns:a16="http://schemas.microsoft.com/office/drawing/2014/main" id="{68EADB31-4260-F1B6-58CD-312D798C7CEA}"/>
              </a:ext>
            </a:extLst>
          </p:cNvPr>
          <p:cNvSpPr/>
          <p:nvPr/>
        </p:nvSpPr>
        <p:spPr>
          <a:xfrm>
            <a:off x="5224699" y="4756199"/>
            <a:ext cx="1116888" cy="232667"/>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5" name="二等辺三角形 14">
            <a:extLst>
              <a:ext uri="{FF2B5EF4-FFF2-40B4-BE49-F238E27FC236}">
                <a16:creationId xmlns:a16="http://schemas.microsoft.com/office/drawing/2014/main" id="{85135F51-36DC-7B17-14D7-6693616C3277}"/>
              </a:ext>
            </a:extLst>
          </p:cNvPr>
          <p:cNvSpPr/>
          <p:nvPr/>
        </p:nvSpPr>
        <p:spPr>
          <a:xfrm rot="10800000">
            <a:off x="5224699" y="3364777"/>
            <a:ext cx="1116888" cy="232667"/>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6" name="二等辺三角形 15">
            <a:extLst>
              <a:ext uri="{FF2B5EF4-FFF2-40B4-BE49-F238E27FC236}">
                <a16:creationId xmlns:a16="http://schemas.microsoft.com/office/drawing/2014/main" id="{B92C2553-EEF8-9898-5E83-C6E7C61111A2}"/>
              </a:ext>
            </a:extLst>
          </p:cNvPr>
          <p:cNvSpPr/>
          <p:nvPr/>
        </p:nvSpPr>
        <p:spPr>
          <a:xfrm rot="10800000">
            <a:off x="5224699" y="1844493"/>
            <a:ext cx="1116888" cy="232667"/>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Tree>
    <p:extLst>
      <p:ext uri="{BB962C8B-B14F-4D97-AF65-F5344CB8AC3E}">
        <p14:creationId xmlns:p14="http://schemas.microsoft.com/office/powerpoint/2010/main" val="3305648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7697-8810-749B-BCF9-5B764AE38C9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15B423-0738-4429-17BE-292224FD2CE8}"/>
              </a:ext>
            </a:extLst>
          </p:cNvPr>
          <p:cNvSpPr txBox="1"/>
          <p:nvPr/>
        </p:nvSpPr>
        <p:spPr>
          <a:xfrm>
            <a:off x="1006532" y="0"/>
            <a:ext cx="10178936" cy="923330"/>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北朝鮮核ミサイル量産の懸念</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2" name="正方形/長方形 1">
            <a:extLst>
              <a:ext uri="{FF2B5EF4-FFF2-40B4-BE49-F238E27FC236}">
                <a16:creationId xmlns:a16="http://schemas.microsoft.com/office/drawing/2014/main" id="{2C00D86E-0586-5221-C33F-D67C2311A5BB}"/>
              </a:ext>
            </a:extLst>
          </p:cNvPr>
          <p:cNvSpPr/>
          <p:nvPr/>
        </p:nvSpPr>
        <p:spPr>
          <a:xfrm>
            <a:off x="487604" y="3381255"/>
            <a:ext cx="4903804" cy="914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6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国連専門家パネル解散</a:t>
            </a:r>
          </a:p>
        </p:txBody>
      </p:sp>
      <p:sp>
        <p:nvSpPr>
          <p:cNvPr id="6" name="四角形: 角を丸くする 5">
            <a:extLst>
              <a:ext uri="{FF2B5EF4-FFF2-40B4-BE49-F238E27FC236}">
                <a16:creationId xmlns:a16="http://schemas.microsoft.com/office/drawing/2014/main" id="{128FA597-D69F-E120-AF75-CB02A25D9A89}"/>
              </a:ext>
            </a:extLst>
          </p:cNvPr>
          <p:cNvSpPr/>
          <p:nvPr/>
        </p:nvSpPr>
        <p:spPr>
          <a:xfrm>
            <a:off x="487604" y="1135065"/>
            <a:ext cx="4903804" cy="914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3</a:t>
            </a: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a:t>
            </a:r>
            <a:r>
              <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28</a:t>
            </a: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日　国連安保理</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ロシア拒否権行使</a:t>
            </a:r>
          </a:p>
        </p:txBody>
      </p:sp>
      <p:sp>
        <p:nvSpPr>
          <p:cNvPr id="7" name="四角形: 角を丸くする 6">
            <a:extLst>
              <a:ext uri="{FF2B5EF4-FFF2-40B4-BE49-F238E27FC236}">
                <a16:creationId xmlns:a16="http://schemas.microsoft.com/office/drawing/2014/main" id="{116CC367-A8F8-5F58-7BCC-2001199FACB4}"/>
              </a:ext>
            </a:extLst>
          </p:cNvPr>
          <p:cNvSpPr/>
          <p:nvPr/>
        </p:nvSpPr>
        <p:spPr>
          <a:xfrm>
            <a:off x="487604" y="2391177"/>
            <a:ext cx="4903804" cy="64836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露朝間物資移転指摘に反発</a:t>
            </a:r>
            <a:endPar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36BA5765-CF68-9B06-BF31-9F345F89DBF0}"/>
              </a:ext>
            </a:extLst>
          </p:cNvPr>
          <p:cNvSpPr/>
          <p:nvPr/>
        </p:nvSpPr>
        <p:spPr>
          <a:xfrm>
            <a:off x="487603" y="4615601"/>
            <a:ext cx="4903803" cy="914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23</a:t>
            </a: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a:t>
            </a:r>
            <a:r>
              <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9</a:t>
            </a: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月　露朝首脳会談</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軍事取引拡充企図</a:t>
            </a:r>
          </a:p>
        </p:txBody>
      </p:sp>
      <p:sp>
        <p:nvSpPr>
          <p:cNvPr id="9" name="四角形: 角を丸くする 8">
            <a:extLst>
              <a:ext uri="{FF2B5EF4-FFF2-40B4-BE49-F238E27FC236}">
                <a16:creationId xmlns:a16="http://schemas.microsoft.com/office/drawing/2014/main" id="{6FEBE2CC-6663-E481-608B-51E6BA4FABE2}"/>
              </a:ext>
            </a:extLst>
          </p:cNvPr>
          <p:cNvSpPr/>
          <p:nvPr/>
        </p:nvSpPr>
        <p:spPr>
          <a:xfrm>
            <a:off x="487604" y="5918672"/>
            <a:ext cx="4903802" cy="63168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米国主導の制裁レジーム打破</a:t>
            </a:r>
            <a:endPar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C18F678A-01DF-C688-CDD7-F08506872877}"/>
              </a:ext>
            </a:extLst>
          </p:cNvPr>
          <p:cNvSpPr/>
          <p:nvPr/>
        </p:nvSpPr>
        <p:spPr>
          <a:xfrm>
            <a:off x="5950092" y="1311393"/>
            <a:ext cx="5754303" cy="9233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44000" rtlCol="0" anchor="ctr"/>
          <a:lstStyle/>
          <a:p>
            <a:pPr algn="ctr"/>
            <a:r>
              <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23</a:t>
            </a: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年夏　中朝国境開放</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海外不正取引拡大</a:t>
            </a:r>
            <a:endPar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11" name="四角形: 角を丸くする 10">
            <a:extLst>
              <a:ext uri="{FF2B5EF4-FFF2-40B4-BE49-F238E27FC236}">
                <a16:creationId xmlns:a16="http://schemas.microsoft.com/office/drawing/2014/main" id="{84E91BD5-B1BE-D3B2-FB9B-D22F982F8BC6}"/>
              </a:ext>
            </a:extLst>
          </p:cNvPr>
          <p:cNvSpPr/>
          <p:nvPr/>
        </p:nvSpPr>
        <p:spPr>
          <a:xfrm>
            <a:off x="5895356" y="2587273"/>
            <a:ext cx="5915140" cy="109747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44000" rtlCol="0" anchor="ctr"/>
          <a:lstStyle/>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世界各地で紛争頻発　</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北武器輸出市場拡大</a:t>
            </a:r>
          </a:p>
        </p:txBody>
      </p:sp>
      <p:sp>
        <p:nvSpPr>
          <p:cNvPr id="12" name="四角形: 角を丸くする 11">
            <a:extLst>
              <a:ext uri="{FF2B5EF4-FFF2-40B4-BE49-F238E27FC236}">
                <a16:creationId xmlns:a16="http://schemas.microsoft.com/office/drawing/2014/main" id="{A9C171AC-2041-2A3C-E2FD-26B0032A2518}"/>
              </a:ext>
            </a:extLst>
          </p:cNvPr>
          <p:cNvSpPr/>
          <p:nvPr/>
        </p:nvSpPr>
        <p:spPr>
          <a:xfrm>
            <a:off x="5950092" y="4074289"/>
            <a:ext cx="5915141" cy="247607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tIns="144000" rtlCol="0" anchor="ctr"/>
          <a:lstStyle/>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外貨獲得や輸入禁止物品</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取引増加懸念</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endPar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違法な武器ビジネス</a:t>
            </a:r>
            <a:endParaRPr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労働者派遣</a:t>
            </a:r>
            <a:endParaRPr kumimoji="1" lang="en-US" altLang="ja-JP"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a:p>
            <a:pPr algn="ctr"/>
            <a:r>
              <a:rPr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rPr>
              <a:t>ハッカー集団による暗号資産窃取</a:t>
            </a:r>
            <a:endParaRPr kumimoji="1" lang="ja-JP" altLang="en-US" sz="2400" b="1" dirty="0">
              <a:ln>
                <a:solidFill>
                  <a:schemeClr val="bg1"/>
                </a:solidFill>
              </a:ln>
              <a:effectLst>
                <a:glow rad="254000">
                  <a:schemeClr val="accent1">
                    <a:lumMod val="50000"/>
                    <a:alpha val="80000"/>
                  </a:schemeClr>
                </a:glow>
              </a:effectLst>
              <a:latin typeface="メイリオ" panose="020B0604030504040204" pitchFamily="50" charset="-128"/>
              <a:ea typeface="メイリオ" panose="020B0604030504040204" pitchFamily="50" charset="-128"/>
            </a:endParaRPr>
          </a:p>
        </p:txBody>
      </p:sp>
      <p:sp>
        <p:nvSpPr>
          <p:cNvPr id="13" name="二等辺三角形 12">
            <a:extLst>
              <a:ext uri="{FF2B5EF4-FFF2-40B4-BE49-F238E27FC236}">
                <a16:creationId xmlns:a16="http://schemas.microsoft.com/office/drawing/2014/main" id="{D65510AE-317A-9E2C-9C4C-7EE94072EE89}"/>
              </a:ext>
            </a:extLst>
          </p:cNvPr>
          <p:cNvSpPr/>
          <p:nvPr/>
        </p:nvSpPr>
        <p:spPr>
          <a:xfrm rot="10800000">
            <a:off x="2376840" y="5597655"/>
            <a:ext cx="1060704" cy="25336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n>
                <a:solidFill>
                  <a:schemeClr val="bg1"/>
                </a:solidFill>
              </a:ln>
              <a:effectLst>
                <a:glow rad="254000">
                  <a:schemeClr val="accent1">
                    <a:lumMod val="50000"/>
                    <a:alpha val="80000"/>
                  </a:schemeClr>
                </a:glow>
              </a:effectLst>
            </a:endParaRPr>
          </a:p>
        </p:txBody>
      </p:sp>
      <p:sp>
        <p:nvSpPr>
          <p:cNvPr id="14" name="二等辺三角形 13">
            <a:extLst>
              <a:ext uri="{FF2B5EF4-FFF2-40B4-BE49-F238E27FC236}">
                <a16:creationId xmlns:a16="http://schemas.microsoft.com/office/drawing/2014/main" id="{68EADB31-4260-F1B6-58CD-312D798C7CEA}"/>
              </a:ext>
            </a:extLst>
          </p:cNvPr>
          <p:cNvSpPr/>
          <p:nvPr/>
        </p:nvSpPr>
        <p:spPr>
          <a:xfrm>
            <a:off x="2376840" y="4304143"/>
            <a:ext cx="1060704" cy="25336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5" name="二等辺三角形 14">
            <a:extLst>
              <a:ext uri="{FF2B5EF4-FFF2-40B4-BE49-F238E27FC236}">
                <a16:creationId xmlns:a16="http://schemas.microsoft.com/office/drawing/2014/main" id="{85135F51-36DC-7B17-14D7-6693616C3277}"/>
              </a:ext>
            </a:extLst>
          </p:cNvPr>
          <p:cNvSpPr/>
          <p:nvPr/>
        </p:nvSpPr>
        <p:spPr>
          <a:xfrm rot="10800000">
            <a:off x="2343424" y="3110917"/>
            <a:ext cx="1060704" cy="25336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6" name="二等辺三角形 15">
            <a:extLst>
              <a:ext uri="{FF2B5EF4-FFF2-40B4-BE49-F238E27FC236}">
                <a16:creationId xmlns:a16="http://schemas.microsoft.com/office/drawing/2014/main" id="{B92C2553-EEF8-9898-5E83-C6E7C61111A2}"/>
              </a:ext>
            </a:extLst>
          </p:cNvPr>
          <p:cNvSpPr/>
          <p:nvPr/>
        </p:nvSpPr>
        <p:spPr>
          <a:xfrm rot="10800000">
            <a:off x="2343423" y="2102128"/>
            <a:ext cx="1060704" cy="25336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7" name="二等辺三角形 16">
            <a:extLst>
              <a:ext uri="{FF2B5EF4-FFF2-40B4-BE49-F238E27FC236}">
                <a16:creationId xmlns:a16="http://schemas.microsoft.com/office/drawing/2014/main" id="{28B6FDD5-1307-BA24-9E76-927E3B7CA862}"/>
              </a:ext>
            </a:extLst>
          </p:cNvPr>
          <p:cNvSpPr/>
          <p:nvPr/>
        </p:nvSpPr>
        <p:spPr>
          <a:xfrm rot="10800000">
            <a:off x="8257523" y="2314708"/>
            <a:ext cx="1060704" cy="291819"/>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
        <p:nvSpPr>
          <p:cNvPr id="18" name="二等辺三角形 17">
            <a:extLst>
              <a:ext uri="{FF2B5EF4-FFF2-40B4-BE49-F238E27FC236}">
                <a16:creationId xmlns:a16="http://schemas.microsoft.com/office/drawing/2014/main" id="{8D4AC95F-B063-91A5-EF0E-0AA048AEF56A}"/>
              </a:ext>
            </a:extLst>
          </p:cNvPr>
          <p:cNvSpPr/>
          <p:nvPr/>
        </p:nvSpPr>
        <p:spPr>
          <a:xfrm rot="10800000">
            <a:off x="8257523" y="3780146"/>
            <a:ext cx="1060704" cy="25336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bg1"/>
                </a:solidFill>
              </a:ln>
              <a:effectLst>
                <a:glow rad="254000">
                  <a:schemeClr val="accent1">
                    <a:lumMod val="50000"/>
                    <a:alpha val="80000"/>
                  </a:schemeClr>
                </a:glow>
              </a:effectLst>
            </a:endParaRPr>
          </a:p>
        </p:txBody>
      </p:sp>
    </p:spTree>
    <p:extLst>
      <p:ext uri="{BB962C8B-B14F-4D97-AF65-F5344CB8AC3E}">
        <p14:creationId xmlns:p14="http://schemas.microsoft.com/office/powerpoint/2010/main" val="39812245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3106</TotalTime>
  <Words>975</Words>
  <Application>Microsoft Office PowerPoint</Application>
  <PresentationFormat>ワイド画面</PresentationFormat>
  <Paragraphs>123</Paragraphs>
  <Slides>5</Slides>
  <Notes>5</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梶栗　正義</cp:lastModifiedBy>
  <cp:revision>30</cp:revision>
  <cp:lastPrinted>2024-04-11T07:35:08Z</cp:lastPrinted>
  <dcterms:created xsi:type="dcterms:W3CDTF">2023-12-22T11:58:12Z</dcterms:created>
  <dcterms:modified xsi:type="dcterms:W3CDTF">2024-05-10T14:55:18Z</dcterms:modified>
</cp:coreProperties>
</file>