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2679" r:id="rId2"/>
    <p:sldId id="22678" r:id="rId3"/>
    <p:sldId id="22692" r:id="rId4"/>
    <p:sldId id="22691" r:id="rId5"/>
    <p:sldId id="22716" r:id="rId6"/>
    <p:sldId id="22717" r:id="rId7"/>
    <p:sldId id="344" r:id="rId8"/>
    <p:sldId id="22693" r:id="rId9"/>
    <p:sldId id="22694" r:id="rId10"/>
  </p:sldIdLst>
  <p:sldSz cx="12192000" cy="6858000"/>
  <p:notesSz cx="9866313" cy="142954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72" autoAdjust="0"/>
    <p:restoredTop sz="78407" autoAdjust="0"/>
  </p:normalViewPr>
  <p:slideViewPr>
    <p:cSldViewPr snapToGrid="0">
      <p:cViewPr varScale="1">
        <p:scale>
          <a:sx n="49" d="100"/>
          <a:sy n="49" d="100"/>
        </p:scale>
        <p:origin x="328" y="5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5402" cy="717255"/>
          </a:xfrm>
          <a:prstGeom prst="rect">
            <a:avLst/>
          </a:prstGeom>
        </p:spPr>
        <p:txBody>
          <a:bodyPr vert="horz" lIns="138065" tIns="69033" rIns="138065" bIns="69033" rtlCol="0"/>
          <a:lstStyle>
            <a:lvl1pPr algn="l">
              <a:defRPr sz="1800"/>
            </a:lvl1pPr>
          </a:lstStyle>
          <a:p>
            <a:endParaRPr kumimoji="1" lang="ja-JP" altLang="en-US"/>
          </a:p>
        </p:txBody>
      </p:sp>
      <p:sp>
        <p:nvSpPr>
          <p:cNvPr id="3" name="日付プレースホルダー 2"/>
          <p:cNvSpPr>
            <a:spLocks noGrp="1"/>
          </p:cNvSpPr>
          <p:nvPr>
            <p:ph type="dt" idx="1"/>
          </p:nvPr>
        </p:nvSpPr>
        <p:spPr>
          <a:xfrm>
            <a:off x="5588628" y="0"/>
            <a:ext cx="4275402" cy="717255"/>
          </a:xfrm>
          <a:prstGeom prst="rect">
            <a:avLst/>
          </a:prstGeom>
        </p:spPr>
        <p:txBody>
          <a:bodyPr vert="horz" lIns="138065" tIns="69033" rIns="138065" bIns="69033" rtlCol="0"/>
          <a:lstStyle>
            <a:lvl1pPr algn="r">
              <a:defRPr sz="1800"/>
            </a:lvl1pPr>
          </a:lstStyle>
          <a:p>
            <a:fld id="{F408673A-B53F-4B3B-A862-DDF80CC3306C}" type="datetimeFigureOut">
              <a:rPr kumimoji="1" lang="ja-JP" altLang="en-US" smtClean="0"/>
              <a:t>2024/6/8</a:t>
            </a:fld>
            <a:endParaRPr kumimoji="1" lang="ja-JP" altLang="en-US"/>
          </a:p>
        </p:txBody>
      </p:sp>
      <p:sp>
        <p:nvSpPr>
          <p:cNvPr id="4" name="スライド イメージ プレースホルダー 3"/>
          <p:cNvSpPr>
            <a:spLocks noGrp="1" noRot="1" noChangeAspect="1"/>
          </p:cNvSpPr>
          <p:nvPr>
            <p:ph type="sldImg" idx="2"/>
          </p:nvPr>
        </p:nvSpPr>
        <p:spPr>
          <a:xfrm>
            <a:off x="646113" y="1787525"/>
            <a:ext cx="8575675" cy="4824413"/>
          </a:xfrm>
          <a:prstGeom prst="rect">
            <a:avLst/>
          </a:prstGeom>
          <a:noFill/>
          <a:ln w="12700">
            <a:solidFill>
              <a:prstClr val="black"/>
            </a:solidFill>
          </a:ln>
        </p:spPr>
        <p:txBody>
          <a:bodyPr vert="horz" lIns="138065" tIns="69033" rIns="138065" bIns="69033" rtlCol="0" anchor="ctr"/>
          <a:lstStyle/>
          <a:p>
            <a:endParaRPr lang="ja-JP" altLang="en-US"/>
          </a:p>
        </p:txBody>
      </p:sp>
      <p:sp>
        <p:nvSpPr>
          <p:cNvPr id="5" name="ノート プレースホルダー 4"/>
          <p:cNvSpPr>
            <a:spLocks noGrp="1"/>
          </p:cNvSpPr>
          <p:nvPr>
            <p:ph type="body" sz="quarter" idx="3"/>
          </p:nvPr>
        </p:nvSpPr>
        <p:spPr>
          <a:xfrm>
            <a:off x="986632" y="6879679"/>
            <a:ext cx="7893050" cy="5628829"/>
          </a:xfrm>
          <a:prstGeom prst="rect">
            <a:avLst/>
          </a:prstGeom>
        </p:spPr>
        <p:txBody>
          <a:bodyPr vert="horz" lIns="138065" tIns="69033" rIns="138065" bIns="69033"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13578186"/>
            <a:ext cx="4275402" cy="717253"/>
          </a:xfrm>
          <a:prstGeom prst="rect">
            <a:avLst/>
          </a:prstGeom>
        </p:spPr>
        <p:txBody>
          <a:bodyPr vert="horz" lIns="138065" tIns="69033" rIns="138065" bIns="69033" rtlCol="0" anchor="b"/>
          <a:lstStyle>
            <a:lvl1pPr algn="l">
              <a:defRPr sz="1800"/>
            </a:lvl1pPr>
          </a:lstStyle>
          <a:p>
            <a:endParaRPr kumimoji="1" lang="ja-JP" altLang="en-US"/>
          </a:p>
        </p:txBody>
      </p:sp>
      <p:sp>
        <p:nvSpPr>
          <p:cNvPr id="7" name="スライド番号プレースホルダー 6"/>
          <p:cNvSpPr>
            <a:spLocks noGrp="1"/>
          </p:cNvSpPr>
          <p:nvPr>
            <p:ph type="sldNum" sz="quarter" idx="5"/>
          </p:nvPr>
        </p:nvSpPr>
        <p:spPr>
          <a:xfrm>
            <a:off x="5588628" y="13578186"/>
            <a:ext cx="4275402" cy="717253"/>
          </a:xfrm>
          <a:prstGeom prst="rect">
            <a:avLst/>
          </a:prstGeom>
        </p:spPr>
        <p:txBody>
          <a:bodyPr vert="horz" lIns="138065" tIns="69033" rIns="138065" bIns="69033" rtlCol="0" anchor="b"/>
          <a:lstStyle>
            <a:lvl1pPr algn="r">
              <a:defRPr sz="1800"/>
            </a:lvl1pPr>
          </a:lstStyle>
          <a:p>
            <a:fld id="{F3E59D16-4E23-4B3D-A737-86B39C0F4156}" type="slidenum">
              <a:rPr kumimoji="1" lang="ja-JP" altLang="en-US" smtClean="0"/>
              <a:t>‹#›</a:t>
            </a:fld>
            <a:endParaRPr kumimoji="1" lang="ja-JP" altLang="en-US"/>
          </a:p>
        </p:txBody>
      </p:sp>
    </p:spTree>
    <p:extLst>
      <p:ext uri="{BB962C8B-B14F-4D97-AF65-F5344CB8AC3E}">
        <p14:creationId xmlns:p14="http://schemas.microsoft.com/office/powerpoint/2010/main" val="27423779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22484-86CD-A161-E288-253DF121B6B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2A929A8-7EB2-CF8C-6272-5951D8F8D3E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401324-5399-1E70-40C5-FE6945C09D9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A040D68-E34A-73D8-F12D-4133512BD0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039D77-D67E-44ED-8F36-9484E4758FA9}" type="slidenum">
              <a:rPr kumimoji="1" lang="ja-JP" altLang="en-US" sz="18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74641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75057-041F-0F51-5ED1-1401A376AB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906AD25-91FB-829D-79F4-7C25210648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EB676F-FB33-2ACA-511C-6C7D51E7FF78}"/>
              </a:ext>
            </a:extLst>
          </p:cNvPr>
          <p:cNvSpPr>
            <a:spLocks noGrp="1"/>
          </p:cNvSpPr>
          <p:nvPr>
            <p:ph type="body" idx="1"/>
          </p:nvPr>
        </p:nvSpPr>
        <p:spPr/>
        <p:txBody>
          <a:bodyPr/>
          <a:lstStyle/>
          <a:p>
            <a:r>
              <a:rPr kumimoji="1" lang="ja-JP" altLang="en-US" dirty="0"/>
              <a:t>港区長選開票結果</a:t>
            </a:r>
            <a:endParaRPr kumimoji="1" lang="en-US" altLang="ja-JP" dirty="0"/>
          </a:p>
          <a:p>
            <a:r>
              <a:rPr kumimoji="1" lang="ja-JP" altLang="en-US" dirty="0"/>
              <a:t>清家愛（無新）</a:t>
            </a:r>
            <a:r>
              <a:rPr kumimoji="1" lang="en-US" altLang="ja-JP" dirty="0"/>
              <a:t>29,651</a:t>
            </a:r>
            <a:r>
              <a:rPr kumimoji="1" lang="ja-JP" altLang="en-US" dirty="0"/>
              <a:t>票、武井雅昭（無現　自公）</a:t>
            </a:r>
            <a:r>
              <a:rPr kumimoji="1" lang="en-US" altLang="ja-JP" dirty="0"/>
              <a:t>28,123</a:t>
            </a:r>
            <a:r>
              <a:rPr kumimoji="1" lang="ja-JP" altLang="en-US" dirty="0"/>
              <a:t>票、菊池正彦（無新）</a:t>
            </a:r>
            <a:r>
              <a:rPr kumimoji="1" lang="en-US" altLang="ja-JP" dirty="0"/>
              <a:t>3070</a:t>
            </a:r>
            <a:r>
              <a:rPr kumimoji="1" lang="ja-JP" altLang="en-US" dirty="0"/>
              <a:t>票</a:t>
            </a:r>
            <a:endParaRPr kumimoji="1" lang="en-US" altLang="ja-JP" dirty="0"/>
          </a:p>
          <a:p>
            <a:r>
              <a:rPr kumimoji="1" lang="en-US" altLang="ja-JP" dirty="0"/>
              <a:t>4</a:t>
            </a:r>
            <a:r>
              <a:rPr kumimoji="1" lang="ja-JP" altLang="en-US" dirty="0"/>
              <a:t>日　小泉進次郎氏　自民党横浜市連会合にて、自民系候補の敗北相次ぐ現状に対し、「あの時（</a:t>
            </a:r>
            <a:r>
              <a:rPr kumimoji="1" lang="en-US" altLang="ja-JP" dirty="0"/>
              <a:t>H21</a:t>
            </a:r>
            <a:r>
              <a:rPr kumimoji="1" lang="ja-JP" altLang="en-US" dirty="0"/>
              <a:t>年下野）より怖い。あきれて言う気もしない人が増えている」</a:t>
            </a:r>
            <a:endParaRPr kumimoji="1"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F1C056CA-5B80-7AEB-B222-6ACC25F99447}"/>
              </a:ext>
            </a:extLst>
          </p:cNvPr>
          <p:cNvSpPr>
            <a:spLocks noGrp="1"/>
          </p:cNvSpPr>
          <p:nvPr>
            <p:ph type="sldNum" sz="quarter" idx="5"/>
          </p:nvPr>
        </p:nvSpPr>
        <p:spPr/>
        <p:txBody>
          <a:bodyPr/>
          <a:lstStyle/>
          <a:p>
            <a:pPr defTabSz="1380653">
              <a:defRPr/>
            </a:pPr>
            <a:fld id="{56039D77-D67E-44ED-8F36-9484E4758FA9}" type="slidenum">
              <a:rPr lang="ja-JP" altLang="en-US" sz="2700">
                <a:solidFill>
                  <a:prstClr val="black"/>
                </a:solidFill>
                <a:latin typeface="游ゴシック" panose="020F0502020204030204"/>
                <a:ea typeface="游ゴシック" panose="020B0400000000000000" pitchFamily="50" charset="-128"/>
              </a:rPr>
              <a:pPr defTabSz="1380653">
                <a:defRPr/>
              </a:pPr>
              <a:t>2</a:t>
            </a:fld>
            <a:endParaRPr lang="ja-JP" altLang="en-US" sz="2700">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383140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75057-041F-0F51-5ED1-1401A376AB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906AD25-91FB-829D-79F4-7C25210648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EB676F-FB33-2ACA-511C-6C7D51E7FF7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C056CA-5B80-7AEB-B222-6ACC25F99447}"/>
              </a:ext>
            </a:extLst>
          </p:cNvPr>
          <p:cNvSpPr>
            <a:spLocks noGrp="1"/>
          </p:cNvSpPr>
          <p:nvPr>
            <p:ph type="sldNum" sz="quarter" idx="5"/>
          </p:nvPr>
        </p:nvSpPr>
        <p:spPr/>
        <p:txBody>
          <a:bodyPr/>
          <a:lstStyle/>
          <a:p>
            <a:pPr defTabSz="1380653">
              <a:defRPr/>
            </a:pPr>
            <a:fld id="{56039D77-D67E-44ED-8F36-9484E4758FA9}" type="slidenum">
              <a:rPr lang="ja-JP" altLang="en-US" sz="2700">
                <a:solidFill>
                  <a:prstClr val="black"/>
                </a:solidFill>
                <a:latin typeface="游ゴシック" panose="020F0502020204030204"/>
                <a:ea typeface="游ゴシック" panose="020B0400000000000000" pitchFamily="50" charset="-128"/>
              </a:rPr>
              <a:pPr defTabSz="1380653">
                <a:defRPr/>
              </a:pPr>
              <a:t>3</a:t>
            </a:fld>
            <a:endParaRPr lang="ja-JP" altLang="en-US" sz="2700">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1149050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C1580-DB20-82F9-67FB-FC7869034A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54B90B9-CC85-F461-7B65-5F14A536C17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CEBEB9E-1945-4A3C-D0E9-62C7E1FF73AC}"/>
              </a:ext>
            </a:extLst>
          </p:cNvPr>
          <p:cNvSpPr>
            <a:spLocks noGrp="1"/>
          </p:cNvSpPr>
          <p:nvPr>
            <p:ph type="body" idx="1"/>
          </p:nvPr>
        </p:nvSpPr>
        <p:spPr/>
        <p:txBody>
          <a:bodyPr/>
          <a:lstStyle/>
          <a:p>
            <a:r>
              <a:rPr kumimoji="1" lang="ja-JP" altLang="en-US" dirty="0"/>
              <a:t>脱北者団体「自由北韓運動連合」は</a:t>
            </a:r>
            <a:r>
              <a:rPr kumimoji="1" lang="en-US" altLang="ja-JP" dirty="0"/>
              <a:t>6</a:t>
            </a:r>
            <a:r>
              <a:rPr kumimoji="1" lang="ja-JP" altLang="en-US" dirty="0"/>
              <a:t>日未明、体制批判ビラ</a:t>
            </a:r>
            <a:r>
              <a:rPr kumimoji="1" lang="en-US" altLang="ja-JP" dirty="0"/>
              <a:t>20</a:t>
            </a:r>
            <a:r>
              <a:rPr kumimoji="1" lang="ja-JP" altLang="en-US" dirty="0"/>
              <a:t>万枚の他、韓国の歌謡「トロット」の曲やドラマを収めた</a:t>
            </a:r>
            <a:r>
              <a:rPr kumimoji="1" lang="en-US" altLang="ja-JP" dirty="0"/>
              <a:t>USB</a:t>
            </a:r>
            <a:r>
              <a:rPr kumimoji="1" lang="ja-JP" altLang="en-US" dirty="0"/>
              <a:t>メモリー</a:t>
            </a:r>
            <a:r>
              <a:rPr kumimoji="1" lang="en-US" altLang="ja-JP" dirty="0"/>
              <a:t>5</a:t>
            </a:r>
            <a:r>
              <a:rPr kumimoji="1" lang="ja-JP" altLang="en-US" dirty="0"/>
              <a:t>千個などを大型風船</a:t>
            </a:r>
            <a:r>
              <a:rPr kumimoji="1" lang="en-US" altLang="ja-JP" dirty="0"/>
              <a:t>10</a:t>
            </a:r>
            <a:r>
              <a:rPr kumimoji="1" lang="ja-JP" altLang="en-US" dirty="0"/>
              <a:t>個で飛ばした。尹政権は「表現の自由の保障」を強調して脱北者団体に自粛は求めず、むしろ北朝鮮に断固対応する姿勢を誇示。「北朝鮮の威嚇を決して座視しない」</a:t>
            </a:r>
            <a:endParaRPr kumimoji="1" lang="en-US" altLang="ja-JP" dirty="0"/>
          </a:p>
          <a:p>
            <a:r>
              <a:rPr kumimoji="1" lang="ja-JP" altLang="en-US" dirty="0"/>
              <a:t>文在寅前政権は、</a:t>
            </a:r>
            <a:r>
              <a:rPr kumimoji="1" lang="en-US" altLang="ja-JP" dirty="0"/>
              <a:t>2020</a:t>
            </a:r>
            <a:r>
              <a:rPr kumimoji="1" lang="ja-JP" altLang="en-US" dirty="0"/>
              <a:t>年に北朝鮮批判ビラの散布を禁じる法律成立させたが、憲法裁判所が</a:t>
            </a:r>
            <a:r>
              <a:rPr kumimoji="1" lang="en-US" altLang="ja-JP" dirty="0"/>
              <a:t>23</a:t>
            </a:r>
            <a:r>
              <a:rPr kumimoji="1" lang="ja-JP" altLang="en-US" dirty="0"/>
              <a:t>年表現の自由を過度に制限するものだとして違憲判断。</a:t>
            </a:r>
            <a:endParaRPr kumimoji="1" lang="en-US" altLang="ja-JP" dirty="0"/>
          </a:p>
        </p:txBody>
      </p:sp>
      <p:sp>
        <p:nvSpPr>
          <p:cNvPr id="4" name="スライド番号プレースホルダー 3">
            <a:extLst>
              <a:ext uri="{FF2B5EF4-FFF2-40B4-BE49-F238E27FC236}">
                <a16:creationId xmlns:a16="http://schemas.microsoft.com/office/drawing/2014/main" id="{54D67AF2-39CD-09F5-0A3B-A19BFA3800CE}"/>
              </a:ext>
            </a:extLst>
          </p:cNvPr>
          <p:cNvSpPr>
            <a:spLocks noGrp="1"/>
          </p:cNvSpPr>
          <p:nvPr>
            <p:ph type="sldNum" sz="quarter" idx="5"/>
          </p:nvPr>
        </p:nvSpPr>
        <p:spPr/>
        <p:txBody>
          <a:bodyPr/>
          <a:lstStyle/>
          <a:p>
            <a:pPr defTabSz="1380653">
              <a:defRPr/>
            </a:pPr>
            <a:fld id="{56039D77-D67E-44ED-8F36-9484E4758FA9}" type="slidenum">
              <a:rPr lang="ja-JP" altLang="en-US" sz="2700">
                <a:solidFill>
                  <a:prstClr val="black"/>
                </a:solidFill>
                <a:latin typeface="游ゴシック" panose="020F0502020204030204"/>
                <a:ea typeface="游ゴシック" panose="020B0400000000000000" pitchFamily="50" charset="-128"/>
              </a:rPr>
              <a:pPr defTabSz="1380653">
                <a:defRPr/>
              </a:pPr>
              <a:t>4</a:t>
            </a:fld>
            <a:endParaRPr lang="ja-JP" altLang="en-US" sz="2700">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2288836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a:t>3</a:t>
            </a:r>
            <a:r>
              <a:rPr kumimoji="1" lang="ja-JP" altLang="en-US" b="1" dirty="0"/>
              <a:t>国は経済面での未来志向の協力推進で一致。</a:t>
            </a:r>
            <a:endParaRPr kumimoji="1" lang="en-US" altLang="ja-JP" b="1" dirty="0"/>
          </a:p>
          <a:p>
            <a:r>
              <a:rPr kumimoji="1" lang="ja-JP" altLang="en-US" b="1" dirty="0"/>
              <a:t>北朝鮮の核問題に対する連携打ち出せず。</a:t>
            </a:r>
            <a:endParaRPr kumimoji="1" lang="en-US" altLang="ja-JP" b="1" dirty="0"/>
          </a:p>
          <a:p>
            <a:r>
              <a:rPr kumimoji="1" lang="en-US" altLang="ja-JP" b="1" dirty="0"/>
              <a:t>2019</a:t>
            </a:r>
            <a:r>
              <a:rPr kumimoji="1" lang="ja-JP" altLang="en-US" b="1" dirty="0"/>
              <a:t>年</a:t>
            </a:r>
            <a:r>
              <a:rPr kumimoji="1" lang="en-US" altLang="ja-JP" b="1" dirty="0"/>
              <a:t>12</a:t>
            </a:r>
            <a:r>
              <a:rPr kumimoji="1" lang="ja-JP" altLang="en-US" b="1" dirty="0"/>
              <a:t>月　共同宣言　「我々は、朝鮮半島の完全な非核化にコミットしている」</a:t>
            </a:r>
            <a:endParaRPr kumimoji="1" lang="en-US" altLang="ja-JP" b="1" dirty="0"/>
          </a:p>
          <a:p>
            <a:r>
              <a:rPr kumimoji="1" lang="ja-JP" altLang="en-US" b="1" dirty="0"/>
              <a:t>今回、「我々は、地域の平和と安定、朝鮮半島の非核化及び拉致問題についてそれぞれ立場を強調した」</a:t>
            </a:r>
            <a:endParaRPr kumimoji="1" lang="en-US" altLang="ja-JP" b="1" dirty="0"/>
          </a:p>
          <a:p>
            <a:r>
              <a:rPr kumimoji="1" lang="ja-JP" altLang="en-US" b="1" dirty="0"/>
              <a:t>非合意の背景に中国の消極姿勢　←　背景に中露関係の強化</a:t>
            </a:r>
            <a:endParaRPr kumimoji="1" lang="en-US" altLang="ja-JP" b="1" dirty="0"/>
          </a:p>
          <a:p>
            <a:r>
              <a:rPr kumimoji="1" lang="ja-JP" altLang="en-US" b="1" dirty="0"/>
              <a:t>ウクライナ侵略以降、ロシアは北との関係を公然と強化、国連安全保障理事会決議に違反して来たから弾薬等受け取っている</a:t>
            </a:r>
            <a:endParaRPr kumimoji="1" lang="en-US" altLang="ja-JP" b="1" dirty="0"/>
          </a:p>
          <a:p>
            <a:r>
              <a:rPr kumimoji="1" lang="en-US" altLang="ja-JP" b="1" dirty="0"/>
              <a:t>3</a:t>
            </a:r>
            <a:r>
              <a:rPr kumimoji="1" lang="ja-JP" altLang="en-US" b="1" dirty="0"/>
              <a:t>月</a:t>
            </a:r>
            <a:r>
              <a:rPr kumimoji="1" lang="en-US" altLang="ja-JP" b="1" dirty="0"/>
              <a:t>28</a:t>
            </a:r>
            <a:r>
              <a:rPr kumimoji="1" lang="ja-JP" altLang="en-US" b="1" dirty="0"/>
              <a:t>日には、国連安保理北朝鮮制裁委員会専門家パネルの任期延長に関する安保理決議案に拒否権行使。</a:t>
            </a:r>
            <a:endParaRPr kumimoji="1" lang="en-US" altLang="ja-JP" b="1" dirty="0"/>
          </a:p>
          <a:p>
            <a:endParaRPr kumimoji="1" lang="en-US" altLang="ja-JP" b="1" dirty="0"/>
          </a:p>
          <a:p>
            <a:r>
              <a:rPr kumimoji="1" lang="ja-JP" altLang="en-US" b="1" dirty="0"/>
              <a:t>対米対立の中でロシアを重視する中国は、ウクライナ侵略への批判を控え、対露関係強化を促進。</a:t>
            </a:r>
            <a:endParaRPr kumimoji="1" lang="en-US" altLang="ja-JP" b="1" dirty="0"/>
          </a:p>
          <a:p>
            <a:r>
              <a:rPr kumimoji="1" lang="en-US" altLang="ja-JP" b="1" dirty="0"/>
              <a:t>5</a:t>
            </a:r>
            <a:r>
              <a:rPr kumimoji="1" lang="ja-JP" altLang="en-US" b="1" dirty="0"/>
              <a:t>月</a:t>
            </a:r>
            <a:r>
              <a:rPr kumimoji="1" lang="en-US" altLang="ja-JP" b="1" dirty="0"/>
              <a:t>16</a:t>
            </a:r>
            <a:r>
              <a:rPr kumimoji="1" lang="ja-JP" altLang="en-US" b="1" dirty="0"/>
              <a:t>日北京での中露首脳会談共同声明でも「包括的戦略パートナーシップ」深化謳う。</a:t>
            </a:r>
            <a:endParaRPr kumimoji="1" lang="en-US" altLang="ja-JP" b="1" dirty="0"/>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4B099-9D13-4FD9-A14C-CC7C7F966C6F}" type="slidenum">
              <a:rPr kumimoji="1" lang="ja-JP" altLang="en-US" sz="18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52570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a:t>3</a:t>
            </a:r>
            <a:r>
              <a:rPr kumimoji="1" lang="ja-JP" altLang="en-US" b="1" dirty="0"/>
              <a:t>国は経済面での未来志向の協力推進で一致。</a:t>
            </a:r>
            <a:endParaRPr kumimoji="1" lang="en-US" altLang="ja-JP" b="1" dirty="0"/>
          </a:p>
          <a:p>
            <a:r>
              <a:rPr kumimoji="1" lang="ja-JP" altLang="en-US" b="1" dirty="0"/>
              <a:t>北朝鮮の核問題に対する連携打ち出せず。</a:t>
            </a:r>
            <a:endParaRPr kumimoji="1" lang="en-US" altLang="ja-JP" b="1" dirty="0"/>
          </a:p>
          <a:p>
            <a:r>
              <a:rPr kumimoji="1" lang="en-US" altLang="ja-JP" b="1" dirty="0"/>
              <a:t>2019</a:t>
            </a:r>
            <a:r>
              <a:rPr kumimoji="1" lang="ja-JP" altLang="en-US" b="1" dirty="0"/>
              <a:t>年</a:t>
            </a:r>
            <a:r>
              <a:rPr kumimoji="1" lang="en-US" altLang="ja-JP" b="1" dirty="0"/>
              <a:t>12</a:t>
            </a:r>
            <a:r>
              <a:rPr kumimoji="1" lang="ja-JP" altLang="en-US" b="1" dirty="0"/>
              <a:t>月　共同宣言　「我々は、朝鮮半島の完全な非核化にコミットしている」</a:t>
            </a:r>
            <a:endParaRPr kumimoji="1" lang="en-US" altLang="ja-JP" b="1" dirty="0"/>
          </a:p>
          <a:p>
            <a:r>
              <a:rPr kumimoji="1" lang="ja-JP" altLang="en-US" b="1" dirty="0"/>
              <a:t>今回、「我々は、地域の平和と安定、朝鮮半島の非核化及び拉致問題についてそれぞれ立場を強調した」</a:t>
            </a:r>
            <a:endParaRPr kumimoji="1" lang="en-US" altLang="ja-JP" b="1" dirty="0"/>
          </a:p>
          <a:p>
            <a:r>
              <a:rPr kumimoji="1" lang="ja-JP" altLang="en-US" b="1" dirty="0"/>
              <a:t>非合意の背景に中国の消極姿勢　←　背景に中露関係の強化</a:t>
            </a:r>
            <a:endParaRPr kumimoji="1" lang="en-US" altLang="ja-JP" b="1" dirty="0"/>
          </a:p>
          <a:p>
            <a:r>
              <a:rPr kumimoji="1" lang="ja-JP" altLang="en-US" b="1" dirty="0"/>
              <a:t>ウクライナ侵略以降、ロシアは北との関係を公然と強化、国連安全保障理事会決議に違反して来たから弾薬等受け取っている</a:t>
            </a:r>
            <a:endParaRPr kumimoji="1" lang="en-US" altLang="ja-JP" b="1" dirty="0"/>
          </a:p>
          <a:p>
            <a:r>
              <a:rPr kumimoji="1" lang="en-US" altLang="ja-JP" b="1" dirty="0"/>
              <a:t>3</a:t>
            </a:r>
            <a:r>
              <a:rPr kumimoji="1" lang="ja-JP" altLang="en-US" b="1" dirty="0"/>
              <a:t>月</a:t>
            </a:r>
            <a:r>
              <a:rPr kumimoji="1" lang="en-US" altLang="ja-JP" b="1" dirty="0"/>
              <a:t>28</a:t>
            </a:r>
            <a:r>
              <a:rPr kumimoji="1" lang="ja-JP" altLang="en-US" b="1" dirty="0"/>
              <a:t>日には、国連安保理北朝鮮制裁委員会専門家パネルの任期延長に関する安保理決議案に拒否権行使。</a:t>
            </a:r>
            <a:endParaRPr kumimoji="1" lang="en-US" altLang="ja-JP" b="1" dirty="0"/>
          </a:p>
          <a:p>
            <a:endParaRPr kumimoji="1" lang="en-US" altLang="ja-JP" b="1" dirty="0"/>
          </a:p>
          <a:p>
            <a:r>
              <a:rPr kumimoji="1" lang="ja-JP" altLang="en-US" b="1" dirty="0"/>
              <a:t>対米対立の中でロシアを重視する中国は、ウクライナ侵略への批判を控え、対露関係強化を促進。</a:t>
            </a:r>
            <a:endParaRPr kumimoji="1" lang="en-US" altLang="ja-JP" b="1" dirty="0"/>
          </a:p>
          <a:p>
            <a:r>
              <a:rPr kumimoji="1" lang="en-US" altLang="ja-JP" b="1" dirty="0"/>
              <a:t>5</a:t>
            </a:r>
            <a:r>
              <a:rPr kumimoji="1" lang="ja-JP" altLang="en-US" b="1" dirty="0"/>
              <a:t>月</a:t>
            </a:r>
            <a:r>
              <a:rPr kumimoji="1" lang="en-US" altLang="ja-JP" b="1" dirty="0"/>
              <a:t>16</a:t>
            </a:r>
            <a:r>
              <a:rPr kumimoji="1" lang="ja-JP" altLang="en-US" b="1" dirty="0"/>
              <a:t>日北京での中露首脳会談共同声明でも「包括的戦略パートナーシップ」深化謳う。</a:t>
            </a:r>
            <a:endParaRPr kumimoji="1" lang="en-US" altLang="ja-JP" b="1" dirty="0"/>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4B099-9D13-4FD9-A14C-CC7C7F966C6F}" type="slidenum">
              <a:rPr kumimoji="1" lang="ja-JP" altLang="en-US" sz="18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51751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a:latin typeface="メイリオ" panose="020B0604030504040204" pitchFamily="50" charset="-128"/>
                <a:ea typeface="メイリオ" panose="020B0604030504040204" pitchFamily="50" charset="-128"/>
              </a:rPr>
              <a:t>1</a:t>
            </a:r>
            <a:r>
              <a:rPr kumimoji="1" lang="ja-JP" altLang="en-US" b="1" dirty="0">
                <a:latin typeface="メイリオ" panose="020B0604030504040204" pitchFamily="50" charset="-128"/>
                <a:ea typeface="メイリオ" panose="020B0604030504040204" pitchFamily="50" charset="-128"/>
              </a:rPr>
              <a:t>月</a:t>
            </a:r>
            <a:r>
              <a:rPr kumimoji="1" lang="en-US" altLang="ja-JP" b="1" dirty="0">
                <a:latin typeface="メイリオ" panose="020B0604030504040204" pitchFamily="50" charset="-128"/>
                <a:ea typeface="メイリオ" panose="020B0604030504040204" pitchFamily="50" charset="-128"/>
              </a:rPr>
              <a:t>8</a:t>
            </a:r>
            <a:r>
              <a:rPr kumimoji="1" lang="ja-JP" altLang="en-US" b="1" dirty="0">
                <a:latin typeface="メイリオ" panose="020B0604030504040204" pitchFamily="50" charset="-128"/>
                <a:ea typeface="メイリオ" panose="020B0604030504040204" pitchFamily="50" charset="-128"/>
              </a:rPr>
              <a:t>日、国際情勢のリスク分析を行う米調査会社「ユーラシア・グループ」は、今年の「</a:t>
            </a:r>
            <a:r>
              <a:rPr kumimoji="1" lang="en-US" altLang="ja-JP" b="1" dirty="0">
                <a:latin typeface="メイリオ" panose="020B0604030504040204" pitchFamily="50" charset="-128"/>
                <a:ea typeface="メイリオ" panose="020B0604030504040204" pitchFamily="50" charset="-128"/>
              </a:rPr>
              <a:t>10</a:t>
            </a:r>
            <a:r>
              <a:rPr kumimoji="1" lang="ja-JP" altLang="en-US" b="1" dirty="0">
                <a:latin typeface="メイリオ" panose="020B0604030504040204" pitchFamily="50" charset="-128"/>
                <a:ea typeface="メイリオ" panose="020B0604030504040204" pitchFamily="50" charset="-128"/>
              </a:rPr>
              <a:t>大リスク」公表</a:t>
            </a:r>
            <a:endParaRPr kumimoji="1" lang="en-US" altLang="ja-JP" b="1"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米大統領選「誰が勝っても分断と機能不全は深刻化する」→「過去</a:t>
            </a:r>
            <a:r>
              <a:rPr kumimoji="1" lang="en-US" altLang="ja-JP" b="1" dirty="0">
                <a:latin typeface="メイリオ" panose="020B0604030504040204" pitchFamily="50" charset="-128"/>
                <a:ea typeface="メイリオ" panose="020B0604030504040204" pitchFamily="50" charset="-128"/>
              </a:rPr>
              <a:t>150</a:t>
            </a:r>
            <a:r>
              <a:rPr kumimoji="1" lang="ja-JP" altLang="en-US" b="1" dirty="0">
                <a:latin typeface="メイリオ" panose="020B0604030504040204" pitchFamily="50" charset="-128"/>
                <a:ea typeface="メイリオ" panose="020B0604030504040204" pitchFamily="50" charset="-128"/>
              </a:rPr>
              <a:t>年間に経験した事がないほど米国の民主主義が試される」</a:t>
            </a:r>
            <a:endParaRPr kumimoji="1" lang="en-US" altLang="ja-JP" b="1"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ユーラシア・グループ　国際政治学者イアン・ブレマー社長</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039D77-D67E-44ED-8F36-9484E4758FA9}" type="slidenum">
              <a:rPr kumimoji="1" lang="ja-JP" altLang="en-US" sz="18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97419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a:latin typeface="メイリオ" panose="020B0604030504040204" pitchFamily="50" charset="-128"/>
                <a:ea typeface="メイリオ" panose="020B0604030504040204" pitchFamily="50" charset="-128"/>
              </a:rPr>
              <a:t>1</a:t>
            </a:r>
            <a:r>
              <a:rPr kumimoji="1" lang="ja-JP" altLang="en-US" b="1" dirty="0">
                <a:latin typeface="メイリオ" panose="020B0604030504040204" pitchFamily="50" charset="-128"/>
                <a:ea typeface="メイリオ" panose="020B0604030504040204" pitchFamily="50" charset="-128"/>
              </a:rPr>
              <a:t>月</a:t>
            </a:r>
            <a:r>
              <a:rPr kumimoji="1" lang="en-US" altLang="ja-JP" b="1" dirty="0">
                <a:latin typeface="メイリオ" panose="020B0604030504040204" pitchFamily="50" charset="-128"/>
                <a:ea typeface="メイリオ" panose="020B0604030504040204" pitchFamily="50" charset="-128"/>
              </a:rPr>
              <a:t>8</a:t>
            </a:r>
            <a:r>
              <a:rPr kumimoji="1" lang="ja-JP" altLang="en-US" b="1" dirty="0">
                <a:latin typeface="メイリオ" panose="020B0604030504040204" pitchFamily="50" charset="-128"/>
                <a:ea typeface="メイリオ" panose="020B0604030504040204" pitchFamily="50" charset="-128"/>
              </a:rPr>
              <a:t>日、国際情勢のリスク分析を行う米調査会社「ユーラシア・グループ」は、今年の「</a:t>
            </a:r>
            <a:r>
              <a:rPr kumimoji="1" lang="en-US" altLang="ja-JP" b="1" dirty="0">
                <a:latin typeface="メイリオ" panose="020B0604030504040204" pitchFamily="50" charset="-128"/>
                <a:ea typeface="メイリオ" panose="020B0604030504040204" pitchFamily="50" charset="-128"/>
              </a:rPr>
              <a:t>10</a:t>
            </a:r>
            <a:r>
              <a:rPr kumimoji="1" lang="ja-JP" altLang="en-US" b="1" dirty="0">
                <a:latin typeface="メイリオ" panose="020B0604030504040204" pitchFamily="50" charset="-128"/>
                <a:ea typeface="メイリオ" panose="020B0604030504040204" pitchFamily="50" charset="-128"/>
              </a:rPr>
              <a:t>大リスク」公表</a:t>
            </a:r>
            <a:endParaRPr kumimoji="1" lang="en-US" altLang="ja-JP" b="1"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米大統領選「誰が勝っても分断と機能不全は深刻化する」→「過去</a:t>
            </a:r>
            <a:r>
              <a:rPr kumimoji="1" lang="en-US" altLang="ja-JP" b="1" dirty="0">
                <a:latin typeface="メイリオ" panose="020B0604030504040204" pitchFamily="50" charset="-128"/>
                <a:ea typeface="メイリオ" panose="020B0604030504040204" pitchFamily="50" charset="-128"/>
              </a:rPr>
              <a:t>150</a:t>
            </a:r>
            <a:r>
              <a:rPr kumimoji="1" lang="ja-JP" altLang="en-US" b="1" dirty="0">
                <a:latin typeface="メイリオ" panose="020B0604030504040204" pitchFamily="50" charset="-128"/>
                <a:ea typeface="メイリオ" panose="020B0604030504040204" pitchFamily="50" charset="-128"/>
              </a:rPr>
              <a:t>年間に経験した事がないほど米国の民主主義が試される」</a:t>
            </a:r>
            <a:endParaRPr kumimoji="1" lang="en-US" altLang="ja-JP" b="1" dirty="0">
              <a:latin typeface="メイリオ" panose="020B0604030504040204" pitchFamily="50" charset="-128"/>
              <a:ea typeface="メイリオ" panose="020B0604030504040204" pitchFamily="50" charset="-128"/>
            </a:endParaRPr>
          </a:p>
          <a:p>
            <a:r>
              <a:rPr kumimoji="1" lang="ja-JP" altLang="en-US" b="1" dirty="0">
                <a:latin typeface="メイリオ" panose="020B0604030504040204" pitchFamily="50" charset="-128"/>
                <a:ea typeface="メイリオ" panose="020B0604030504040204" pitchFamily="50" charset="-128"/>
              </a:rPr>
              <a:t>ユーラシア・グループ　国際政治学者イアン・ブレマー社長</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039D77-D67E-44ED-8F36-9484E4758FA9}" type="slidenum">
              <a:rPr kumimoji="1" lang="ja-JP" altLang="en-US" sz="18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54571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ロシアによるウクライナ侵略後、中国はロシアへの軍民両用技術の提供や露産原油の購入でロシアを事実上の属国と</a:t>
            </a:r>
            <a:r>
              <a:rPr kumimoji="1" lang="ja-JP" altLang="en-US" sz="1600" b="1" dirty="0">
                <a:latin typeface="メイリオ" panose="020B0604030504040204" pitchFamily="50" charset="-128"/>
                <a:ea typeface="メイリオ" panose="020B0604030504040204" pitchFamily="50" charset="-128"/>
              </a:rPr>
              <a:t>しつつある</a:t>
            </a:r>
            <a:endParaRPr kumimoji="1" lang="en-US" altLang="ja-JP" sz="1600" b="1"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ロシアが現在、欧州に圧力を強めているのは、中国がロシアを使って米欧に代理戦争を仕掛けている側面も強い。</a:t>
            </a:r>
            <a:endParaRPr kumimoji="1" lang="en-US" altLang="ja-JP" sz="1600" b="1"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中露が狙うのは</a:t>
            </a:r>
            <a:r>
              <a:rPr kumimoji="1" lang="en-US" altLang="ja-JP" sz="1600" b="1" dirty="0">
                <a:latin typeface="メイリオ" panose="020B0604030504040204" pitchFamily="50" charset="-128"/>
                <a:ea typeface="メイリオ" panose="020B0604030504040204" pitchFamily="50" charset="-128"/>
              </a:rPr>
              <a:t>NATO</a:t>
            </a:r>
            <a:r>
              <a:rPr kumimoji="1" lang="ja-JP" altLang="en-US" sz="1600" b="1" dirty="0">
                <a:latin typeface="メイリオ" panose="020B0604030504040204" pitchFamily="50" charset="-128"/>
                <a:ea typeface="メイリオ" panose="020B0604030504040204" pitchFamily="50" charset="-128"/>
              </a:rPr>
              <a:t>の弱体化、特に米国と欧州の離間</a:t>
            </a:r>
            <a:endParaRPr kumimoji="1" lang="en-US" altLang="ja-JP" sz="1600" b="1"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米国が中国シフトに転じれば、中露は「米国が欧州を見捨てた」と喧伝し、ロシアは欧州との対決姿勢を一層強めていく</a:t>
            </a:r>
            <a:endParaRPr kumimoji="1" lang="en-US" altLang="ja-JP" sz="1600" b="1" dirty="0">
              <a:latin typeface="メイリオ" panose="020B0604030504040204" pitchFamily="50" charset="-128"/>
              <a:ea typeface="メイリオ" panose="020B0604030504040204" pitchFamily="50" charset="-128"/>
            </a:endParaRPr>
          </a:p>
          <a:p>
            <a:r>
              <a:rPr kumimoji="1" lang="ja-JP" altLang="en-US" sz="1600" b="1" dirty="0">
                <a:latin typeface="メイリオ" panose="020B0604030504040204" pitchFamily="50" charset="-128"/>
                <a:ea typeface="メイリオ" panose="020B0604030504040204" pitchFamily="50" charset="-128"/>
              </a:rPr>
              <a:t>米国抜きの欧州防衛は存立し得ない→「世界脅かす一国平和主義」黒瀬悦成</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039D77-D67E-44ED-8F36-9484E4758FA9}" type="slidenum">
              <a:rPr kumimoji="1" lang="ja-JP" altLang="en-US" sz="18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43392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4B9F62-9CE4-8E0A-8C1F-11FCC145DA29}"/>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36691548-2536-6BE7-D49A-575C7332B5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AA5BBBCE-6B59-1B4D-9F3C-6C9CBE5A4960}"/>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5" name="フッター プレースホルダー 4">
            <a:extLst>
              <a:ext uri="{FF2B5EF4-FFF2-40B4-BE49-F238E27FC236}">
                <a16:creationId xmlns:a16="http://schemas.microsoft.com/office/drawing/2014/main" id="{E3B144B4-A21B-43E3-6610-BB947B92C9E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0BEA74B-59B2-BED5-D736-026BCB78DE08}"/>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73835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38EF38-0CCA-DB65-F81C-C01B6C85299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157527E-4D9B-AB9B-4A31-4AE9D6E452AA}"/>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E84E720-B1F1-786E-C84B-83A8C3836E7C}"/>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5" name="フッター プレースホルダー 4">
            <a:extLst>
              <a:ext uri="{FF2B5EF4-FFF2-40B4-BE49-F238E27FC236}">
                <a16:creationId xmlns:a16="http://schemas.microsoft.com/office/drawing/2014/main" id="{8F0F2D34-AAB2-464A-0922-6694DF8DF2C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DC3A068-39B7-89C2-3266-CB39ED54C864}"/>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427772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D618B770-429C-5F7C-44F3-F04A8E7409C4}"/>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E361316-8F63-F55D-C07E-F48212562B31}"/>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BF6269E-FE91-0EF4-1993-96075171C75D}"/>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5" name="フッター プレースホルダー 4">
            <a:extLst>
              <a:ext uri="{FF2B5EF4-FFF2-40B4-BE49-F238E27FC236}">
                <a16:creationId xmlns:a16="http://schemas.microsoft.com/office/drawing/2014/main" id="{E89449AF-07EE-67A4-B3AC-AC9C49178E3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61EA78C-3C02-603E-E9E7-02DCCB75A1A0}"/>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2923305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20B342-DAFB-1F3B-0F18-FE29AFBB1C4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02FE022-8CAE-583F-324A-4AD1224BE9D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BB8C1F9-CAEB-A7A0-FE43-ECD142A6D107}"/>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5" name="フッター プレースホルダー 4">
            <a:extLst>
              <a:ext uri="{FF2B5EF4-FFF2-40B4-BE49-F238E27FC236}">
                <a16:creationId xmlns:a16="http://schemas.microsoft.com/office/drawing/2014/main" id="{6EE62AFC-8FD7-5456-D8EB-0BDDB296CF1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0E829A0-FFE7-2F68-37BA-E5B66FA9CAFB}"/>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2416271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DE404A-37E1-607B-920C-243D0C4784A3}"/>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158D5D7-EFD3-D3A2-4080-F2F86E2E8F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5183464-F5F8-71C4-8B93-E776B1CE87D2}"/>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5" name="フッター プレースホルダー 4">
            <a:extLst>
              <a:ext uri="{FF2B5EF4-FFF2-40B4-BE49-F238E27FC236}">
                <a16:creationId xmlns:a16="http://schemas.microsoft.com/office/drawing/2014/main" id="{112DD679-D23D-FB7D-048C-B1EB0744D06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C879EB5-6C51-8F8D-ED10-BEED746F7A28}"/>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2066014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45CF27-B4B5-E5CB-B508-0125B1667AB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75124CF-A545-7640-0816-43F595EFB165}"/>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9DB4DC37-B847-199F-FC85-77E9C22BCBC8}"/>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E5B02860-99EE-6091-3B29-74E3C4B17E1F}"/>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6" name="フッター プレースホルダー 5">
            <a:extLst>
              <a:ext uri="{FF2B5EF4-FFF2-40B4-BE49-F238E27FC236}">
                <a16:creationId xmlns:a16="http://schemas.microsoft.com/office/drawing/2014/main" id="{3FC00E7A-44D2-90A6-48C7-3F84093B472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58252BD-750A-2D1C-59EE-CEC83E78FD06}"/>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59420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0BD3E5-B576-F539-61B7-1562D65245C5}"/>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19B4C40-88E7-12C0-C7CC-E69B716BF8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429F269B-A51E-7860-CBFC-D6356B0C79E5}"/>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33543D4-A55E-D59A-E767-8845AEFDB3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0DC42158-3818-4EC9-FD10-6534A51F04F6}"/>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28D76E23-555A-BC32-885A-E5744EE9EF62}"/>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8" name="フッター プレースホルダー 7">
            <a:extLst>
              <a:ext uri="{FF2B5EF4-FFF2-40B4-BE49-F238E27FC236}">
                <a16:creationId xmlns:a16="http://schemas.microsoft.com/office/drawing/2014/main" id="{5B933779-1437-BA6B-A839-24467A166F10}"/>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7EF06C1-041A-00DB-6828-A3306AF13D8C}"/>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3524320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C4A08C-54DC-B5D2-8335-08A96873CA57}"/>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BA8A5E87-5873-661E-F2D2-ACEB43DDB3DB}"/>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4" name="フッター プレースホルダー 3">
            <a:extLst>
              <a:ext uri="{FF2B5EF4-FFF2-40B4-BE49-F238E27FC236}">
                <a16:creationId xmlns:a16="http://schemas.microsoft.com/office/drawing/2014/main" id="{38F9275D-36E9-516B-D48A-D7935B16C30E}"/>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2842DD63-8B22-5DCD-E2BF-3E2CB9B3998B}"/>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1218231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BE15E60-05AE-AB70-C8C9-B051669756E4}"/>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3" name="フッター プレースホルダー 2">
            <a:extLst>
              <a:ext uri="{FF2B5EF4-FFF2-40B4-BE49-F238E27FC236}">
                <a16:creationId xmlns:a16="http://schemas.microsoft.com/office/drawing/2014/main" id="{48436345-77E7-2B6A-8B50-7B1FB665192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1595891-6E71-732A-CEA6-873CAEEEBE2C}"/>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3770542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ABA918-F5F3-CCFC-A232-2AA129E8A6AD}"/>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1568653-C444-316D-B606-D84C9F8D76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A0185CF-EE3F-9E87-FBC8-E832741B6B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72D5B6A-7F6F-C5F2-F836-1A829CA8256B}"/>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6" name="フッター プレースホルダー 5">
            <a:extLst>
              <a:ext uri="{FF2B5EF4-FFF2-40B4-BE49-F238E27FC236}">
                <a16:creationId xmlns:a16="http://schemas.microsoft.com/office/drawing/2014/main" id="{C1E6AA72-1A84-574A-E5DF-50736AECC35C}"/>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BA0A690-EEFC-E55E-E974-27003283248C}"/>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1822023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97BFA5-2510-8AE1-9298-4B05FA92E67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8FF13A36-4A77-390F-3EC8-77581445F6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17EC14E6-40EC-74AB-3D64-E7C4A00D5A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938CB39-9399-98A9-4F36-FC93C329C15A}"/>
              </a:ext>
            </a:extLst>
          </p:cNvPr>
          <p:cNvSpPr>
            <a:spLocks noGrp="1"/>
          </p:cNvSpPr>
          <p:nvPr>
            <p:ph type="dt" sz="half" idx="10"/>
          </p:nvPr>
        </p:nvSpPr>
        <p:spPr/>
        <p:txBody>
          <a:bodyPr/>
          <a:lstStyle/>
          <a:p>
            <a:fld id="{8593F4F4-1E0C-4BCC-A86B-335CA6D1A43F}" type="datetimeFigureOut">
              <a:rPr kumimoji="1" lang="ja-JP" altLang="en-US" smtClean="0"/>
              <a:t>2024/6/8</a:t>
            </a:fld>
            <a:endParaRPr kumimoji="1" lang="ja-JP" altLang="en-US"/>
          </a:p>
        </p:txBody>
      </p:sp>
      <p:sp>
        <p:nvSpPr>
          <p:cNvPr id="6" name="フッター プレースホルダー 5">
            <a:extLst>
              <a:ext uri="{FF2B5EF4-FFF2-40B4-BE49-F238E27FC236}">
                <a16:creationId xmlns:a16="http://schemas.microsoft.com/office/drawing/2014/main" id="{C42D9383-B0A1-00E9-E9A0-0C5C77A8233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FF830C7-33C7-EE0F-F04F-CE284FF99586}"/>
              </a:ext>
            </a:extLst>
          </p:cNvPr>
          <p:cNvSpPr>
            <a:spLocks noGrp="1"/>
          </p:cNvSpPr>
          <p:nvPr>
            <p:ph type="sldNum" sz="quarter" idx="12"/>
          </p:nvPr>
        </p:nvSpPr>
        <p:spPr/>
        <p:txBody>
          <a:body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1842377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183B7AB-E840-244A-D58D-D8AAFA66DE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663CA73-EBAD-6BE8-DA54-00871C07AE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F804CEC-9931-DFEB-4C5D-E444DD80AA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93F4F4-1E0C-4BCC-A86B-335CA6D1A43F}" type="datetimeFigureOut">
              <a:rPr kumimoji="1" lang="ja-JP" altLang="en-US" smtClean="0"/>
              <a:t>2024/6/8</a:t>
            </a:fld>
            <a:endParaRPr kumimoji="1" lang="ja-JP" altLang="en-US"/>
          </a:p>
        </p:txBody>
      </p:sp>
      <p:sp>
        <p:nvSpPr>
          <p:cNvPr id="5" name="フッター プレースホルダー 4">
            <a:extLst>
              <a:ext uri="{FF2B5EF4-FFF2-40B4-BE49-F238E27FC236}">
                <a16:creationId xmlns:a16="http://schemas.microsoft.com/office/drawing/2014/main" id="{CC67BB05-02BD-6B80-1D3B-4AEACB848D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45DF8433-609F-31D4-F4E1-4F79B564E8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86D0F8-2A8D-4099-816E-EFA73874E380}" type="slidenum">
              <a:rPr kumimoji="1" lang="ja-JP" altLang="en-US" smtClean="0"/>
              <a:t>‹#›</a:t>
            </a:fld>
            <a:endParaRPr kumimoji="1" lang="ja-JP" altLang="en-US"/>
          </a:p>
        </p:txBody>
      </p:sp>
    </p:spTree>
    <p:extLst>
      <p:ext uri="{BB962C8B-B14F-4D97-AF65-F5344CB8AC3E}">
        <p14:creationId xmlns:p14="http://schemas.microsoft.com/office/powerpoint/2010/main" val="19450786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DC275-F599-C637-14A5-12232EC7E8F3}"/>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ED8136B1-FE4B-445E-6780-8E44A5D0C936}"/>
              </a:ext>
            </a:extLst>
          </p:cNvPr>
          <p:cNvSpPr txBox="1"/>
          <p:nvPr/>
        </p:nvSpPr>
        <p:spPr>
          <a:xfrm>
            <a:off x="3579934" y="-266356"/>
            <a:ext cx="5032147" cy="1003727"/>
          </a:xfrm>
          <a:prstGeom prst="rect">
            <a:avLst/>
          </a:prstGeom>
          <a:noFill/>
        </p:spPr>
        <p:txBody>
          <a:bodyPr wrap="none" tIns="72000" bIns="0" rtlCol="0">
            <a:spAutoFit/>
          </a:bodyPr>
          <a:lstStyle/>
          <a:p>
            <a:pPr marL="0" marR="0" lvl="0" indent="0" algn="ctr" defTabSz="914400" rtl="0" eaLnBrk="1" fontAlgn="auto" latinLnBrk="0" hangingPunct="1">
              <a:lnSpc>
                <a:spcPts val="8000"/>
              </a:lnSpc>
              <a:spcBef>
                <a:spcPts val="0"/>
              </a:spcBef>
              <a:spcAft>
                <a:spcPts val="0"/>
              </a:spcAft>
              <a:buClrTx/>
              <a:buSzTx/>
              <a:buFontTx/>
              <a:buNone/>
              <a:tabLst/>
              <a:defRPr/>
            </a:pPr>
            <a:r>
              <a:rPr kumimoji="1" lang="ja-JP" altLang="en-US" sz="4200" b="1" i="0" u="none" strike="noStrike" kern="1200" cap="none" spc="0" normalizeH="0" baseline="0" noProof="0"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今後の主な政治日程</a:t>
            </a:r>
            <a:endParaRPr kumimoji="1" lang="en-US" altLang="ja-JP" sz="4200" b="1" i="0" u="none" strike="noStrike" kern="1200" cap="none" spc="0" normalizeH="0" baseline="0" noProof="0"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37AE66BE-6E3D-195B-E37D-64D4494FC72F}"/>
              </a:ext>
            </a:extLst>
          </p:cNvPr>
          <p:cNvGraphicFramePr>
            <a:graphicFrameLocks noGrp="1"/>
          </p:cNvGraphicFramePr>
          <p:nvPr>
            <p:extLst>
              <p:ext uri="{D42A27DB-BD31-4B8C-83A1-F6EECF244321}">
                <p14:modId xmlns:p14="http://schemas.microsoft.com/office/powerpoint/2010/main" val="1386836660"/>
              </p:ext>
            </p:extLst>
          </p:nvPr>
        </p:nvGraphicFramePr>
        <p:xfrm>
          <a:off x="301674" y="771357"/>
          <a:ext cx="11571459" cy="5938933"/>
        </p:xfrm>
        <a:graphic>
          <a:graphicData uri="http://schemas.openxmlformats.org/drawingml/2006/table">
            <a:tbl>
              <a:tblPr>
                <a:tableStyleId>{D113A9D2-9D6B-4929-AA2D-F23B5EE8CBE7}</a:tableStyleId>
              </a:tblPr>
              <a:tblGrid>
                <a:gridCol w="1316111">
                  <a:extLst>
                    <a:ext uri="{9D8B030D-6E8A-4147-A177-3AD203B41FA5}">
                      <a16:colId xmlns:a16="http://schemas.microsoft.com/office/drawing/2014/main" val="2867286284"/>
                    </a:ext>
                  </a:extLst>
                </a:gridCol>
                <a:gridCol w="914400">
                  <a:extLst>
                    <a:ext uri="{9D8B030D-6E8A-4147-A177-3AD203B41FA5}">
                      <a16:colId xmlns:a16="http://schemas.microsoft.com/office/drawing/2014/main" val="1209292278"/>
                    </a:ext>
                  </a:extLst>
                </a:gridCol>
                <a:gridCol w="1730326">
                  <a:extLst>
                    <a:ext uri="{9D8B030D-6E8A-4147-A177-3AD203B41FA5}">
                      <a16:colId xmlns:a16="http://schemas.microsoft.com/office/drawing/2014/main" val="3627878235"/>
                    </a:ext>
                  </a:extLst>
                </a:gridCol>
                <a:gridCol w="7610622">
                  <a:extLst>
                    <a:ext uri="{9D8B030D-6E8A-4147-A177-3AD203B41FA5}">
                      <a16:colId xmlns:a16="http://schemas.microsoft.com/office/drawing/2014/main" val="1062646094"/>
                    </a:ext>
                  </a:extLst>
                </a:gridCol>
              </a:tblGrid>
              <a:tr h="456841">
                <a:tc rowSpan="10">
                  <a:txBody>
                    <a:bodyPr/>
                    <a:lstStyle/>
                    <a:p>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2024</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年</a:t>
                      </a:r>
                    </a:p>
                  </a:txBody>
                  <a:tcPr marT="72000" marB="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rowSpan="6">
                  <a:txBody>
                    <a:bodyPr/>
                    <a:lstStyle/>
                    <a:p>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6</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月</a:t>
                      </a:r>
                    </a:p>
                  </a:txBody>
                  <a:tcPr marT="72000" marB="0" anchor="ctr" anchorCtr="1">
                    <a:lnL w="38100" cap="flat" cmpd="sng" algn="ctr">
                      <a:solidFill>
                        <a:schemeClr val="bg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endPar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endParaRPr>
                    </a:p>
                  </a:txBody>
                  <a:tcPr marT="72000" marB="0">
                    <a:lnL w="12700" cap="flat" cmpd="sng" algn="ctr">
                      <a:solidFill>
                        <a:schemeClr val="accent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定額減税開始</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847300466"/>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r"/>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6</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日　　 </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政治資金規正法改正案が衆院通過</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709851484"/>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r"/>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13</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G7</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イタリアサミット</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05496895"/>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r"/>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16</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沖縄県議選投開票</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47572065"/>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中旬以降</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改正規正法成立？</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91452414"/>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r"/>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23</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通常国会会期末</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339447815"/>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rowSpan="3">
                  <a:txBody>
                    <a:bodyPr/>
                    <a:lstStyle/>
                    <a:p>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7</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月</a:t>
                      </a:r>
                    </a:p>
                  </a:txBody>
                  <a:tcPr marT="72000" marB="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r"/>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7</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東京都知事選、都議補選投開票</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42549819"/>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r"/>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9</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NATO</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首脳会議</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06853645"/>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r"/>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16</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太平洋・島サミット</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80637235"/>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9</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月</a:t>
                      </a:r>
                    </a:p>
                  </a:txBody>
                  <a:tcPr marT="72000" marB="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r"/>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30</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岸田文雄首相自民党総裁任期満了</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762586156"/>
                  </a:ext>
                </a:extLst>
              </a:tr>
              <a:tr h="456841">
                <a:tc rowSpan="3">
                  <a:txBody>
                    <a:bodyPr/>
                    <a:lstStyle/>
                    <a:p>
                      <a:r>
                        <a:rPr kumimoji="1" lang="en-US" altLang="ja-JP"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2025</a:t>
                      </a:r>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年</a:t>
                      </a:r>
                    </a:p>
                  </a:txBody>
                  <a:tcPr marT="72000" marB="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endPar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endParaRPr>
                    </a:p>
                  </a:txBody>
                  <a:tcPr marT="72000" marB="0">
                    <a:lnL w="38100" cap="flat" cmpd="sng" algn="ctr">
                      <a:solidFill>
                        <a:schemeClr val="bg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endPar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endParaRPr>
                    </a:p>
                  </a:txBody>
                  <a:tcPr marT="72000" marB="0">
                    <a:lnL w="12700" cap="flat" cmpd="sng" algn="ctr">
                      <a:solidFill>
                        <a:schemeClr val="accent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都議選</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86093365"/>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endParaRPr kumimoji="1" lang="ja-JP" altLang="en-US" sz="2400" b="1">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endParaRPr>
                    </a:p>
                  </a:txBody>
                  <a:tcPr marT="72000" marB="0">
                    <a:lnL w="38100" cap="flat" cmpd="sng" algn="ctr">
                      <a:solidFill>
                        <a:schemeClr val="bg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endPar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endParaRPr>
                    </a:p>
                  </a:txBody>
                  <a:tcPr marT="72000" marB="0">
                    <a:lnL w="12700" cap="flat" cmpd="sng" algn="ctr">
                      <a:solidFill>
                        <a:schemeClr val="accent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参院選</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52897932"/>
                  </a:ext>
                </a:extLst>
              </a:tr>
              <a:tr h="456841">
                <a:tc vMerge="1">
                  <a:txBody>
                    <a:bodyPr/>
                    <a:lstStyle/>
                    <a:p>
                      <a:endParaRPr kumimoji="1" lang="ja-JP" altLang="en-US" sz="2400" b="1" dirty="0">
                        <a:solidFill>
                          <a:schemeClr val="bg1"/>
                        </a:solidFill>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endParaRPr kumimoji="1" lang="ja-JP" altLang="en-US" sz="2400" b="1">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endParaRPr>
                    </a:p>
                  </a:txBody>
                  <a:tcPr marT="72000" marB="0">
                    <a:lnL w="38100" cap="flat" cmpd="sng" algn="ctr">
                      <a:solidFill>
                        <a:schemeClr val="bg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endPar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endParaRPr>
                    </a:p>
                  </a:txBody>
                  <a:tcPr marT="72000" marB="0">
                    <a:lnL w="12700" cap="flat" cmpd="sng" algn="ctr">
                      <a:solidFill>
                        <a:schemeClr val="accent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solidFill>
                            <a:schemeClr val="bg1"/>
                          </a:solidFill>
                          <a:effectLst>
                            <a:glow rad="254000">
                              <a:schemeClr val="accent1">
                                <a:lumMod val="50000"/>
                                <a:alpha val="80000"/>
                              </a:schemeClr>
                            </a:glow>
                          </a:effectLst>
                          <a:latin typeface="メイリオ" panose="020B0604030504040204" pitchFamily="50" charset="-128"/>
                          <a:ea typeface="メイリオ" panose="020B0604030504040204" pitchFamily="50" charset="-128"/>
                        </a:rPr>
                        <a:t> 衆院議員の任期満了</a:t>
                      </a:r>
                    </a:p>
                  </a:txBody>
                  <a:tcPr marT="72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29780395"/>
                  </a:ext>
                </a:extLst>
              </a:tr>
            </a:tbl>
          </a:graphicData>
        </a:graphic>
      </p:graphicFrame>
    </p:spTree>
    <p:extLst>
      <p:ext uri="{BB962C8B-B14F-4D97-AF65-F5344CB8AC3E}">
        <p14:creationId xmlns:p14="http://schemas.microsoft.com/office/powerpoint/2010/main" val="179208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F3C24-0AB8-FA11-F2AD-ABCB1E42F56B}"/>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8A9F9FFD-CBEE-65F7-85D2-0301465E9C99}"/>
              </a:ext>
            </a:extLst>
          </p:cNvPr>
          <p:cNvSpPr txBox="1"/>
          <p:nvPr/>
        </p:nvSpPr>
        <p:spPr>
          <a:xfrm>
            <a:off x="1489620" y="-153116"/>
            <a:ext cx="9212778" cy="1011422"/>
          </a:xfrm>
          <a:prstGeom prst="rect">
            <a:avLst/>
          </a:prstGeom>
          <a:noFill/>
        </p:spPr>
        <p:txBody>
          <a:bodyPr wrap="none" tIns="72000" bIns="0" rtlCol="0">
            <a:spAutoFit/>
          </a:bodyPr>
          <a:lstStyle/>
          <a:p>
            <a:pPr marL="0" marR="0" lvl="0" indent="0" algn="ctr" defTabSz="914400" rtl="0" eaLnBrk="1" fontAlgn="auto" latinLnBrk="0" hangingPunct="1">
              <a:lnSpc>
                <a:spcPts val="8000"/>
              </a:lnSpc>
              <a:spcBef>
                <a:spcPts val="0"/>
              </a:spcBef>
              <a:spcAft>
                <a:spcPts val="0"/>
              </a:spcAft>
              <a:buClrTx/>
              <a:buSzTx/>
              <a:buFontTx/>
              <a:buNone/>
              <a:tabLst/>
              <a:defRPr/>
            </a:pPr>
            <a:r>
              <a:rPr lang="ja-JP" altLang="en-US" sz="4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自民公認・推薦候補の主な選挙結果</a:t>
            </a:r>
            <a:endParaRPr kumimoji="1" lang="en-US" altLang="ja-JP" sz="4400" b="1" i="0" u="none" strike="noStrike" kern="1200" cap="none" spc="0" normalizeH="0" baseline="0" noProof="0"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030F00DB-C06C-D086-EDB6-733315745649}"/>
              </a:ext>
            </a:extLst>
          </p:cNvPr>
          <p:cNvGraphicFramePr>
            <a:graphicFrameLocks noGrp="1"/>
          </p:cNvGraphicFramePr>
          <p:nvPr>
            <p:extLst>
              <p:ext uri="{D42A27DB-BD31-4B8C-83A1-F6EECF244321}">
                <p14:modId xmlns:p14="http://schemas.microsoft.com/office/powerpoint/2010/main" val="1094816526"/>
              </p:ext>
            </p:extLst>
          </p:nvPr>
        </p:nvGraphicFramePr>
        <p:xfrm>
          <a:off x="165463" y="879720"/>
          <a:ext cx="11861073" cy="2249424"/>
        </p:xfrm>
        <a:graphic>
          <a:graphicData uri="http://schemas.openxmlformats.org/drawingml/2006/table">
            <a:tbl>
              <a:tblPr>
                <a:tableStyleId>{D113A9D2-9D6B-4929-AA2D-F23B5EE8CBE7}</a:tableStyleId>
              </a:tblPr>
              <a:tblGrid>
                <a:gridCol w="2000057">
                  <a:extLst>
                    <a:ext uri="{9D8B030D-6E8A-4147-A177-3AD203B41FA5}">
                      <a16:colId xmlns:a16="http://schemas.microsoft.com/office/drawing/2014/main" val="3685546233"/>
                    </a:ext>
                  </a:extLst>
                </a:gridCol>
                <a:gridCol w="5367394">
                  <a:extLst>
                    <a:ext uri="{9D8B030D-6E8A-4147-A177-3AD203B41FA5}">
                      <a16:colId xmlns:a16="http://schemas.microsoft.com/office/drawing/2014/main" val="1261364466"/>
                    </a:ext>
                  </a:extLst>
                </a:gridCol>
                <a:gridCol w="4493622">
                  <a:extLst>
                    <a:ext uri="{9D8B030D-6E8A-4147-A177-3AD203B41FA5}">
                      <a16:colId xmlns:a16="http://schemas.microsoft.com/office/drawing/2014/main" val="2162709652"/>
                    </a:ext>
                  </a:extLst>
                </a:gridCol>
              </a:tblGrid>
              <a:tr h="562356">
                <a:tc gridSpan="3">
                  <a:txBody>
                    <a:bodyPr/>
                    <a:lstStyle/>
                    <a:p>
                      <a:r>
                        <a:rPr kumimoji="1" lang="ja-JP" altLang="en-US" sz="2400" b="1" spc="300"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衆院</a:t>
                      </a:r>
                      <a:r>
                        <a:rPr kumimoji="1" lang="en-US" altLang="ja-JP" sz="2400" b="1" spc="300"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3</a:t>
                      </a:r>
                      <a:r>
                        <a:rPr kumimoji="1" lang="ja-JP" altLang="en-US" sz="2400" b="1" spc="300"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補欠選挙</a:t>
                      </a:r>
                    </a:p>
                  </a:txBody>
                  <a:tcPr marT="108000" marB="36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65606077"/>
                  </a:ext>
                </a:extLst>
              </a:tr>
              <a:tr h="562356">
                <a:tc rowSpan="3">
                  <a:txBody>
                    <a:bodyPr/>
                    <a:lstStyle/>
                    <a:p>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4</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月</a:t>
                      </a:r>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28</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日</a:t>
                      </a:r>
                    </a:p>
                  </a:txBody>
                  <a:tcPr marT="108000" marB="36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島根</a:t>
                      </a:r>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1</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区</a:t>
                      </a: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自民新人が落選</a:t>
                      </a:r>
                      <a:endPar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endParaRP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29055719"/>
                  </a:ext>
                </a:extLst>
              </a:tr>
              <a:tr h="562356">
                <a:tc vMerge="1">
                  <a:txBody>
                    <a:bodyPr/>
                    <a:lstStyle/>
                    <a:p>
                      <a:endParaRPr kumimoji="1" lang="ja-JP" altLang="en-US"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東京</a:t>
                      </a:r>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15</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区</a:t>
                      </a:r>
                      <a:endParaRPr kumimoji="1" lang="ja-JP" altLang="en-US" sz="2400" dirty="0">
                        <a:ln>
                          <a:solidFill>
                            <a:schemeClr val="bg1"/>
                          </a:solidFill>
                        </a:ln>
                        <a:effectLst>
                          <a:glow rad="254000">
                            <a:srgbClr val="002060">
                              <a:alpha val="80000"/>
                            </a:srgbClr>
                          </a:glow>
                        </a:effectLst>
                      </a:endParaRP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rowSpan="2">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不戦敗</a:t>
                      </a:r>
                      <a:endParaRPr kumimoji="1" lang="ja-JP" altLang="en-US" sz="2400" dirty="0">
                        <a:ln>
                          <a:solidFill>
                            <a:schemeClr val="bg1"/>
                          </a:solidFill>
                        </a:ln>
                        <a:effectLst>
                          <a:glow rad="254000">
                            <a:srgbClr val="002060">
                              <a:alpha val="80000"/>
                            </a:srgbClr>
                          </a:glow>
                        </a:effectLst>
                      </a:endParaRPr>
                    </a:p>
                  </a:txBody>
                  <a:tcPr marT="108000" marB="36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07651964"/>
                  </a:ext>
                </a:extLst>
              </a:tr>
              <a:tr h="562356">
                <a:tc vMerge="1">
                  <a:txBody>
                    <a:bodyPr/>
                    <a:lstStyle/>
                    <a:p>
                      <a:endParaRPr kumimoji="1" lang="ja-JP" altLang="en-US"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長崎</a:t>
                      </a:r>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3</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区</a:t>
                      </a:r>
                      <a:endParaRPr kumimoji="1" lang="ja-JP" altLang="en-US" sz="2400" dirty="0">
                        <a:ln>
                          <a:solidFill>
                            <a:schemeClr val="bg1"/>
                          </a:solidFill>
                        </a:ln>
                        <a:effectLst>
                          <a:glow rad="254000">
                            <a:srgbClr val="002060">
                              <a:alpha val="80000"/>
                            </a:srgbClr>
                          </a:glow>
                        </a:effectLst>
                      </a:endParaRP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400"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76823360"/>
                  </a:ext>
                </a:extLst>
              </a:tr>
            </a:tbl>
          </a:graphicData>
        </a:graphic>
      </p:graphicFrame>
      <p:graphicFrame>
        <p:nvGraphicFramePr>
          <p:cNvPr id="2" name="表 1">
            <a:extLst>
              <a:ext uri="{FF2B5EF4-FFF2-40B4-BE49-F238E27FC236}">
                <a16:creationId xmlns:a16="http://schemas.microsoft.com/office/drawing/2014/main" id="{BA4A3210-EA04-0130-20F3-45C1509033DC}"/>
              </a:ext>
            </a:extLst>
          </p:cNvPr>
          <p:cNvGraphicFramePr>
            <a:graphicFrameLocks noGrp="1"/>
          </p:cNvGraphicFramePr>
          <p:nvPr>
            <p:extLst>
              <p:ext uri="{D42A27DB-BD31-4B8C-83A1-F6EECF244321}">
                <p14:modId xmlns:p14="http://schemas.microsoft.com/office/powerpoint/2010/main" val="3055364652"/>
              </p:ext>
            </p:extLst>
          </p:nvPr>
        </p:nvGraphicFramePr>
        <p:xfrm>
          <a:off x="165462" y="3408218"/>
          <a:ext cx="11861073" cy="3285540"/>
        </p:xfrm>
        <a:graphic>
          <a:graphicData uri="http://schemas.openxmlformats.org/drawingml/2006/table">
            <a:tbl>
              <a:tblPr>
                <a:tableStyleId>{D113A9D2-9D6B-4929-AA2D-F23B5EE8CBE7}</a:tableStyleId>
              </a:tblPr>
              <a:tblGrid>
                <a:gridCol w="2000057">
                  <a:extLst>
                    <a:ext uri="{9D8B030D-6E8A-4147-A177-3AD203B41FA5}">
                      <a16:colId xmlns:a16="http://schemas.microsoft.com/office/drawing/2014/main" val="3887059125"/>
                    </a:ext>
                  </a:extLst>
                </a:gridCol>
                <a:gridCol w="5367394">
                  <a:extLst>
                    <a:ext uri="{9D8B030D-6E8A-4147-A177-3AD203B41FA5}">
                      <a16:colId xmlns:a16="http://schemas.microsoft.com/office/drawing/2014/main" val="2501760124"/>
                    </a:ext>
                  </a:extLst>
                </a:gridCol>
                <a:gridCol w="4493622">
                  <a:extLst>
                    <a:ext uri="{9D8B030D-6E8A-4147-A177-3AD203B41FA5}">
                      <a16:colId xmlns:a16="http://schemas.microsoft.com/office/drawing/2014/main" val="3331802541"/>
                    </a:ext>
                  </a:extLst>
                </a:gridCol>
              </a:tblGrid>
              <a:tr h="562356">
                <a:tc gridSpan="3">
                  <a:txBody>
                    <a:bodyPr/>
                    <a:lstStyle/>
                    <a:p>
                      <a:r>
                        <a:rPr kumimoji="1" lang="ja-JP" altLang="en-US" sz="2400" b="1" spc="600"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地方選挙</a:t>
                      </a:r>
                    </a:p>
                  </a:txBody>
                  <a:tcPr marT="108000" marB="36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35401196"/>
                  </a:ext>
                </a:extLst>
              </a:tr>
              <a:tr h="562356">
                <a:tc>
                  <a:txBody>
                    <a:bodyPr/>
                    <a:lstStyle/>
                    <a:p>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5</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月</a:t>
                      </a:r>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19</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日</a:t>
                      </a:r>
                    </a:p>
                  </a:txBody>
                  <a:tcPr marT="108000" marB="36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小田原市長選</a:t>
                      </a:r>
                      <a:endPar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endParaRP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自民等推薦現職落選</a:t>
                      </a:r>
                      <a:endPar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endParaRP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51664052"/>
                  </a:ext>
                </a:extLst>
              </a:tr>
              <a:tr h="562356">
                <a:tc rowSpan="3">
                  <a:txBody>
                    <a:bodyPr/>
                    <a:lstStyle/>
                    <a:p>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5</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月</a:t>
                      </a:r>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26</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日</a:t>
                      </a:r>
                    </a:p>
                  </a:txBody>
                  <a:tcPr marT="108000" marB="36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静岡県知事選</a:t>
                      </a: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自民推薦元副知事落選</a:t>
                      </a: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03261804"/>
                  </a:ext>
                </a:extLst>
              </a:tr>
              <a:tr h="562356">
                <a:tc vMerge="1">
                  <a:txBody>
                    <a:bodyPr/>
                    <a:lstStyle/>
                    <a:p>
                      <a:endParaRPr kumimoji="1" lang="ja-JP" altLang="en-US"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広島県府中町長選</a:t>
                      </a:r>
                      <a:endParaRPr kumimoji="1" lang="ja-JP" altLang="en-US" sz="2400" dirty="0">
                        <a:ln>
                          <a:solidFill>
                            <a:schemeClr val="bg1"/>
                          </a:solidFill>
                        </a:ln>
                        <a:effectLst>
                          <a:glow rad="254000">
                            <a:srgbClr val="002060">
                              <a:alpha val="80000"/>
                            </a:srgbClr>
                          </a:glow>
                        </a:effectLst>
                      </a:endParaRP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自民等推薦元町議落選</a:t>
                      </a:r>
                      <a:endParaRPr kumimoji="1" lang="ja-JP" altLang="en-US" sz="2400" dirty="0">
                        <a:ln>
                          <a:solidFill>
                            <a:schemeClr val="bg1"/>
                          </a:solidFill>
                        </a:ln>
                        <a:effectLst>
                          <a:glow rad="254000">
                            <a:srgbClr val="002060">
                              <a:alpha val="80000"/>
                            </a:srgbClr>
                          </a:glow>
                        </a:effectLst>
                      </a:endParaRP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58627037"/>
                  </a:ext>
                </a:extLst>
              </a:tr>
              <a:tr h="562356">
                <a:tc vMerge="1">
                  <a:txBody>
                    <a:bodyPr/>
                    <a:lstStyle/>
                    <a:p>
                      <a:endParaRPr kumimoji="1" lang="ja-JP" altLang="en-US"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東京都議補選（目黒区補欠２）</a:t>
                      </a:r>
                      <a:endParaRPr kumimoji="1" lang="ja-JP" altLang="en-US" sz="2400" dirty="0">
                        <a:ln>
                          <a:solidFill>
                            <a:schemeClr val="bg1"/>
                          </a:solidFill>
                        </a:ln>
                        <a:effectLst>
                          <a:glow rad="254000">
                            <a:srgbClr val="002060">
                              <a:alpha val="80000"/>
                            </a:srgbClr>
                          </a:glow>
                        </a:effectLst>
                      </a:endParaRP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自民新人落選</a:t>
                      </a:r>
                      <a:endParaRPr kumimoji="1" lang="ja-JP" altLang="en-US" sz="2400" dirty="0">
                        <a:ln>
                          <a:solidFill>
                            <a:schemeClr val="bg1"/>
                          </a:solidFill>
                        </a:ln>
                        <a:effectLst>
                          <a:glow rad="254000">
                            <a:srgbClr val="002060">
                              <a:alpha val="80000"/>
                            </a:srgbClr>
                          </a:glow>
                        </a:effectLst>
                      </a:endParaRPr>
                    </a:p>
                  </a:txBody>
                  <a:tcPr marT="108000" marB="36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02401316"/>
                  </a:ext>
                </a:extLst>
              </a:tr>
              <a:tr h="347057">
                <a:tc>
                  <a:txBody>
                    <a:bodyPr/>
                    <a:lstStyle/>
                    <a:p>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6</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月</a:t>
                      </a:r>
                      <a:r>
                        <a:rPr kumimoji="1" lang="en-US" altLang="ja-JP"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2</a:t>
                      </a:r>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日</a:t>
                      </a:r>
                    </a:p>
                  </a:txBody>
                  <a:tcPr marT="108000" marB="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東京都港区長選</a:t>
                      </a:r>
                    </a:p>
                  </a:txBody>
                  <a:tcPr marT="108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400" b="1" dirty="0">
                          <a:ln>
                            <a:solidFill>
                              <a:schemeClr val="bg1"/>
                            </a:solidFill>
                          </a:ln>
                          <a:effectLst>
                            <a:glow rad="254000">
                              <a:srgbClr val="002060">
                                <a:alpha val="80000"/>
                              </a:srgbClr>
                            </a:glow>
                          </a:effectLst>
                          <a:latin typeface="メイリオ" panose="020B0604030504040204" pitchFamily="50" charset="-128"/>
                          <a:ea typeface="メイリオ" panose="020B0604030504040204" pitchFamily="50" charset="-128"/>
                        </a:rPr>
                        <a:t>自民等推薦現職落選</a:t>
                      </a:r>
                    </a:p>
                  </a:txBody>
                  <a:tcPr marT="108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11202472"/>
                  </a:ext>
                </a:extLst>
              </a:tr>
            </a:tbl>
          </a:graphicData>
        </a:graphic>
      </p:graphicFrame>
    </p:spTree>
    <p:extLst>
      <p:ext uri="{BB962C8B-B14F-4D97-AF65-F5344CB8AC3E}">
        <p14:creationId xmlns:p14="http://schemas.microsoft.com/office/powerpoint/2010/main" val="1468363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F3C24-0AB8-FA11-F2AD-ABCB1E42F56B}"/>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8A9F9FFD-CBEE-65F7-85D2-0301465E9C99}"/>
              </a:ext>
            </a:extLst>
          </p:cNvPr>
          <p:cNvSpPr txBox="1"/>
          <p:nvPr/>
        </p:nvSpPr>
        <p:spPr>
          <a:xfrm>
            <a:off x="2709496" y="0"/>
            <a:ext cx="6773008" cy="1011422"/>
          </a:xfrm>
          <a:prstGeom prst="rect">
            <a:avLst/>
          </a:prstGeom>
          <a:noFill/>
        </p:spPr>
        <p:txBody>
          <a:bodyPr wrap="none" tIns="72000" bIns="0" rtlCol="0">
            <a:spAutoFit/>
          </a:bodyPr>
          <a:lstStyle/>
          <a:p>
            <a:pPr marL="0" marR="0" lvl="0" indent="0" algn="ctr" defTabSz="914400" rtl="0" eaLnBrk="1" fontAlgn="auto" latinLnBrk="0" hangingPunct="1">
              <a:lnSpc>
                <a:spcPts val="8000"/>
              </a:lnSpc>
              <a:spcBef>
                <a:spcPts val="0"/>
              </a:spcBef>
              <a:spcAft>
                <a:spcPts val="0"/>
              </a:spcAft>
              <a:buClrTx/>
              <a:buSzTx/>
              <a:buFontTx/>
              <a:buNone/>
              <a:tabLst/>
              <a:defRPr/>
            </a:pPr>
            <a:r>
              <a:rPr lang="ja-JP" altLang="en-US" sz="4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報道各社</a:t>
            </a:r>
            <a:r>
              <a:rPr lang="en-US" altLang="ja-JP" sz="4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5</a:t>
            </a:r>
            <a:r>
              <a:rPr lang="ja-JP" altLang="en-US" sz="4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月世論調査結果</a:t>
            </a:r>
            <a:endParaRPr kumimoji="1" lang="en-US" altLang="ja-JP" sz="4400" b="1" i="0" u="none" strike="noStrike" kern="1200" cap="none" spc="0" normalizeH="0" baseline="0" noProof="0"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p:txBody>
      </p:sp>
      <p:graphicFrame>
        <p:nvGraphicFramePr>
          <p:cNvPr id="7" name="表 6">
            <a:extLst>
              <a:ext uri="{FF2B5EF4-FFF2-40B4-BE49-F238E27FC236}">
                <a16:creationId xmlns:a16="http://schemas.microsoft.com/office/drawing/2014/main" id="{895958A5-641B-F189-9766-7E3F5E3CF076}"/>
              </a:ext>
            </a:extLst>
          </p:cNvPr>
          <p:cNvGraphicFramePr>
            <a:graphicFrameLocks noGrp="1"/>
          </p:cNvGraphicFramePr>
          <p:nvPr>
            <p:extLst>
              <p:ext uri="{D42A27DB-BD31-4B8C-83A1-F6EECF244321}">
                <p14:modId xmlns:p14="http://schemas.microsoft.com/office/powerpoint/2010/main" val="798125410"/>
              </p:ext>
            </p:extLst>
          </p:nvPr>
        </p:nvGraphicFramePr>
        <p:xfrm>
          <a:off x="320040" y="1295400"/>
          <a:ext cx="11551920" cy="5259380"/>
        </p:xfrm>
        <a:graphic>
          <a:graphicData uri="http://schemas.openxmlformats.org/drawingml/2006/table">
            <a:tbl>
              <a:tblPr>
                <a:tableStyleId>{D113A9D2-9D6B-4929-AA2D-F23B5EE8CBE7}</a:tableStyleId>
              </a:tblPr>
              <a:tblGrid>
                <a:gridCol w="1421706">
                  <a:extLst>
                    <a:ext uri="{9D8B030D-6E8A-4147-A177-3AD203B41FA5}">
                      <a16:colId xmlns:a16="http://schemas.microsoft.com/office/drawing/2014/main" val="2220347775"/>
                    </a:ext>
                  </a:extLst>
                </a:gridCol>
                <a:gridCol w="2602749">
                  <a:extLst>
                    <a:ext uri="{9D8B030D-6E8A-4147-A177-3AD203B41FA5}">
                      <a16:colId xmlns:a16="http://schemas.microsoft.com/office/drawing/2014/main" val="653854594"/>
                    </a:ext>
                  </a:extLst>
                </a:gridCol>
                <a:gridCol w="3904122">
                  <a:extLst>
                    <a:ext uri="{9D8B030D-6E8A-4147-A177-3AD203B41FA5}">
                      <a16:colId xmlns:a16="http://schemas.microsoft.com/office/drawing/2014/main" val="1061507882"/>
                    </a:ext>
                  </a:extLst>
                </a:gridCol>
                <a:gridCol w="3623343">
                  <a:extLst>
                    <a:ext uri="{9D8B030D-6E8A-4147-A177-3AD203B41FA5}">
                      <a16:colId xmlns:a16="http://schemas.microsoft.com/office/drawing/2014/main" val="607007225"/>
                    </a:ext>
                  </a:extLst>
                </a:gridCol>
              </a:tblGrid>
              <a:tr h="751340">
                <a:tc>
                  <a:txBody>
                    <a:bodyPr/>
                    <a:lstStyle/>
                    <a:p>
                      <a:endPar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endParaRPr>
                    </a:p>
                  </a:txBody>
                  <a:tcPr marT="10800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期間</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内閣支持</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不支持</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787167817"/>
                  </a:ext>
                </a:extLst>
              </a:tr>
              <a:tr h="751340">
                <a:tc>
                  <a:txBody>
                    <a:bodyPr/>
                    <a:lstStyle/>
                    <a:p>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日経</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24</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26</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日</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28</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67</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86621210"/>
                  </a:ext>
                </a:extLst>
              </a:tr>
              <a:tr h="751340">
                <a:tc>
                  <a:txBody>
                    <a:bodyPr/>
                    <a:lstStyle/>
                    <a:p>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朝日</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18</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19</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日</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24</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62</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±0</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44661688"/>
                  </a:ext>
                </a:extLst>
              </a:tr>
              <a:tr h="751340">
                <a:tc>
                  <a:txBody>
                    <a:bodyPr/>
                    <a:lstStyle/>
                    <a:p>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産経</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18</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19</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日</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27.7</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0.8</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66.9</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8</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622584"/>
                  </a:ext>
                </a:extLst>
              </a:tr>
              <a:tr h="751340">
                <a:tc>
                  <a:txBody>
                    <a:bodyPr/>
                    <a:lstStyle/>
                    <a:p>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読売</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17</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19</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日</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26</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63</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3</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14013568"/>
                  </a:ext>
                </a:extLst>
              </a:tr>
              <a:tr h="751340">
                <a:tc>
                  <a:txBody>
                    <a:bodyPr/>
                    <a:lstStyle/>
                    <a:p>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共同</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11</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13</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日</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24.2</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0.4</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62.6</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0.5</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58353289"/>
                  </a:ext>
                </a:extLst>
              </a:tr>
              <a:tr h="751340">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NHK</a:t>
                      </a:r>
                      <a:endPar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endParaRP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10</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12</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日</a:t>
                      </a:r>
                    </a:p>
                  </a:txBody>
                  <a:tcPr marT="10800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23.9</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0.9</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54.6</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r>
                        <a:rPr kumimoji="1" lang="en-US" altLang="ja-JP"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3.6</a:t>
                      </a:r>
                      <a:r>
                        <a:rPr kumimoji="1" lang="ja-JP" altLang="en-US" sz="3200" b="1" dirty="0">
                          <a:ln>
                            <a:solidFill>
                              <a:schemeClr val="bg1"/>
                            </a:solidFill>
                          </a:ln>
                          <a:solidFill>
                            <a:schemeClr val="bg1"/>
                          </a:solidFill>
                          <a:effectLst>
                            <a:glow rad="254000">
                              <a:schemeClr val="accent1">
                                <a:lumMod val="50000"/>
                                <a:alpha val="80000"/>
                              </a:schemeClr>
                            </a:glow>
                            <a:outerShdw blurRad="50800" dist="50800" dir="5400000" algn="ctr" rotWithShape="0">
                              <a:schemeClr val="accent1">
                                <a:lumMod val="50000"/>
                              </a:schemeClr>
                            </a:outerShdw>
                          </a:effectLst>
                          <a:latin typeface="メイリオ" panose="020B0604030504040204" pitchFamily="50" charset="-128"/>
                          <a:ea typeface="メイリオ" panose="020B0604030504040204" pitchFamily="50" charset="-128"/>
                        </a:rPr>
                        <a:t>）</a:t>
                      </a:r>
                    </a:p>
                  </a:txBody>
                  <a:tcPr marT="108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74043821"/>
                  </a:ext>
                </a:extLst>
              </a:tr>
            </a:tbl>
          </a:graphicData>
        </a:graphic>
      </p:graphicFrame>
      <p:pic>
        <p:nvPicPr>
          <p:cNvPr id="8" name="図 7">
            <a:extLst>
              <a:ext uri="{FF2B5EF4-FFF2-40B4-BE49-F238E27FC236}">
                <a16:creationId xmlns:a16="http://schemas.microsoft.com/office/drawing/2014/main" id="{59339393-1D36-B947-30E9-43BB1D4322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4740" y="1295400"/>
            <a:ext cx="3867150" cy="4267200"/>
          </a:xfrm>
          <a:prstGeom prst="rect">
            <a:avLst/>
          </a:prstGeom>
        </p:spPr>
      </p:pic>
    </p:spTree>
    <p:extLst>
      <p:ext uri="{BB962C8B-B14F-4D97-AF65-F5344CB8AC3E}">
        <p14:creationId xmlns:p14="http://schemas.microsoft.com/office/powerpoint/2010/main" val="4046070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07697-8810-749B-BCF9-5B764AE38C9C}"/>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DF15B423-0738-4429-17BE-292224FD2CE8}"/>
              </a:ext>
            </a:extLst>
          </p:cNvPr>
          <p:cNvSpPr txBox="1"/>
          <p:nvPr/>
        </p:nvSpPr>
        <p:spPr>
          <a:xfrm>
            <a:off x="4135581" y="-60941"/>
            <a:ext cx="8056419" cy="923330"/>
          </a:xfrm>
          <a:prstGeom prst="rect">
            <a:avLst/>
          </a:prstGeom>
          <a:noFill/>
        </p:spPr>
        <p:txBody>
          <a:bodyPr wrap="square" tIns="0" bIns="0" rtlCol="0">
            <a:spAutoFit/>
          </a:bodyPr>
          <a:lstStyle/>
          <a:p>
            <a:pPr marL="0" marR="0" lvl="0" indent="0" algn="ctr" defTabSz="914400" rtl="0" eaLnBrk="1" fontAlgn="auto" latinLnBrk="0" hangingPunct="1">
              <a:lnSpc>
                <a:spcPts val="8000"/>
              </a:lnSpc>
              <a:spcBef>
                <a:spcPts val="0"/>
              </a:spcBef>
              <a:spcAft>
                <a:spcPts val="0"/>
              </a:spcAft>
              <a:buClrTx/>
              <a:buSzTx/>
              <a:buFontTx/>
              <a:buNone/>
              <a:tabLst/>
              <a:defRPr/>
            </a:pPr>
            <a:r>
              <a:rPr kumimoji="1" lang="ja-JP" altLang="en-US" sz="4000" b="1" i="0" u="none" strike="noStrike" kern="1200" cap="none" spc="0" normalizeH="0" baseline="0" noProof="0"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北朝鮮の</a:t>
            </a:r>
            <a:r>
              <a:rPr lang="ja-JP" altLang="en-US" sz="40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ゴミ</a:t>
            </a:r>
            <a:r>
              <a:rPr kumimoji="1" lang="ja-JP" altLang="en-US" sz="4000" b="1" i="0" u="none" strike="noStrike" kern="1200" cap="none" spc="0" normalizeH="0" baseline="0" noProof="0"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風船散布を巡る動き</a:t>
            </a:r>
            <a:endParaRPr kumimoji="1" lang="en-US" altLang="ja-JP" sz="4000" b="1" i="0" u="none" strike="noStrike" kern="1200" cap="none" spc="0" normalizeH="0" baseline="0" noProof="0"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p:txBody>
      </p:sp>
      <p:sp>
        <p:nvSpPr>
          <p:cNvPr id="6" name="テキスト ボックス 5">
            <a:extLst>
              <a:ext uri="{FF2B5EF4-FFF2-40B4-BE49-F238E27FC236}">
                <a16:creationId xmlns:a16="http://schemas.microsoft.com/office/drawing/2014/main" id="{9E9F27EA-407B-21B5-C75C-EAFBE79E2302}"/>
              </a:ext>
            </a:extLst>
          </p:cNvPr>
          <p:cNvSpPr txBox="1"/>
          <p:nvPr/>
        </p:nvSpPr>
        <p:spPr>
          <a:xfrm>
            <a:off x="0" y="-86048"/>
            <a:ext cx="4135581" cy="861774"/>
          </a:xfrm>
          <a:prstGeom prst="rect">
            <a:avLst/>
          </a:prstGeom>
          <a:noFill/>
        </p:spPr>
        <p:txBody>
          <a:bodyPr wrap="square" tIns="0" bIns="0" rtlCol="0">
            <a:spAutoFit/>
          </a:bodyPr>
          <a:lstStyle/>
          <a:p>
            <a:pPr marL="0" marR="0" lvl="0" indent="0" algn="ctr" defTabSz="914400" rtl="0" eaLnBrk="1" fontAlgn="auto" latinLnBrk="0" hangingPunct="1">
              <a:lnSpc>
                <a:spcPts val="8000"/>
              </a:lnSpc>
              <a:spcBef>
                <a:spcPts val="0"/>
              </a:spcBef>
              <a:spcAft>
                <a:spcPts val="0"/>
              </a:spcAft>
              <a:buClrTx/>
              <a:buSzTx/>
              <a:buFontTx/>
              <a:buNone/>
              <a:tabLst/>
              <a:defRPr/>
            </a:pPr>
            <a:r>
              <a:rPr lang="en-US" altLang="ja-JP" sz="2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24</a:t>
            </a:r>
            <a:r>
              <a:rPr lang="ja-JP" altLang="en-US" sz="2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年</a:t>
            </a:r>
            <a:r>
              <a:rPr lang="en-US" altLang="ja-JP" sz="2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6</a:t>
            </a:r>
            <a:r>
              <a:rPr lang="ja-JP" altLang="en-US" sz="2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月</a:t>
            </a:r>
            <a:r>
              <a:rPr lang="en-US" altLang="ja-JP" sz="2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7</a:t>
            </a:r>
            <a:r>
              <a:rPr lang="ja-JP" altLang="en-US" sz="2400" b="1"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latin typeface="メイリオ" panose="020B0604030504040204" pitchFamily="50" charset="-128"/>
                <a:ea typeface="メイリオ" panose="020B0604030504040204" pitchFamily="50" charset="-128"/>
              </a:rPr>
              <a:t>日　産経新聞</a:t>
            </a:r>
            <a:endParaRPr kumimoji="1" lang="en-US" altLang="ja-JP" sz="2400" b="1" i="0" u="none" strike="noStrike" kern="1200" cap="none" spc="0" normalizeH="0" baseline="0" noProof="0" dirty="0">
              <a:ln>
                <a:solidFill>
                  <a:prstClr val="white"/>
                </a:solidFill>
              </a:ln>
              <a:solidFill>
                <a:prstClr val="white"/>
              </a:solidFill>
              <a:effectLst>
                <a:glow rad="254000">
                  <a:prstClr val="black">
                    <a:lumMod val="95000"/>
                    <a:lumOff val="5000"/>
                    <a:alpha val="4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7CA1731D-6313-5586-F7B4-E4E94076EDA2}"/>
              </a:ext>
            </a:extLst>
          </p:cNvPr>
          <p:cNvGraphicFramePr>
            <a:graphicFrameLocks noGrp="1"/>
          </p:cNvGraphicFramePr>
          <p:nvPr>
            <p:extLst>
              <p:ext uri="{D42A27DB-BD31-4B8C-83A1-F6EECF244321}">
                <p14:modId xmlns:p14="http://schemas.microsoft.com/office/powerpoint/2010/main" val="2064324497"/>
              </p:ext>
            </p:extLst>
          </p:nvPr>
        </p:nvGraphicFramePr>
        <p:xfrm>
          <a:off x="311959" y="887496"/>
          <a:ext cx="11607897" cy="5763552"/>
        </p:xfrm>
        <a:graphic>
          <a:graphicData uri="http://schemas.openxmlformats.org/drawingml/2006/table">
            <a:tbl>
              <a:tblPr>
                <a:tableStyleId>{D113A9D2-9D6B-4929-AA2D-F23B5EE8CBE7}</a:tableStyleId>
              </a:tblPr>
              <a:tblGrid>
                <a:gridCol w="856707">
                  <a:extLst>
                    <a:ext uri="{9D8B030D-6E8A-4147-A177-3AD203B41FA5}">
                      <a16:colId xmlns:a16="http://schemas.microsoft.com/office/drawing/2014/main" val="1142483030"/>
                    </a:ext>
                  </a:extLst>
                </a:gridCol>
                <a:gridCol w="1166491">
                  <a:extLst>
                    <a:ext uri="{9D8B030D-6E8A-4147-A177-3AD203B41FA5}">
                      <a16:colId xmlns:a16="http://schemas.microsoft.com/office/drawing/2014/main" val="2141118529"/>
                    </a:ext>
                  </a:extLst>
                </a:gridCol>
                <a:gridCol w="9584699">
                  <a:extLst>
                    <a:ext uri="{9D8B030D-6E8A-4147-A177-3AD203B41FA5}">
                      <a16:colId xmlns:a16="http://schemas.microsoft.com/office/drawing/2014/main" val="1278621963"/>
                    </a:ext>
                  </a:extLst>
                </a:gridCol>
              </a:tblGrid>
              <a:tr h="813693">
                <a:tc rowSpan="4">
                  <a:txBody>
                    <a:bodyPr/>
                    <a:lstStyle/>
                    <a:p>
                      <a:r>
                        <a:rPr kumimoji="1" lang="en-US" altLang="ja-JP"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5</a:t>
                      </a:r>
                      <a:r>
                        <a:rPr kumimoji="1" lang="ja-JP" altLang="en-US"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月</a:t>
                      </a:r>
                    </a:p>
                  </a:txBody>
                  <a:tcPr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10</a:t>
                      </a:r>
                      <a:r>
                        <a:rPr kumimoji="1" lang="ja-JP" altLang="en-US"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韓国の脱北者団体が、北朝鮮の金正恩体制を批判するビラなどつけた大型風船</a:t>
                      </a:r>
                      <a:r>
                        <a:rPr kumimoji="1" lang="en-US" altLang="ja-JP"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20</a:t>
                      </a:r>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個を北朝鮮に向け飛ばす</a:t>
                      </a:r>
                    </a:p>
                  </a:txBody>
                  <a:tcPr marT="144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24148104"/>
                  </a:ext>
                </a:extLst>
              </a:tr>
              <a:tr h="553312">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26</a:t>
                      </a:r>
                      <a:r>
                        <a:rPr kumimoji="1" lang="ja-JP" altLang="en-US"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北朝鮮が国防次官の談話で、韓国からの風船飛来に対抗措置をとると表明</a:t>
                      </a:r>
                    </a:p>
                  </a:txBody>
                  <a:tcPr marT="144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898254673"/>
                  </a:ext>
                </a:extLst>
              </a:tr>
              <a:tr h="813693">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rowSpan="2">
                  <a:txBody>
                    <a:bodyPr/>
                    <a:lstStyle/>
                    <a:p>
                      <a:r>
                        <a:rPr kumimoji="1" lang="en-US" altLang="ja-JP"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29</a:t>
                      </a:r>
                      <a:r>
                        <a:rPr kumimoji="1" lang="ja-JP" altLang="en-US"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韓国軍が、北朝鮮が</a:t>
                      </a:r>
                      <a:r>
                        <a:rPr kumimoji="1" lang="en-US" altLang="ja-JP"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28</a:t>
                      </a:r>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日から大量の大型風船を飛ばしたと発表。ゴミや堆肥入りの袋付きの風船約</a:t>
                      </a:r>
                      <a:r>
                        <a:rPr kumimoji="1" lang="en-US" altLang="ja-JP"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260</a:t>
                      </a:r>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個を確認</a:t>
                      </a:r>
                    </a:p>
                  </a:txBody>
                  <a:tcPr marT="144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03283074"/>
                  </a:ext>
                </a:extLst>
              </a:tr>
              <a:tr h="813693">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北朝鮮の金与正朝鮮労働党副部長が、ゴミは「誠意の贈り物」で、ビラへの対抗措置とする談話発表</a:t>
                      </a:r>
                    </a:p>
                  </a:txBody>
                  <a:tcPr marT="144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861851653"/>
                  </a:ext>
                </a:extLst>
              </a:tr>
              <a:tr h="553312">
                <a:tc rowSpan="5">
                  <a:txBody>
                    <a:bodyPr/>
                    <a:lstStyle/>
                    <a:p>
                      <a:r>
                        <a:rPr kumimoji="1" lang="en-US" altLang="ja-JP"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6</a:t>
                      </a:r>
                      <a:r>
                        <a:rPr kumimoji="1" lang="ja-JP" altLang="en-US"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月</a:t>
                      </a:r>
                    </a:p>
                  </a:txBody>
                  <a:tcPr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rowSpan="3">
                  <a:txBody>
                    <a:bodyPr/>
                    <a:lstStyle/>
                    <a:p>
                      <a:r>
                        <a:rPr kumimoji="1" lang="en-US" altLang="ja-JP"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2</a:t>
                      </a:r>
                      <a:r>
                        <a:rPr kumimoji="1" lang="ja-JP" altLang="en-US"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韓国軍が、北朝鮮が</a:t>
                      </a:r>
                      <a:r>
                        <a:rPr kumimoji="1" lang="en-US" altLang="ja-JP"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1</a:t>
                      </a:r>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日加</a:t>
                      </a:r>
                      <a:r>
                        <a:rPr kumimoji="1" lang="en-US" altLang="ja-JP"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r</a:t>
                      </a:r>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飛ばした大型風船約</a:t>
                      </a:r>
                      <a:r>
                        <a:rPr kumimoji="1" lang="en-US" altLang="ja-JP"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720</a:t>
                      </a:r>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個を確認と発表</a:t>
                      </a:r>
                    </a:p>
                  </a:txBody>
                  <a:tcPr marT="144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08280801"/>
                  </a:ext>
                </a:extLst>
              </a:tr>
              <a:tr h="553312">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韓国大統領府が対抗措置に着手と表明</a:t>
                      </a:r>
                    </a:p>
                  </a:txBody>
                  <a:tcPr marT="144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77619423"/>
                  </a:ext>
                </a:extLst>
              </a:tr>
              <a:tr h="553312">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北朝鮮の国防次官が談話で、風船の散布を一時中断すると発表</a:t>
                      </a:r>
                    </a:p>
                  </a:txBody>
                  <a:tcPr marT="144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2470993"/>
                  </a:ext>
                </a:extLst>
              </a:tr>
              <a:tr h="553312">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4</a:t>
                      </a:r>
                      <a:r>
                        <a:rPr kumimoji="1" lang="ja-JP" altLang="en-US"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韓国政府が、南北軍事合意の効力の全面停止を決定</a:t>
                      </a:r>
                    </a:p>
                  </a:txBody>
                  <a:tcPr marT="144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4531588"/>
                  </a:ext>
                </a:extLst>
              </a:tr>
              <a:tr h="553312">
                <a:tc vMerge="1">
                  <a:txBody>
                    <a:bodyPr/>
                    <a:lstStyle/>
                    <a:p>
                      <a:endParaRPr kumimoji="1" lang="ja-JP" altLang="en-US" sz="2800" b="1" dirty="0">
                        <a:latin typeface="メイリオ" panose="020B0604030504040204" pitchFamily="50" charset="-128"/>
                        <a:ea typeface="メイリオ" panose="020B0604030504040204" pitchFamily="50"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en-US" altLang="ja-JP"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6</a:t>
                      </a:r>
                      <a:r>
                        <a:rPr kumimoji="1" lang="ja-JP" altLang="en-US" sz="28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日</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韓国の脱北者団体が、批判ビラをつけた大型風船</a:t>
                      </a:r>
                      <a:r>
                        <a:rPr kumimoji="1" lang="en-US" altLang="ja-JP"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10</a:t>
                      </a:r>
                      <a:r>
                        <a:rPr kumimoji="1" lang="ja-JP" altLang="en-US" sz="2200" b="1" dirty="0">
                          <a:ln>
                            <a:solidFill>
                              <a:schemeClr val="bg1"/>
                            </a:solidFill>
                          </a:ln>
                          <a:effectLst>
                            <a:glow rad="254000">
                              <a:schemeClr val="accent1">
                                <a:lumMod val="50000"/>
                                <a:alpha val="80000"/>
                              </a:schemeClr>
                            </a:glow>
                          </a:effectLst>
                          <a:latin typeface="メイリオ" panose="020B0604030504040204" pitchFamily="50" charset="-128"/>
                          <a:ea typeface="メイリオ" panose="020B0604030504040204" pitchFamily="50" charset="-128"/>
                        </a:rPr>
                        <a:t>個を飛ばしたと発表</a:t>
                      </a:r>
                    </a:p>
                  </a:txBody>
                  <a:tcPr marT="144000" marB="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01402087"/>
                  </a:ext>
                </a:extLst>
              </a:tr>
            </a:tbl>
          </a:graphicData>
        </a:graphic>
      </p:graphicFrame>
    </p:spTree>
    <p:extLst>
      <p:ext uri="{BB962C8B-B14F-4D97-AF65-F5344CB8AC3E}">
        <p14:creationId xmlns:p14="http://schemas.microsoft.com/office/powerpoint/2010/main" val="4198126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276F757-D17A-D010-A272-7F3FF0FD0FEF}"/>
              </a:ext>
            </a:extLst>
          </p:cNvPr>
          <p:cNvPicPr>
            <a:picLocks noChangeAspect="1"/>
          </p:cNvPicPr>
          <p:nvPr/>
        </p:nvPicPr>
        <p:blipFill rotWithShape="1">
          <a:blip r:embed="rId3"/>
          <a:srcRect t="1215" b="5034"/>
          <a:stretch/>
        </p:blipFill>
        <p:spPr>
          <a:xfrm>
            <a:off x="802254" y="0"/>
            <a:ext cx="10143744" cy="6858000"/>
          </a:xfrm>
          <a:prstGeom prst="rect">
            <a:avLst/>
          </a:prstGeom>
          <a:ln>
            <a:noFill/>
          </a:ln>
          <a:effectLst>
            <a:softEdge rad="112500"/>
          </a:effectLst>
        </p:spPr>
      </p:pic>
      <p:sp>
        <p:nvSpPr>
          <p:cNvPr id="4" name="テキスト ボックス 3">
            <a:extLst>
              <a:ext uri="{FF2B5EF4-FFF2-40B4-BE49-F238E27FC236}">
                <a16:creationId xmlns:a16="http://schemas.microsoft.com/office/drawing/2014/main" id="{8D4CE5BF-D0AF-BB43-5CA6-6C1F590C58C3}"/>
              </a:ext>
            </a:extLst>
          </p:cNvPr>
          <p:cNvSpPr txBox="1"/>
          <p:nvPr/>
        </p:nvSpPr>
        <p:spPr>
          <a:xfrm>
            <a:off x="3259175" y="5788476"/>
            <a:ext cx="6223000" cy="1069524"/>
          </a:xfrm>
          <a:prstGeom prst="rect">
            <a:avLst/>
          </a:prstGeom>
          <a:noFill/>
        </p:spPr>
        <p:txBody>
          <a:bodyPr wrap="square">
            <a:spAutoFit/>
          </a:bodyPr>
          <a:lstStyle/>
          <a:p>
            <a:pPr marL="0" marR="0" lvl="0" indent="0" algn="ctr" defTabSz="914400" rtl="0" eaLnBrk="1" fontAlgn="auto" latinLnBrk="0" hangingPunct="1">
              <a:lnSpc>
                <a:spcPts val="8000"/>
              </a:lnSpc>
              <a:spcBef>
                <a:spcPts val="0"/>
              </a:spcBef>
              <a:spcAft>
                <a:spcPts val="0"/>
              </a:spcAft>
              <a:buClrTx/>
              <a:buSzTx/>
              <a:buFontTx/>
              <a:buNone/>
              <a:tabLst/>
              <a:defRPr/>
            </a:pPr>
            <a:r>
              <a:rPr kumimoji="1" lang="ja-JP" altLang="en-US" sz="5400" b="1" i="0" u="none" strike="noStrike" kern="1200" cap="none" spc="0" normalizeH="0" baseline="0" noProof="0" dirty="0">
                <a:ln>
                  <a:solidFill>
                    <a:prstClr val="white"/>
                  </a:solidFill>
                </a:ln>
                <a:solidFill>
                  <a:prstClr val="white"/>
                </a:solidFill>
                <a:effectLst>
                  <a:glow rad="254000">
                    <a:prstClr val="black">
                      <a:lumMod val="95000"/>
                      <a:lumOff val="5000"/>
                      <a:alpha val="8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日中韓首脳会談</a:t>
            </a:r>
            <a:endParaRPr kumimoji="1" lang="en-US" altLang="ja-JP" sz="5400" b="1" i="0" u="none" strike="noStrike" kern="1200" cap="none" spc="0" normalizeH="0" baseline="0" noProof="0" dirty="0">
              <a:ln>
                <a:solidFill>
                  <a:prstClr val="white"/>
                </a:solidFill>
              </a:ln>
              <a:solidFill>
                <a:prstClr val="white"/>
              </a:solidFill>
              <a:effectLst>
                <a:glow rad="254000">
                  <a:prstClr val="black">
                    <a:lumMod val="95000"/>
                    <a:lumOff val="5000"/>
                    <a:alpha val="8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p:txBody>
      </p:sp>
      <p:sp>
        <p:nvSpPr>
          <p:cNvPr id="5" name="テキスト ボックス 4">
            <a:extLst>
              <a:ext uri="{FF2B5EF4-FFF2-40B4-BE49-F238E27FC236}">
                <a16:creationId xmlns:a16="http://schemas.microsoft.com/office/drawing/2014/main" id="{F7B637F0-B8EE-A46A-6DD4-D7EAFC6D9670}"/>
              </a:ext>
            </a:extLst>
          </p:cNvPr>
          <p:cNvSpPr txBox="1"/>
          <p:nvPr/>
        </p:nvSpPr>
        <p:spPr>
          <a:xfrm>
            <a:off x="266700" y="6160963"/>
            <a:ext cx="2992475"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2024</a:t>
            </a:r>
            <a:r>
              <a:rPr kumimoji="1" lang="ja-JP" altLang="en-US"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年</a:t>
            </a:r>
            <a:r>
              <a:rPr kumimoji="1" lang="en-US" altLang="ja-JP"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5</a:t>
            </a:r>
            <a:r>
              <a:rPr kumimoji="1" lang="ja-JP" altLang="en-US"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月</a:t>
            </a:r>
            <a:r>
              <a:rPr kumimoji="1" lang="en-US" altLang="ja-JP"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27</a:t>
            </a:r>
            <a:r>
              <a:rPr kumimoji="1" lang="ja-JP" altLang="en-US"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日</a:t>
            </a:r>
            <a:endParaRPr kumimoji="1" lang="ja-JP" altLang="en-US" sz="2800" b="0" i="0" u="none" strike="noStrike" kern="1200" cap="none" spc="0" normalizeH="0" baseline="0" noProof="0" dirty="0">
              <a:ln>
                <a:solidFill>
                  <a:prstClr val="white"/>
                </a:solidFill>
              </a:ln>
              <a:solidFill>
                <a:prstClr val="black"/>
              </a:solidFill>
              <a:effectLst>
                <a:glow rad="254000">
                  <a:prstClr val="black">
                    <a:alpha val="80000"/>
                  </a:prstClr>
                </a:glow>
              </a:effectLst>
              <a:uLnTx/>
              <a:uFillTx/>
              <a:latin typeface="游ゴシック" panose="020F0502020204030204"/>
              <a:ea typeface="游ゴシック" panose="020B0400000000000000" pitchFamily="50" charset="-128"/>
              <a:cs typeface="+mn-cs"/>
            </a:endParaRPr>
          </a:p>
        </p:txBody>
      </p:sp>
      <p:sp>
        <p:nvSpPr>
          <p:cNvPr id="14" name="テキスト ボックス 13">
            <a:extLst>
              <a:ext uri="{FF2B5EF4-FFF2-40B4-BE49-F238E27FC236}">
                <a16:creationId xmlns:a16="http://schemas.microsoft.com/office/drawing/2014/main" id="{4F03F5DE-445C-7ED4-E561-E6093B4DB004}"/>
              </a:ext>
            </a:extLst>
          </p:cNvPr>
          <p:cNvSpPr txBox="1"/>
          <p:nvPr/>
        </p:nvSpPr>
        <p:spPr>
          <a:xfrm>
            <a:off x="9422989" y="6237907"/>
            <a:ext cx="225694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solidFill>
                    <a:prstClr val="white"/>
                  </a:solidFill>
                </a:ln>
                <a:solidFill>
                  <a:prstClr val="white"/>
                </a:solidFill>
                <a:effectLst>
                  <a:glow rad="254000">
                    <a:prstClr val="black">
                      <a:lumMod val="95000"/>
                      <a:lumOff val="5000"/>
                      <a:alpha val="8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出典：首相官邸</a:t>
            </a:r>
            <a:r>
              <a:rPr kumimoji="1" lang="en-US" altLang="ja-JP" sz="1800" b="1" i="0" u="none" strike="noStrike" kern="1200" cap="none" spc="0" normalizeH="0" baseline="0" noProof="0" dirty="0">
                <a:ln>
                  <a:solidFill>
                    <a:prstClr val="white"/>
                  </a:solidFill>
                </a:ln>
                <a:solidFill>
                  <a:prstClr val="white"/>
                </a:solidFill>
                <a:effectLst>
                  <a:glow rad="254000">
                    <a:prstClr val="black">
                      <a:lumMod val="95000"/>
                      <a:lumOff val="5000"/>
                      <a:alpha val="8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HP</a:t>
            </a:r>
            <a:endPar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9069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276F757-D17A-D010-A272-7F3FF0FD0FEF}"/>
              </a:ext>
            </a:extLst>
          </p:cNvPr>
          <p:cNvPicPr>
            <a:picLocks noChangeAspect="1"/>
          </p:cNvPicPr>
          <p:nvPr/>
        </p:nvPicPr>
        <p:blipFill rotWithShape="1">
          <a:blip r:embed="rId3"/>
          <a:srcRect t="1215" b="5034"/>
          <a:stretch/>
        </p:blipFill>
        <p:spPr>
          <a:xfrm>
            <a:off x="802254" y="0"/>
            <a:ext cx="10143744" cy="6858000"/>
          </a:xfrm>
          <a:prstGeom prst="rect">
            <a:avLst/>
          </a:prstGeom>
          <a:ln>
            <a:noFill/>
          </a:ln>
          <a:effectLst>
            <a:softEdge rad="112500"/>
          </a:effectLst>
        </p:spPr>
      </p:pic>
      <p:sp>
        <p:nvSpPr>
          <p:cNvPr id="2" name="正方形/長方形 1">
            <a:extLst>
              <a:ext uri="{FF2B5EF4-FFF2-40B4-BE49-F238E27FC236}">
                <a16:creationId xmlns:a16="http://schemas.microsoft.com/office/drawing/2014/main" id="{6C0B6D82-7612-AA24-F2A6-8F6015D1CCD1}"/>
              </a:ext>
            </a:extLst>
          </p:cNvPr>
          <p:cNvSpPr/>
          <p:nvPr/>
        </p:nvSpPr>
        <p:spPr>
          <a:xfrm>
            <a:off x="0" y="47105"/>
            <a:ext cx="12175960" cy="6847928"/>
          </a:xfrm>
          <a:prstGeom prst="rect">
            <a:avLst/>
          </a:prstGeom>
          <a:solidFill>
            <a:srgbClr val="002060">
              <a:alpha val="53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8D4CE5BF-D0AF-BB43-5CA6-6C1F590C58C3}"/>
              </a:ext>
            </a:extLst>
          </p:cNvPr>
          <p:cNvSpPr txBox="1"/>
          <p:nvPr/>
        </p:nvSpPr>
        <p:spPr>
          <a:xfrm>
            <a:off x="3259175" y="5788476"/>
            <a:ext cx="6223000" cy="1069524"/>
          </a:xfrm>
          <a:prstGeom prst="rect">
            <a:avLst/>
          </a:prstGeom>
          <a:noFill/>
        </p:spPr>
        <p:txBody>
          <a:bodyPr wrap="square">
            <a:spAutoFit/>
          </a:bodyPr>
          <a:lstStyle/>
          <a:p>
            <a:pPr marL="0" marR="0" lvl="0" indent="0" algn="ctr" defTabSz="914400" rtl="0" eaLnBrk="1" fontAlgn="auto" latinLnBrk="0" hangingPunct="1">
              <a:lnSpc>
                <a:spcPts val="8000"/>
              </a:lnSpc>
              <a:spcBef>
                <a:spcPts val="0"/>
              </a:spcBef>
              <a:spcAft>
                <a:spcPts val="0"/>
              </a:spcAft>
              <a:buClrTx/>
              <a:buSzTx/>
              <a:buFontTx/>
              <a:buNone/>
              <a:tabLst/>
              <a:defRPr/>
            </a:pPr>
            <a:r>
              <a:rPr kumimoji="1" lang="ja-JP" altLang="en-US" sz="5400" b="1" i="0" u="none" strike="noStrike" kern="1200" cap="none" spc="0" normalizeH="0" baseline="0" noProof="0" dirty="0">
                <a:ln>
                  <a:solidFill>
                    <a:prstClr val="white"/>
                  </a:solidFill>
                </a:ln>
                <a:solidFill>
                  <a:prstClr val="white"/>
                </a:solidFill>
                <a:effectLst>
                  <a:glow rad="254000">
                    <a:prstClr val="black">
                      <a:lumMod val="95000"/>
                      <a:lumOff val="5000"/>
                      <a:alpha val="8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日中韓首脳会談</a:t>
            </a:r>
            <a:endParaRPr kumimoji="1" lang="en-US" altLang="ja-JP" sz="5400" b="1" i="0" u="none" strike="noStrike" kern="1200" cap="none" spc="0" normalizeH="0" baseline="0" noProof="0" dirty="0">
              <a:ln>
                <a:solidFill>
                  <a:prstClr val="white"/>
                </a:solidFill>
              </a:ln>
              <a:solidFill>
                <a:prstClr val="white"/>
              </a:solidFill>
              <a:effectLst>
                <a:glow rad="254000">
                  <a:prstClr val="black">
                    <a:lumMod val="95000"/>
                    <a:lumOff val="5000"/>
                    <a:alpha val="8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p:txBody>
      </p:sp>
      <p:sp>
        <p:nvSpPr>
          <p:cNvPr id="5" name="テキスト ボックス 4">
            <a:extLst>
              <a:ext uri="{FF2B5EF4-FFF2-40B4-BE49-F238E27FC236}">
                <a16:creationId xmlns:a16="http://schemas.microsoft.com/office/drawing/2014/main" id="{F7B637F0-B8EE-A46A-6DD4-D7EAFC6D9670}"/>
              </a:ext>
            </a:extLst>
          </p:cNvPr>
          <p:cNvSpPr txBox="1"/>
          <p:nvPr/>
        </p:nvSpPr>
        <p:spPr>
          <a:xfrm>
            <a:off x="266700" y="6160963"/>
            <a:ext cx="2992475"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2024</a:t>
            </a:r>
            <a:r>
              <a:rPr kumimoji="1" lang="ja-JP" altLang="en-US"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年</a:t>
            </a:r>
            <a:r>
              <a:rPr kumimoji="1" lang="en-US" altLang="ja-JP"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5</a:t>
            </a:r>
            <a:r>
              <a:rPr kumimoji="1" lang="ja-JP" altLang="en-US"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月</a:t>
            </a:r>
            <a:r>
              <a:rPr kumimoji="1" lang="en-US" altLang="ja-JP"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27</a:t>
            </a:r>
            <a:r>
              <a:rPr kumimoji="1" lang="ja-JP" altLang="en-US"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日</a:t>
            </a:r>
            <a:endParaRPr kumimoji="1" lang="ja-JP" altLang="en-US" sz="2800" b="0" i="0" u="none" strike="noStrike" kern="1200" cap="none" spc="0" normalizeH="0" baseline="0" noProof="0" dirty="0">
              <a:ln>
                <a:solidFill>
                  <a:prstClr val="white"/>
                </a:solidFill>
              </a:ln>
              <a:solidFill>
                <a:prstClr val="black"/>
              </a:solidFill>
              <a:effectLst>
                <a:glow rad="254000">
                  <a:prstClr val="black">
                    <a:alpha val="80000"/>
                  </a:prstClr>
                </a:glow>
              </a:effectLst>
              <a:uLnTx/>
              <a:uFillTx/>
              <a:latin typeface="游ゴシック" panose="020F0502020204030204"/>
              <a:ea typeface="游ゴシック" panose="020B0400000000000000" pitchFamily="50" charset="-128"/>
              <a:cs typeface="+mn-cs"/>
            </a:endParaRPr>
          </a:p>
        </p:txBody>
      </p:sp>
      <p:grpSp>
        <p:nvGrpSpPr>
          <p:cNvPr id="13" name="グループ化 12">
            <a:extLst>
              <a:ext uri="{FF2B5EF4-FFF2-40B4-BE49-F238E27FC236}">
                <a16:creationId xmlns:a16="http://schemas.microsoft.com/office/drawing/2014/main" id="{7D83C5AF-798B-A4AC-5D7F-E068CA34B435}"/>
              </a:ext>
            </a:extLst>
          </p:cNvPr>
          <p:cNvGrpSpPr/>
          <p:nvPr/>
        </p:nvGrpSpPr>
        <p:grpSpPr>
          <a:xfrm>
            <a:off x="285751" y="732568"/>
            <a:ext cx="4471032" cy="3246443"/>
            <a:chOff x="0" y="-1"/>
            <a:chExt cx="4471032" cy="3246443"/>
          </a:xfrm>
        </p:grpSpPr>
        <p:pic>
          <p:nvPicPr>
            <p:cNvPr id="9" name="図 8">
              <a:extLst>
                <a:ext uri="{FF2B5EF4-FFF2-40B4-BE49-F238E27FC236}">
                  <a16:creationId xmlns:a16="http://schemas.microsoft.com/office/drawing/2014/main" id="{BA437F8F-5240-F6FB-F9BD-0B590B6C8284}"/>
                </a:ext>
              </a:extLst>
            </p:cNvPr>
            <p:cNvPicPr>
              <a:picLocks noChangeAspect="1"/>
            </p:cNvPicPr>
            <p:nvPr/>
          </p:nvPicPr>
          <p:blipFill rotWithShape="1">
            <a:blip r:embed="rId4"/>
            <a:srcRect l="22364" t="13006" r="19914" b="24147"/>
            <a:stretch/>
          </p:blipFill>
          <p:spPr>
            <a:xfrm>
              <a:off x="0" y="-1"/>
              <a:ext cx="4471032" cy="3246443"/>
            </a:xfrm>
            <a:prstGeom prst="rect">
              <a:avLst/>
            </a:prstGeom>
            <a:ln>
              <a:noFill/>
            </a:ln>
            <a:effectLst>
              <a:softEdge rad="112500"/>
            </a:effectLst>
          </p:spPr>
        </p:pic>
        <p:sp>
          <p:nvSpPr>
            <p:cNvPr id="10" name="テキスト ボックス 9">
              <a:extLst>
                <a:ext uri="{FF2B5EF4-FFF2-40B4-BE49-F238E27FC236}">
                  <a16:creationId xmlns:a16="http://schemas.microsoft.com/office/drawing/2014/main" id="{BCE17233-33E1-A202-076A-8DB96BBC2AF0}"/>
                </a:ext>
              </a:extLst>
            </p:cNvPr>
            <p:cNvSpPr txBox="1"/>
            <p:nvPr/>
          </p:nvSpPr>
          <p:spPr>
            <a:xfrm>
              <a:off x="285751" y="2575580"/>
              <a:ext cx="39116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2024</a:t>
              </a:r>
              <a:r>
                <a:rPr kumimoji="1" lang="ja-JP" altLang="en-US"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年</a:t>
              </a:r>
              <a:r>
                <a:rPr kumimoji="1" lang="en-US" altLang="ja-JP"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5</a:t>
              </a:r>
              <a:r>
                <a:rPr kumimoji="1" lang="ja-JP" altLang="en-US"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月</a:t>
              </a:r>
              <a:r>
                <a:rPr kumimoji="1" lang="en-US" altLang="ja-JP"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26</a:t>
              </a:r>
              <a:r>
                <a:rPr kumimoji="1" lang="ja-JP" altLang="en-US"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日　</a:t>
              </a:r>
              <a:r>
                <a:rPr kumimoji="1" lang="ja-JP" altLang="en-US"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日韓会談</a:t>
              </a:r>
              <a:endParaRPr kumimoji="1" lang="ja-JP" altLang="en-US" sz="2800" b="0" i="0" u="none" strike="noStrike" kern="1200" cap="none" spc="0" normalizeH="0" baseline="0" noProof="0" dirty="0">
                <a:ln>
                  <a:solidFill>
                    <a:prstClr val="white"/>
                  </a:solidFill>
                </a:ln>
                <a:solidFill>
                  <a:prstClr val="black"/>
                </a:solidFill>
                <a:effectLst>
                  <a:glow rad="254000">
                    <a:prstClr val="black">
                      <a:alpha val="80000"/>
                    </a:prstClr>
                  </a:glow>
                </a:effectLst>
                <a:uLnTx/>
                <a:uFillTx/>
                <a:latin typeface="游ゴシック" panose="020F0502020204030204"/>
                <a:ea typeface="游ゴシック" panose="020B0400000000000000" pitchFamily="50" charset="-128"/>
                <a:cs typeface="+mn-cs"/>
              </a:endParaRPr>
            </a:p>
          </p:txBody>
        </p:sp>
      </p:grpSp>
      <p:grpSp>
        <p:nvGrpSpPr>
          <p:cNvPr id="12" name="グループ化 11">
            <a:extLst>
              <a:ext uri="{FF2B5EF4-FFF2-40B4-BE49-F238E27FC236}">
                <a16:creationId xmlns:a16="http://schemas.microsoft.com/office/drawing/2014/main" id="{8D70B941-7F6D-6538-8580-E4DB5292A687}"/>
              </a:ext>
            </a:extLst>
          </p:cNvPr>
          <p:cNvGrpSpPr/>
          <p:nvPr/>
        </p:nvGrpSpPr>
        <p:grpSpPr>
          <a:xfrm>
            <a:off x="7456346" y="732569"/>
            <a:ext cx="4471032" cy="3246442"/>
            <a:chOff x="7720969" y="0"/>
            <a:chExt cx="4471032" cy="3246442"/>
          </a:xfrm>
        </p:grpSpPr>
        <p:pic>
          <p:nvPicPr>
            <p:cNvPr id="7" name="図 6">
              <a:extLst>
                <a:ext uri="{FF2B5EF4-FFF2-40B4-BE49-F238E27FC236}">
                  <a16:creationId xmlns:a16="http://schemas.microsoft.com/office/drawing/2014/main" id="{9AAD5296-FAB8-D186-1868-D685AC176D73}"/>
                </a:ext>
              </a:extLst>
            </p:cNvPr>
            <p:cNvPicPr>
              <a:picLocks noChangeAspect="1"/>
            </p:cNvPicPr>
            <p:nvPr/>
          </p:nvPicPr>
          <p:blipFill rotWithShape="1">
            <a:blip r:embed="rId5"/>
            <a:srcRect l="19468" t="4189" r="16067" b="30097"/>
            <a:stretch/>
          </p:blipFill>
          <p:spPr>
            <a:xfrm>
              <a:off x="7720969" y="0"/>
              <a:ext cx="4471032" cy="3246442"/>
            </a:xfrm>
            <a:prstGeom prst="rect">
              <a:avLst/>
            </a:prstGeom>
            <a:ln>
              <a:noFill/>
            </a:ln>
            <a:effectLst>
              <a:softEdge rad="112500"/>
            </a:effectLst>
          </p:spPr>
        </p:pic>
        <p:sp>
          <p:nvSpPr>
            <p:cNvPr id="11" name="テキスト ボックス 10">
              <a:extLst>
                <a:ext uri="{FF2B5EF4-FFF2-40B4-BE49-F238E27FC236}">
                  <a16:creationId xmlns:a16="http://schemas.microsoft.com/office/drawing/2014/main" id="{4347ED56-F8C9-0922-4A58-EC8669E8DD26}"/>
                </a:ext>
              </a:extLst>
            </p:cNvPr>
            <p:cNvSpPr txBox="1"/>
            <p:nvPr/>
          </p:nvSpPr>
          <p:spPr>
            <a:xfrm>
              <a:off x="7994649" y="2575580"/>
              <a:ext cx="39116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2024</a:t>
              </a:r>
              <a:r>
                <a:rPr kumimoji="1" lang="ja-JP" altLang="en-US"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年</a:t>
              </a:r>
              <a:r>
                <a:rPr kumimoji="1" lang="en-US" altLang="ja-JP"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5</a:t>
              </a:r>
              <a:r>
                <a:rPr kumimoji="1" lang="ja-JP" altLang="en-US"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月</a:t>
              </a:r>
              <a:r>
                <a:rPr kumimoji="1" lang="en-US" altLang="ja-JP"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26</a:t>
              </a:r>
              <a:r>
                <a:rPr kumimoji="1" lang="ja-JP" altLang="en-US" sz="20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日　</a:t>
              </a:r>
              <a:r>
                <a:rPr kumimoji="1" lang="ja-JP" altLang="en-US" sz="2800" b="1" i="0" u="none" strike="noStrike" kern="1200" cap="none" spc="0" normalizeH="0" baseline="0" noProof="0" dirty="0">
                  <a:ln>
                    <a:solidFill>
                      <a:prstClr val="white"/>
                    </a:solidFill>
                  </a:ln>
                  <a:solidFill>
                    <a:prstClr val="white"/>
                  </a:solidFill>
                  <a:effectLst>
                    <a:glow rad="254000">
                      <a:prstClr val="black">
                        <a:alpha val="80000"/>
                      </a:prstClr>
                    </a:glow>
                  </a:effectLst>
                  <a:uLnTx/>
                  <a:uFillTx/>
                  <a:latin typeface="メイリオ" panose="020B0604030504040204" pitchFamily="50" charset="-128"/>
                  <a:ea typeface="メイリオ" panose="020B0604030504040204" pitchFamily="50" charset="-128"/>
                  <a:cs typeface="+mn-cs"/>
                </a:rPr>
                <a:t>日中会談</a:t>
              </a:r>
              <a:endParaRPr kumimoji="1" lang="ja-JP" altLang="en-US" sz="2800" b="0" i="0" u="none" strike="noStrike" kern="1200" cap="none" spc="0" normalizeH="0" baseline="0" noProof="0" dirty="0">
                <a:ln>
                  <a:solidFill>
                    <a:prstClr val="white"/>
                  </a:solidFill>
                </a:ln>
                <a:solidFill>
                  <a:prstClr val="black"/>
                </a:solidFill>
                <a:effectLst>
                  <a:glow rad="254000">
                    <a:prstClr val="black">
                      <a:alpha val="80000"/>
                    </a:prstClr>
                  </a:glow>
                </a:effectLst>
                <a:uLnTx/>
                <a:uFillTx/>
                <a:latin typeface="游ゴシック" panose="020F0502020204030204"/>
                <a:ea typeface="游ゴシック" panose="020B0400000000000000" pitchFamily="50" charset="-128"/>
                <a:cs typeface="+mn-cs"/>
              </a:endParaRPr>
            </a:p>
          </p:txBody>
        </p:sp>
      </p:grpSp>
      <p:sp>
        <p:nvSpPr>
          <p:cNvPr id="14" name="テキスト ボックス 13">
            <a:extLst>
              <a:ext uri="{FF2B5EF4-FFF2-40B4-BE49-F238E27FC236}">
                <a16:creationId xmlns:a16="http://schemas.microsoft.com/office/drawing/2014/main" id="{4F03F5DE-445C-7ED4-E561-E6093B4DB004}"/>
              </a:ext>
            </a:extLst>
          </p:cNvPr>
          <p:cNvSpPr txBox="1"/>
          <p:nvPr/>
        </p:nvSpPr>
        <p:spPr>
          <a:xfrm>
            <a:off x="9422989" y="6237907"/>
            <a:ext cx="225694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solidFill>
                    <a:prstClr val="white"/>
                  </a:solidFill>
                </a:ln>
                <a:solidFill>
                  <a:prstClr val="white"/>
                </a:solidFill>
                <a:effectLst>
                  <a:glow rad="254000">
                    <a:prstClr val="black">
                      <a:lumMod val="95000"/>
                      <a:lumOff val="5000"/>
                      <a:alpha val="8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出典：首相官邸</a:t>
            </a:r>
            <a:r>
              <a:rPr kumimoji="1" lang="en-US" altLang="ja-JP" sz="1800" b="1" i="0" u="none" strike="noStrike" kern="1200" cap="none" spc="0" normalizeH="0" baseline="0" noProof="0" dirty="0">
                <a:ln>
                  <a:solidFill>
                    <a:prstClr val="white"/>
                  </a:solidFill>
                </a:ln>
                <a:solidFill>
                  <a:prstClr val="white"/>
                </a:solidFill>
                <a:effectLst>
                  <a:glow rad="254000">
                    <a:prstClr val="black">
                      <a:lumMod val="95000"/>
                      <a:lumOff val="5000"/>
                      <a:alpha val="85000"/>
                    </a:prst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HP</a:t>
            </a:r>
            <a:endPar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58442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E46E241-1C3E-A430-1B80-19CA4C823406}"/>
              </a:ext>
            </a:extLst>
          </p:cNvPr>
          <p:cNvPicPr>
            <a:picLocks noChangeAspect="1"/>
          </p:cNvPicPr>
          <p:nvPr/>
        </p:nvPicPr>
        <p:blipFill>
          <a:blip r:embed="rId3"/>
          <a:stretch>
            <a:fillRect/>
          </a:stretch>
        </p:blipFill>
        <p:spPr>
          <a:xfrm>
            <a:off x="32340" y="0"/>
            <a:ext cx="12127320" cy="6858000"/>
          </a:xfrm>
          <a:prstGeom prst="rect">
            <a:avLst/>
          </a:prstGeom>
        </p:spPr>
      </p:pic>
      <p:sp>
        <p:nvSpPr>
          <p:cNvPr id="3" name="テキスト ボックス 2">
            <a:extLst>
              <a:ext uri="{FF2B5EF4-FFF2-40B4-BE49-F238E27FC236}">
                <a16:creationId xmlns:a16="http://schemas.microsoft.com/office/drawing/2014/main" id="{83AF490B-5BF0-C977-3011-8BE4DE3C2F1D}"/>
              </a:ext>
            </a:extLst>
          </p:cNvPr>
          <p:cNvSpPr txBox="1"/>
          <p:nvPr/>
        </p:nvSpPr>
        <p:spPr>
          <a:xfrm>
            <a:off x="2515532" y="282800"/>
            <a:ext cx="7160935" cy="1000915"/>
          </a:xfrm>
          <a:prstGeom prst="rect">
            <a:avLst/>
          </a:prstGeom>
          <a:noFill/>
        </p:spPr>
        <p:txBody>
          <a:bodyPr wrap="none" rtlCol="0">
            <a:spAutoFit/>
          </a:bodyP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1" lang="en-US" altLang="ja-JP"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2024</a:t>
            </a:r>
            <a:r>
              <a:rPr kumimoji="1" lang="ja-JP" altLang="en-US"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年の「</a:t>
            </a:r>
            <a:r>
              <a:rPr kumimoji="1" lang="en-US" altLang="ja-JP"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10</a:t>
            </a:r>
            <a:r>
              <a:rPr kumimoji="1" lang="ja-JP" altLang="en-US"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大リスク」</a:t>
            </a:r>
            <a:endParaRPr kumimoji="1" lang="en-US" altLang="ja-JP"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1" lang="ja-JP" altLang="en-US" sz="32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米調査会社「ユーラシア・グループ」</a:t>
            </a:r>
            <a:endParaRPr kumimoji="1" lang="en-US" altLang="ja-JP" sz="32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D533788B-75AE-0EF9-FED0-9455729A1A8F}"/>
              </a:ext>
            </a:extLst>
          </p:cNvPr>
          <p:cNvGraphicFramePr>
            <a:graphicFrameLocks noGrp="1"/>
          </p:cNvGraphicFramePr>
          <p:nvPr/>
        </p:nvGraphicFramePr>
        <p:xfrm>
          <a:off x="312057" y="1376894"/>
          <a:ext cx="11629572" cy="5350710"/>
        </p:xfrm>
        <a:graphic>
          <a:graphicData uri="http://schemas.openxmlformats.org/drawingml/2006/table">
            <a:tbl>
              <a:tblPr>
                <a:tableStyleId>{5C22544A-7EE6-4342-B048-85BDC9FD1C3A}</a:tableStyleId>
              </a:tblPr>
              <a:tblGrid>
                <a:gridCol w="732972">
                  <a:extLst>
                    <a:ext uri="{9D8B030D-6E8A-4147-A177-3AD203B41FA5}">
                      <a16:colId xmlns:a16="http://schemas.microsoft.com/office/drawing/2014/main" val="2374833359"/>
                    </a:ext>
                  </a:extLst>
                </a:gridCol>
                <a:gridCol w="3058885">
                  <a:extLst>
                    <a:ext uri="{9D8B030D-6E8A-4147-A177-3AD203B41FA5}">
                      <a16:colId xmlns:a16="http://schemas.microsoft.com/office/drawing/2014/main" val="2936379034"/>
                    </a:ext>
                  </a:extLst>
                </a:gridCol>
                <a:gridCol w="7837715">
                  <a:extLst>
                    <a:ext uri="{9D8B030D-6E8A-4147-A177-3AD203B41FA5}">
                      <a16:colId xmlns:a16="http://schemas.microsoft.com/office/drawing/2014/main" val="3793932410"/>
                    </a:ext>
                  </a:extLst>
                </a:gridCol>
              </a:tblGrid>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1</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米国の敵は米国</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大統領選で分断と機能不全が深刻化</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1424330942"/>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2</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瀬戸際の中東</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ガザでの戦闘は紛争の第</a:t>
                      </a:r>
                      <a:r>
                        <a:rPr kumimoji="1" lang="en-US" altLang="ja-JP"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1</a:t>
                      </a:r>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段階</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741002479"/>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3</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ウクライナ分割</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ロシアは占領地を維持、今年が戦争の転換点に</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3837913830"/>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4</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統治されない</a:t>
                      </a:r>
                      <a:r>
                        <a:rPr kumimoji="1" lang="en-US" altLang="ja-JP"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AI</a:t>
                      </a:r>
                      <a:endPar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選挙に影響を与えるために生成</a:t>
                      </a:r>
                      <a:r>
                        <a:rPr kumimoji="1" lang="en-US" altLang="ja-JP"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AI</a:t>
                      </a:r>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が利用される</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2349555472"/>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5</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ならず者の枢軸</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ロシア、北朝鮮、イランの連携が脅威に</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2877513159"/>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6</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中国回復せず</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金融の脆弱性や需要不足に対応できず</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561565726"/>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7</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重要鉱物を巡る争い</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各国が産業政策と貿易制限を強化</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2040297837"/>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8</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経済的逆風</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インフレが経済の足かせに。景気刺激策は限定的</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82697114"/>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9</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エルニーニョ再来</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異常気象が食糧難や水不足、病気の要因に</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2091268206"/>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10</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米国でのビジネス</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企業は米国の「分断」への対応に苦慮</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509616003"/>
                  </a:ext>
                </a:extLst>
              </a:tr>
            </a:tbl>
          </a:graphicData>
        </a:graphic>
      </p:graphicFrame>
    </p:spTree>
    <p:extLst>
      <p:ext uri="{BB962C8B-B14F-4D97-AF65-F5344CB8AC3E}">
        <p14:creationId xmlns:p14="http://schemas.microsoft.com/office/powerpoint/2010/main" val="2327660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E46E241-1C3E-A430-1B80-19CA4C823406}"/>
              </a:ext>
            </a:extLst>
          </p:cNvPr>
          <p:cNvPicPr>
            <a:picLocks noChangeAspect="1"/>
          </p:cNvPicPr>
          <p:nvPr/>
        </p:nvPicPr>
        <p:blipFill>
          <a:blip r:embed="rId3"/>
          <a:stretch>
            <a:fillRect/>
          </a:stretch>
        </p:blipFill>
        <p:spPr>
          <a:xfrm>
            <a:off x="32340" y="0"/>
            <a:ext cx="12127320" cy="6858000"/>
          </a:xfrm>
          <a:prstGeom prst="rect">
            <a:avLst/>
          </a:prstGeom>
        </p:spPr>
      </p:pic>
      <p:sp>
        <p:nvSpPr>
          <p:cNvPr id="3" name="テキスト ボックス 2">
            <a:extLst>
              <a:ext uri="{FF2B5EF4-FFF2-40B4-BE49-F238E27FC236}">
                <a16:creationId xmlns:a16="http://schemas.microsoft.com/office/drawing/2014/main" id="{83AF490B-5BF0-C977-3011-8BE4DE3C2F1D}"/>
              </a:ext>
            </a:extLst>
          </p:cNvPr>
          <p:cNvSpPr txBox="1"/>
          <p:nvPr/>
        </p:nvSpPr>
        <p:spPr>
          <a:xfrm>
            <a:off x="2515532" y="282800"/>
            <a:ext cx="7160935" cy="1000915"/>
          </a:xfrm>
          <a:prstGeom prst="rect">
            <a:avLst/>
          </a:prstGeom>
          <a:noFill/>
        </p:spPr>
        <p:txBody>
          <a:bodyPr wrap="none" rtlCol="0">
            <a:spAutoFit/>
          </a:bodyP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1" lang="en-US" altLang="ja-JP"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2024</a:t>
            </a:r>
            <a:r>
              <a:rPr kumimoji="1" lang="ja-JP" altLang="en-US"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年の「</a:t>
            </a:r>
            <a:r>
              <a:rPr kumimoji="1" lang="en-US" altLang="ja-JP"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10</a:t>
            </a:r>
            <a:r>
              <a:rPr kumimoji="1" lang="ja-JP" altLang="en-US"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大リスク」</a:t>
            </a:r>
            <a:endParaRPr kumimoji="1" lang="en-US" altLang="ja-JP" sz="44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1" lang="ja-JP" altLang="en-US" sz="32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rPr>
              <a:t>米調査会社「ユーラシア・グループ」</a:t>
            </a:r>
            <a:endParaRPr kumimoji="1" lang="en-US" altLang="ja-JP" sz="3200" b="1" i="0" u="none" strike="noStrike" kern="1200" cap="none" spc="0" normalizeH="0" baseline="0" noProof="0" dirty="0">
              <a:ln>
                <a:solidFill>
                  <a:prstClr val="white"/>
                </a:solidFill>
              </a:ln>
              <a:solidFill>
                <a:prstClr val="white"/>
              </a:solidFill>
              <a:effectLst>
                <a:glow rad="177800">
                  <a:schemeClr val="accent1">
                    <a:lumMod val="50000"/>
                    <a:alpha val="40000"/>
                  </a:schemeClr>
                </a:glow>
                <a:outerShdw blurRad="50800" dist="38100" dir="5400000" algn="t" rotWithShape="0">
                  <a:srgbClr val="44546A">
                    <a:lumMod val="50000"/>
                    <a:alpha val="40000"/>
                  </a:srgbClr>
                </a:outerShdw>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D533788B-75AE-0EF9-FED0-9455729A1A8F}"/>
              </a:ext>
            </a:extLst>
          </p:cNvPr>
          <p:cNvGraphicFramePr>
            <a:graphicFrameLocks noGrp="1"/>
          </p:cNvGraphicFramePr>
          <p:nvPr/>
        </p:nvGraphicFramePr>
        <p:xfrm>
          <a:off x="312057" y="1376894"/>
          <a:ext cx="11629572" cy="5350710"/>
        </p:xfrm>
        <a:graphic>
          <a:graphicData uri="http://schemas.openxmlformats.org/drawingml/2006/table">
            <a:tbl>
              <a:tblPr>
                <a:tableStyleId>{5C22544A-7EE6-4342-B048-85BDC9FD1C3A}</a:tableStyleId>
              </a:tblPr>
              <a:tblGrid>
                <a:gridCol w="732972">
                  <a:extLst>
                    <a:ext uri="{9D8B030D-6E8A-4147-A177-3AD203B41FA5}">
                      <a16:colId xmlns:a16="http://schemas.microsoft.com/office/drawing/2014/main" val="2374833359"/>
                    </a:ext>
                  </a:extLst>
                </a:gridCol>
                <a:gridCol w="3058885">
                  <a:extLst>
                    <a:ext uri="{9D8B030D-6E8A-4147-A177-3AD203B41FA5}">
                      <a16:colId xmlns:a16="http://schemas.microsoft.com/office/drawing/2014/main" val="2936379034"/>
                    </a:ext>
                  </a:extLst>
                </a:gridCol>
                <a:gridCol w="7837715">
                  <a:extLst>
                    <a:ext uri="{9D8B030D-6E8A-4147-A177-3AD203B41FA5}">
                      <a16:colId xmlns:a16="http://schemas.microsoft.com/office/drawing/2014/main" val="3793932410"/>
                    </a:ext>
                  </a:extLst>
                </a:gridCol>
              </a:tblGrid>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1</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米国の敵は米国</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大統領選で分断と機能不全が深刻化</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1424330942"/>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2</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瀬戸際の中東</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ガザでの戦闘は紛争の第</a:t>
                      </a:r>
                      <a:r>
                        <a:rPr kumimoji="1" lang="en-US" altLang="ja-JP"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1</a:t>
                      </a:r>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段階</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741002479"/>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3</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ウクライナ分割</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ロシアは占領地を維持、今年が戦争の転換点に</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3837913830"/>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4</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統治されない</a:t>
                      </a:r>
                      <a:r>
                        <a:rPr kumimoji="1" lang="en-US" altLang="ja-JP"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AI</a:t>
                      </a:r>
                      <a:endPar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選挙に影響を与えるために生成</a:t>
                      </a:r>
                      <a:r>
                        <a:rPr kumimoji="1" lang="en-US" altLang="ja-JP"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AI</a:t>
                      </a:r>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が利用される</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2349555472"/>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5</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ならず者の枢軸</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ロシア、北朝鮮、イランの連携が脅威に</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2877513159"/>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6</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中国回復せず</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金融の脆弱性や需要不足に対応できず</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561565726"/>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7</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重要鉱物を巡る争い</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各国が産業政策と貿易制限を強化</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2040297837"/>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8</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経済的逆風</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インフレが経済の足かせに。景気刺激策は限定的</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82697114"/>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9</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エルニーニョ再来</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異常気象が食糧難や水不足、病気の要因に</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2091268206"/>
                  </a:ext>
                </a:extLst>
              </a:tr>
              <a:tr h="535071">
                <a:tc>
                  <a:txBody>
                    <a:bodyPr/>
                    <a:lstStyle/>
                    <a:p>
                      <a:pPr algn="ctr"/>
                      <a:r>
                        <a:rPr kumimoji="1" lang="en-US" altLang="ja-JP"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10</a:t>
                      </a:r>
                      <a:endParaRPr kumimoji="1" lang="ja-JP" altLang="en-US" sz="28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endParaRP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米国でのビジネス</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tc>
                  <a:txBody>
                    <a:bodyPr/>
                    <a:lstStyle/>
                    <a:p>
                      <a:r>
                        <a:rPr kumimoji="1" lang="ja-JP" altLang="en-US" sz="2400" b="1" dirty="0">
                          <a:ln>
                            <a:solidFill>
                              <a:schemeClr val="bg1"/>
                            </a:solidFill>
                          </a:ln>
                          <a:solidFill>
                            <a:schemeClr val="bg1"/>
                          </a:solidFill>
                          <a:effectLst>
                            <a:glow rad="228600">
                              <a:srgbClr val="002060">
                                <a:alpha val="60000"/>
                              </a:srgbClr>
                            </a:glow>
                          </a:effectLst>
                          <a:latin typeface="メイリオ" panose="020B0604030504040204" pitchFamily="50" charset="-128"/>
                          <a:ea typeface="メイリオ" panose="020B0604030504040204" pitchFamily="50" charset="-128"/>
                        </a:rPr>
                        <a:t>企業は米国の「分断」への対応に苦慮</a:t>
                      </a:r>
                    </a:p>
                  </a:txBody>
                  <a:tcPr marT="7200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alpha val="55000"/>
                      </a:srgbClr>
                    </a:solidFill>
                  </a:tcPr>
                </a:tc>
                <a:extLst>
                  <a:ext uri="{0D108BD9-81ED-4DB2-BD59-A6C34878D82A}">
                    <a16:rowId xmlns:a16="http://schemas.microsoft.com/office/drawing/2014/main" val="509616003"/>
                  </a:ext>
                </a:extLst>
              </a:tr>
            </a:tbl>
          </a:graphicData>
        </a:graphic>
      </p:graphicFrame>
      <p:grpSp>
        <p:nvGrpSpPr>
          <p:cNvPr id="7" name="グループ化 6">
            <a:extLst>
              <a:ext uri="{FF2B5EF4-FFF2-40B4-BE49-F238E27FC236}">
                <a16:creationId xmlns:a16="http://schemas.microsoft.com/office/drawing/2014/main" id="{E1B7CCE1-3614-50DE-3D7C-36D94162AA83}"/>
              </a:ext>
            </a:extLst>
          </p:cNvPr>
          <p:cNvGrpSpPr/>
          <p:nvPr/>
        </p:nvGrpSpPr>
        <p:grpSpPr>
          <a:xfrm>
            <a:off x="0" y="0"/>
            <a:ext cx="12192001" cy="6858000"/>
            <a:chOff x="0" y="0"/>
            <a:chExt cx="12192001" cy="6858000"/>
          </a:xfrm>
        </p:grpSpPr>
        <p:sp>
          <p:nvSpPr>
            <p:cNvPr id="6" name="正方形/長方形 5">
              <a:extLst>
                <a:ext uri="{FF2B5EF4-FFF2-40B4-BE49-F238E27FC236}">
                  <a16:creationId xmlns:a16="http://schemas.microsoft.com/office/drawing/2014/main" id="{A8C3AB65-BEA8-CF5A-6EFC-42E416ACE76D}"/>
                </a:ext>
              </a:extLst>
            </p:cNvPr>
            <p:cNvSpPr/>
            <p:nvPr/>
          </p:nvSpPr>
          <p:spPr>
            <a:xfrm>
              <a:off x="1" y="0"/>
              <a:ext cx="12192000" cy="6858000"/>
            </a:xfrm>
            <a:prstGeom prst="rect">
              <a:avLst/>
            </a:prstGeom>
            <a:solidFill>
              <a:schemeClr val="accent1">
                <a:lumMod val="50000"/>
                <a:alpha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F4584A31-FB87-5704-0AC7-9BCDEC586B26}"/>
                </a:ext>
              </a:extLst>
            </p:cNvPr>
            <p:cNvSpPr/>
            <p:nvPr/>
          </p:nvSpPr>
          <p:spPr>
            <a:xfrm>
              <a:off x="0" y="2952205"/>
              <a:ext cx="12189006" cy="1711235"/>
            </a:xfrm>
            <a:prstGeom prst="rect">
              <a:avLst/>
            </a:prstGeom>
            <a:solidFill>
              <a:schemeClr val="accent1">
                <a:lumMod val="50000"/>
                <a:alpha val="76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rtl="0" eaLnBrk="1" fontAlgn="ctr" latinLnBrk="0" hangingPunct="1">
                <a:spcBef>
                  <a:spcPts val="0"/>
                </a:spcBef>
                <a:spcAft>
                  <a:spcPts val="0"/>
                </a:spcAft>
              </a:pPr>
              <a:r>
                <a:rPr kumimoji="1" lang="ja-JP" altLang="ja-JP" sz="8000" b="1" i="0" u="none" strike="noStrike" kern="1200" spc="300" dirty="0">
                  <a:ln w="22225" cap="flat" cmpd="sng" algn="ctr">
                    <a:solidFill>
                      <a:schemeClr val="bg1"/>
                    </a:solidFill>
                    <a:prstDash val="solid"/>
                    <a:round/>
                  </a:ln>
                  <a:solidFill>
                    <a:srgbClr val="FFFFFF"/>
                  </a:solidFill>
                  <a:effectLst>
                    <a:glow rad="254000">
                      <a:srgbClr val="002060">
                        <a:alpha val="80000"/>
                      </a:srgbClr>
                    </a:glow>
                    <a:outerShdw blurRad="50800" dist="50800" dir="5400000" algn="ctr" rotWithShape="0">
                      <a:srgbClr val="002060"/>
                    </a:outerShdw>
                  </a:effectLst>
                  <a:latin typeface="メイリオ" panose="020B0604030504040204" pitchFamily="50" charset="-128"/>
                  <a:ea typeface="メイリオ" panose="020B0604030504040204" pitchFamily="50" charset="-128"/>
                </a:rPr>
                <a:t>ならず者の枢軸</a:t>
              </a:r>
              <a:r>
                <a:rPr kumimoji="1" lang="ja-JP" altLang="en-US" sz="8000" b="1" i="0" u="none" strike="noStrike" kern="1200" spc="300" dirty="0">
                  <a:ln w="22225" cap="flat" cmpd="sng" algn="ctr">
                    <a:solidFill>
                      <a:schemeClr val="bg1"/>
                    </a:solidFill>
                    <a:prstDash val="solid"/>
                    <a:round/>
                  </a:ln>
                  <a:solidFill>
                    <a:srgbClr val="FFFFFF"/>
                  </a:solidFill>
                  <a:effectLst>
                    <a:glow rad="254000">
                      <a:srgbClr val="002060">
                        <a:alpha val="80000"/>
                      </a:srgbClr>
                    </a:glow>
                    <a:outerShdw blurRad="50800" dist="50800" dir="5400000" algn="ctr" rotWithShape="0">
                      <a:srgbClr val="002060"/>
                    </a:outerShdw>
                  </a:effectLst>
                  <a:latin typeface="メイリオ" panose="020B0604030504040204" pitchFamily="50" charset="-128"/>
                  <a:ea typeface="メイリオ" panose="020B0604030504040204" pitchFamily="50" charset="-128"/>
                </a:rPr>
                <a:t>が脅威に</a:t>
              </a:r>
              <a:r>
                <a:rPr lang="ja-JP" altLang="en-US" sz="8000" spc="300" dirty="0">
                  <a:ln w="22225">
                    <a:solidFill>
                      <a:schemeClr val="bg1"/>
                    </a:solidFill>
                  </a:ln>
                  <a:effectLst>
                    <a:glow rad="254000">
                      <a:srgbClr val="002060">
                        <a:alpha val="80000"/>
                      </a:srgbClr>
                    </a:glow>
                    <a:outerShdw blurRad="50800" dist="50800" dir="5400000" algn="ctr" rotWithShape="0">
                      <a:srgbClr val="002060"/>
                    </a:outerShdw>
                  </a:effectLst>
                  <a:latin typeface="Arial" panose="020B0604020202020204" pitchFamily="34" charset="0"/>
                </a:rPr>
                <a:t>　</a:t>
              </a:r>
              <a:endParaRPr lang="ja-JP" altLang="ja-JP" sz="8000" b="0" i="0" u="none" strike="noStrike" spc="300" dirty="0">
                <a:ln w="22225" cap="flat" cmpd="sng" algn="ctr">
                  <a:solidFill>
                    <a:schemeClr val="bg1"/>
                  </a:solidFill>
                  <a:prstDash val="solid"/>
                  <a:round/>
                </a:ln>
                <a:effectLst>
                  <a:glow rad="254000">
                    <a:srgbClr val="002060">
                      <a:alpha val="80000"/>
                    </a:srgbClr>
                  </a:glow>
                  <a:outerShdw blurRad="50800" dist="50800" dir="5400000" algn="ctr" rotWithShape="0">
                    <a:srgbClr val="002060"/>
                  </a:outerShdw>
                </a:effectLst>
                <a:latin typeface="Arial" panose="020B0604020202020204" pitchFamily="34" charset="0"/>
              </a:endParaRPr>
            </a:p>
          </p:txBody>
        </p:sp>
      </p:grpSp>
    </p:spTree>
    <p:extLst>
      <p:ext uri="{BB962C8B-B14F-4D97-AF65-F5344CB8AC3E}">
        <p14:creationId xmlns:p14="http://schemas.microsoft.com/office/powerpoint/2010/main" val="922897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E46E241-1C3E-A430-1B80-19CA4C823406}"/>
              </a:ext>
            </a:extLst>
          </p:cNvPr>
          <p:cNvPicPr>
            <a:picLocks noChangeAspect="1"/>
          </p:cNvPicPr>
          <p:nvPr/>
        </p:nvPicPr>
        <p:blipFill>
          <a:blip r:embed="rId3"/>
          <a:stretch>
            <a:fillRect/>
          </a:stretch>
        </p:blipFill>
        <p:spPr>
          <a:xfrm>
            <a:off x="32340" y="0"/>
            <a:ext cx="12127320" cy="6858000"/>
          </a:xfrm>
          <a:prstGeom prst="rect">
            <a:avLst/>
          </a:prstGeom>
        </p:spPr>
      </p:pic>
      <p:sp>
        <p:nvSpPr>
          <p:cNvPr id="8" name="正方形/長方形 7">
            <a:extLst>
              <a:ext uri="{FF2B5EF4-FFF2-40B4-BE49-F238E27FC236}">
                <a16:creationId xmlns:a16="http://schemas.microsoft.com/office/drawing/2014/main" id="{06A48E1B-D105-6C5B-6A6B-067178A79C2C}"/>
              </a:ext>
            </a:extLst>
          </p:cNvPr>
          <p:cNvSpPr/>
          <p:nvPr/>
        </p:nvSpPr>
        <p:spPr>
          <a:xfrm>
            <a:off x="0" y="-1"/>
            <a:ext cx="12192000" cy="6857999"/>
          </a:xfrm>
          <a:prstGeom prst="rect">
            <a:avLst/>
          </a:prstGeom>
          <a:solidFill>
            <a:schemeClr val="accent1">
              <a:lumMod val="50000"/>
              <a:alpha val="6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C43D69C8-B4C5-6B34-934F-A0B2EF6FFB20}"/>
              </a:ext>
            </a:extLst>
          </p:cNvPr>
          <p:cNvGrpSpPr/>
          <p:nvPr/>
        </p:nvGrpSpPr>
        <p:grpSpPr>
          <a:xfrm>
            <a:off x="339635" y="2047602"/>
            <a:ext cx="11365932" cy="3141618"/>
            <a:chOff x="339635" y="2047602"/>
            <a:chExt cx="11365932" cy="3141618"/>
          </a:xfrm>
        </p:grpSpPr>
        <p:sp>
          <p:nvSpPr>
            <p:cNvPr id="9" name="正方形/長方形 8">
              <a:extLst>
                <a:ext uri="{FF2B5EF4-FFF2-40B4-BE49-F238E27FC236}">
                  <a16:creationId xmlns:a16="http://schemas.microsoft.com/office/drawing/2014/main" id="{4CE90906-6518-60C4-1CCA-92E1FD7C8FAD}"/>
                </a:ext>
              </a:extLst>
            </p:cNvPr>
            <p:cNvSpPr/>
            <p:nvPr/>
          </p:nvSpPr>
          <p:spPr>
            <a:xfrm>
              <a:off x="339635" y="2047602"/>
              <a:ext cx="5472090" cy="3141618"/>
            </a:xfrm>
            <a:prstGeom prst="rect">
              <a:avLst/>
            </a:prstGeom>
            <a:solidFill>
              <a:schemeClr val="accent1">
                <a:lumMod val="50000"/>
                <a:alpha val="6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1500"/>
                </a:lnSpc>
              </a:pPr>
              <a:r>
                <a:rPr kumimoji="1" lang="ja-JP" altLang="en-US" sz="8000" b="1" dirty="0">
                  <a:ln>
                    <a:solidFill>
                      <a:schemeClr val="bg1"/>
                    </a:solidFill>
                  </a:ln>
                  <a:solidFill>
                    <a:schemeClr val="bg1"/>
                  </a:solidFill>
                  <a:effectLst>
                    <a:glow rad="254000">
                      <a:srgbClr val="002060">
                        <a:alpha val="80000"/>
                      </a:srgbClr>
                    </a:glow>
                    <a:outerShdw blurRad="50800" dist="50800" dir="5400000" algn="ctr" rotWithShape="0">
                      <a:srgbClr val="002060"/>
                    </a:outerShdw>
                  </a:effectLst>
                  <a:latin typeface="メイリオ" panose="020B0604030504040204" pitchFamily="50" charset="-128"/>
                  <a:ea typeface="メイリオ" panose="020B0604030504040204" pitchFamily="50" charset="-128"/>
                </a:rPr>
                <a:t>中露連携</a:t>
              </a:r>
              <a:endParaRPr kumimoji="1" lang="en-US" altLang="ja-JP" sz="8000" b="1" dirty="0">
                <a:ln>
                  <a:solidFill>
                    <a:schemeClr val="bg1"/>
                  </a:solidFill>
                </a:ln>
                <a:solidFill>
                  <a:schemeClr val="bg1"/>
                </a:solidFill>
                <a:effectLst>
                  <a:glow rad="254000">
                    <a:srgbClr val="002060">
                      <a:alpha val="80000"/>
                    </a:srgbClr>
                  </a:glow>
                  <a:outerShdw blurRad="50800" dist="50800" dir="5400000" algn="ctr" rotWithShape="0">
                    <a:srgbClr val="002060"/>
                  </a:outerShdw>
                </a:effectLst>
                <a:latin typeface="メイリオ" panose="020B0604030504040204" pitchFamily="50" charset="-128"/>
                <a:ea typeface="メイリオ" panose="020B0604030504040204" pitchFamily="50" charset="-128"/>
              </a:endParaRPr>
            </a:p>
            <a:p>
              <a:pPr algn="ctr">
                <a:lnSpc>
                  <a:spcPts val="11500"/>
                </a:lnSpc>
              </a:pPr>
              <a:r>
                <a:rPr lang="ja-JP" altLang="en-US" sz="8000" b="1" dirty="0">
                  <a:ln>
                    <a:solidFill>
                      <a:schemeClr val="bg1"/>
                    </a:solidFill>
                  </a:ln>
                  <a:solidFill>
                    <a:schemeClr val="bg1"/>
                  </a:solidFill>
                  <a:effectLst>
                    <a:glow rad="254000">
                      <a:srgbClr val="002060">
                        <a:alpha val="80000"/>
                      </a:srgbClr>
                    </a:glow>
                    <a:outerShdw blurRad="50800" dist="50800" dir="5400000" algn="ctr" rotWithShape="0">
                      <a:srgbClr val="002060"/>
                    </a:outerShdw>
                  </a:effectLst>
                  <a:latin typeface="メイリオ" panose="020B0604030504040204" pitchFamily="50" charset="-128"/>
                  <a:ea typeface="メイリオ" panose="020B0604030504040204" pitchFamily="50" charset="-128"/>
                </a:rPr>
                <a:t>露朝連携</a:t>
              </a:r>
              <a:endParaRPr kumimoji="1" lang="ja-JP" altLang="en-US" sz="8000" b="1" dirty="0">
                <a:ln>
                  <a:solidFill>
                    <a:schemeClr val="bg1"/>
                  </a:solidFill>
                </a:ln>
                <a:solidFill>
                  <a:schemeClr val="bg1"/>
                </a:solidFill>
                <a:effectLst>
                  <a:glow rad="254000">
                    <a:srgbClr val="002060">
                      <a:alpha val="80000"/>
                    </a:srgbClr>
                  </a:glow>
                  <a:outerShdw blurRad="50800" dist="50800" dir="5400000" algn="ctr" rotWithShape="0">
                    <a:srgbClr val="002060"/>
                  </a:outerShdw>
                </a:effectLst>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FE3FC2AE-B043-50FC-A81D-13A50F53D48E}"/>
                </a:ext>
              </a:extLst>
            </p:cNvPr>
            <p:cNvSpPr/>
            <p:nvPr/>
          </p:nvSpPr>
          <p:spPr>
            <a:xfrm>
              <a:off x="5953556" y="2488474"/>
              <a:ext cx="5752011" cy="2468880"/>
            </a:xfrm>
            <a:prstGeom prst="rect">
              <a:avLst/>
            </a:prstGeom>
            <a:solidFill>
              <a:schemeClr val="accent1">
                <a:lumMod val="50000"/>
                <a:alpha val="6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0" b="1" dirty="0">
                  <a:ln>
                    <a:solidFill>
                      <a:schemeClr val="bg1"/>
                    </a:solidFill>
                  </a:ln>
                  <a:solidFill>
                    <a:schemeClr val="bg1"/>
                  </a:solidFill>
                  <a:effectLst>
                    <a:glow rad="254000">
                      <a:srgbClr val="002060">
                        <a:alpha val="80000"/>
                      </a:srgbClr>
                    </a:glow>
                    <a:outerShdw blurRad="50800" dist="50800" dir="5400000" algn="ctr" rotWithShape="0">
                      <a:srgbClr val="002060"/>
                    </a:outerShdw>
                  </a:effectLst>
                  <a:latin typeface="メイリオ" panose="020B0604030504040204" pitchFamily="50" charset="-128"/>
                  <a:ea typeface="メイリオ" panose="020B0604030504040204" pitchFamily="50" charset="-128"/>
                </a:rPr>
                <a:t>強化促進</a:t>
              </a:r>
            </a:p>
          </p:txBody>
        </p:sp>
      </p:grpSp>
    </p:spTree>
    <p:extLst>
      <p:ext uri="{BB962C8B-B14F-4D97-AF65-F5344CB8AC3E}">
        <p14:creationId xmlns:p14="http://schemas.microsoft.com/office/powerpoint/2010/main" val="136512071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3234</TotalTime>
  <Words>1742</Words>
  <Application>Microsoft Office PowerPoint</Application>
  <PresentationFormat>ワイド画面</PresentationFormat>
  <Paragraphs>218</Paragraphs>
  <Slides>9</Slides>
  <Notes>9</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9</vt:i4>
      </vt:variant>
    </vt:vector>
  </HeadingPairs>
  <TitlesOfParts>
    <vt:vector size="14" baseType="lpstr">
      <vt:lpstr>メイリオ</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梶栗　正義</dc:creator>
  <cp:lastModifiedBy>梶栗　正義</cp:lastModifiedBy>
  <cp:revision>41</cp:revision>
  <cp:lastPrinted>2024-04-11T07:35:08Z</cp:lastPrinted>
  <dcterms:created xsi:type="dcterms:W3CDTF">2023-12-22T11:58:12Z</dcterms:created>
  <dcterms:modified xsi:type="dcterms:W3CDTF">2024-06-08T03:09:33Z</dcterms:modified>
</cp:coreProperties>
</file>