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73" r:id="rId6"/>
    <p:sldId id="272" r:id="rId7"/>
    <p:sldId id="261" r:id="rId8"/>
    <p:sldId id="265" r:id="rId9"/>
    <p:sldId id="266" r:id="rId10"/>
    <p:sldId id="276" r:id="rId11"/>
    <p:sldId id="269" r:id="rId12"/>
    <p:sldId id="270" r:id="rId13"/>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379762-47FF-4F3C-8562-40A1677F9B0B}" v="1" dt="2024-06-09T21:34:53.295"/>
    <p1510:client id="{334B1F8C-8CF7-47BC-B2D2-4BBB72649BEE}" v="2" dt="2024-06-09T21:16:42.4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86380" autoAdjust="0"/>
  </p:normalViewPr>
  <p:slideViewPr>
    <p:cSldViewPr snapToGrid="0">
      <p:cViewPr varScale="1">
        <p:scale>
          <a:sx n="89" d="100"/>
          <a:sy n="89" d="100"/>
        </p:scale>
        <p:origin x="102" y="9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shio watanabe" userId="4f88620549a6431d" providerId="LiveId" clId="{2F379762-47FF-4F3C-8562-40A1677F9B0B}"/>
    <pc:docChg chg="modNotesMaster">
      <pc:chgData name="yoshio watanabe" userId="4f88620549a6431d" providerId="LiveId" clId="{2F379762-47FF-4F3C-8562-40A1677F9B0B}" dt="2024-06-09T21:34:53.292" v="0"/>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84871" cy="502755"/>
          </a:xfrm>
          <a:prstGeom prst="rect">
            <a:avLst/>
          </a:prstGeom>
        </p:spPr>
        <p:txBody>
          <a:bodyPr vert="horz" lIns="96616" tIns="48308" rIns="96616" bIns="48308"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1"/>
            <a:ext cx="2984871" cy="502755"/>
          </a:xfrm>
          <a:prstGeom prst="rect">
            <a:avLst/>
          </a:prstGeom>
        </p:spPr>
        <p:txBody>
          <a:bodyPr vert="horz" lIns="96616" tIns="48308" rIns="96616" bIns="48308" rtlCol="0"/>
          <a:lstStyle>
            <a:lvl1pPr algn="r">
              <a:defRPr sz="1300"/>
            </a:lvl1pPr>
          </a:lstStyle>
          <a:p>
            <a:fld id="{488BA72F-9DC7-4BE8-ACC6-1FE19E70438E}" type="datetimeFigureOut">
              <a:rPr kumimoji="1" lang="ja-JP" altLang="en-US" smtClean="0"/>
              <a:t>2024/6/11</a:t>
            </a:fld>
            <a:endParaRPr kumimoji="1" lang="ja-JP" altLang="en-US"/>
          </a:p>
        </p:txBody>
      </p:sp>
      <p:sp>
        <p:nvSpPr>
          <p:cNvPr id="4" name="スライド イメージ プレースホルダー 3"/>
          <p:cNvSpPr>
            <a:spLocks noGrp="1" noRot="1" noChangeAspect="1"/>
          </p:cNvSpPr>
          <p:nvPr>
            <p:ph type="sldImg" idx="2"/>
          </p:nvPr>
        </p:nvSpPr>
        <p:spPr>
          <a:xfrm>
            <a:off x="436563" y="1250950"/>
            <a:ext cx="6015037" cy="3384550"/>
          </a:xfrm>
          <a:prstGeom prst="rect">
            <a:avLst/>
          </a:prstGeom>
          <a:noFill/>
          <a:ln w="12700">
            <a:solidFill>
              <a:prstClr val="black"/>
            </a:solidFill>
          </a:ln>
        </p:spPr>
        <p:txBody>
          <a:bodyPr vert="horz" lIns="96616" tIns="48308" rIns="96616" bIns="48308" rtlCol="0" anchor="ctr"/>
          <a:lstStyle/>
          <a:p>
            <a:endParaRPr lang="ja-JP" altLang="en-US"/>
          </a:p>
        </p:txBody>
      </p:sp>
      <p:sp>
        <p:nvSpPr>
          <p:cNvPr id="5" name="ノート プレースホルダー 4"/>
          <p:cNvSpPr>
            <a:spLocks noGrp="1"/>
          </p:cNvSpPr>
          <p:nvPr>
            <p:ph type="body" sz="quarter" idx="3"/>
          </p:nvPr>
        </p:nvSpPr>
        <p:spPr>
          <a:xfrm>
            <a:off x="688817" y="4822270"/>
            <a:ext cx="5510530" cy="3945494"/>
          </a:xfrm>
          <a:prstGeom prst="rect">
            <a:avLst/>
          </a:prstGeom>
        </p:spPr>
        <p:txBody>
          <a:bodyPr vert="horz" lIns="96616" tIns="48308" rIns="96616" bIns="483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7548"/>
            <a:ext cx="2984871" cy="502753"/>
          </a:xfrm>
          <a:prstGeom prst="rect">
            <a:avLst/>
          </a:prstGeom>
        </p:spPr>
        <p:txBody>
          <a:bodyPr vert="horz" lIns="96616" tIns="48308" rIns="96616" bIns="4830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7548"/>
            <a:ext cx="2984871" cy="502753"/>
          </a:xfrm>
          <a:prstGeom prst="rect">
            <a:avLst/>
          </a:prstGeom>
        </p:spPr>
        <p:txBody>
          <a:bodyPr vert="horz" lIns="96616" tIns="48308" rIns="96616" bIns="48308" rtlCol="0" anchor="b"/>
          <a:lstStyle>
            <a:lvl1pPr algn="r">
              <a:defRPr sz="1300"/>
            </a:lvl1pPr>
          </a:lstStyle>
          <a:p>
            <a:fld id="{584FBE3F-0FBC-4201-BDF3-6980C2D0A13C}" type="slidenum">
              <a:rPr kumimoji="1" lang="ja-JP" altLang="en-US" smtClean="0"/>
              <a:t>‹#›</a:t>
            </a:fld>
            <a:endParaRPr kumimoji="1" lang="ja-JP" altLang="en-US"/>
          </a:p>
        </p:txBody>
      </p:sp>
    </p:spTree>
    <p:extLst>
      <p:ext uri="{BB962C8B-B14F-4D97-AF65-F5344CB8AC3E}">
        <p14:creationId xmlns:p14="http://schemas.microsoft.com/office/powerpoint/2010/main" val="61986353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84FBE3F-0FBC-4201-BDF3-6980C2D0A13C}" type="slidenum">
              <a:rPr kumimoji="1" lang="ja-JP" altLang="en-US" smtClean="0"/>
              <a:t>2</a:t>
            </a:fld>
            <a:endParaRPr kumimoji="1" lang="ja-JP" altLang="en-US"/>
          </a:p>
        </p:txBody>
      </p:sp>
    </p:spTree>
    <p:extLst>
      <p:ext uri="{BB962C8B-B14F-4D97-AF65-F5344CB8AC3E}">
        <p14:creationId xmlns:p14="http://schemas.microsoft.com/office/powerpoint/2010/main" val="170420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6E39D7-B26D-54B2-ED8D-84465089BCA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30730B6-0451-B7CE-107B-F01F905ADD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007CE8E-CE82-DAC2-D422-C70CA2E1A873}"/>
              </a:ext>
            </a:extLst>
          </p:cNvPr>
          <p:cNvSpPr>
            <a:spLocks noGrp="1"/>
          </p:cNvSpPr>
          <p:nvPr>
            <p:ph type="dt" sz="half" idx="10"/>
          </p:nvPr>
        </p:nvSpPr>
        <p:spPr/>
        <p:txBody>
          <a:bodyPr/>
          <a:lstStyle/>
          <a:p>
            <a:fld id="{07A7622D-AE3B-4234-9F37-B732F0E71199}" type="datetimeFigureOut">
              <a:rPr kumimoji="1" lang="ja-JP" altLang="en-US" smtClean="0"/>
              <a:t>2024/6/11</a:t>
            </a:fld>
            <a:endParaRPr kumimoji="1" lang="ja-JP" altLang="en-US"/>
          </a:p>
        </p:txBody>
      </p:sp>
      <p:sp>
        <p:nvSpPr>
          <p:cNvPr id="5" name="フッター プレースホルダー 4">
            <a:extLst>
              <a:ext uri="{FF2B5EF4-FFF2-40B4-BE49-F238E27FC236}">
                <a16:creationId xmlns:a16="http://schemas.microsoft.com/office/drawing/2014/main" id="{838E5054-2D6F-1DE8-0E27-BBB30DD862C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8A13F27-A897-282E-F440-058D6403F151}"/>
              </a:ext>
            </a:extLst>
          </p:cNvPr>
          <p:cNvSpPr>
            <a:spLocks noGrp="1"/>
          </p:cNvSpPr>
          <p:nvPr>
            <p:ph type="sldNum" sz="quarter" idx="12"/>
          </p:nvPr>
        </p:nvSpPr>
        <p:spPr/>
        <p:txBody>
          <a:bodyPr/>
          <a:lstStyle/>
          <a:p>
            <a:fld id="{D727F3FD-D44B-4587-92BB-444C0E03A53C}" type="slidenum">
              <a:rPr kumimoji="1" lang="ja-JP" altLang="en-US" smtClean="0"/>
              <a:t>‹#›</a:t>
            </a:fld>
            <a:endParaRPr kumimoji="1" lang="ja-JP" altLang="en-US"/>
          </a:p>
        </p:txBody>
      </p:sp>
    </p:spTree>
    <p:extLst>
      <p:ext uri="{BB962C8B-B14F-4D97-AF65-F5344CB8AC3E}">
        <p14:creationId xmlns:p14="http://schemas.microsoft.com/office/powerpoint/2010/main" val="221310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9F745A-1960-88F0-1AA9-F2191892A00C}"/>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64B686F-3972-7CD5-7476-79DC40094A9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188BB5C-1F7D-4076-B4AB-A892D0B61961}"/>
              </a:ext>
            </a:extLst>
          </p:cNvPr>
          <p:cNvSpPr>
            <a:spLocks noGrp="1"/>
          </p:cNvSpPr>
          <p:nvPr>
            <p:ph type="dt" sz="half" idx="10"/>
          </p:nvPr>
        </p:nvSpPr>
        <p:spPr/>
        <p:txBody>
          <a:bodyPr/>
          <a:lstStyle/>
          <a:p>
            <a:fld id="{07A7622D-AE3B-4234-9F37-B732F0E71199}" type="datetimeFigureOut">
              <a:rPr kumimoji="1" lang="ja-JP" altLang="en-US" smtClean="0"/>
              <a:t>2024/6/11</a:t>
            </a:fld>
            <a:endParaRPr kumimoji="1" lang="ja-JP" altLang="en-US"/>
          </a:p>
        </p:txBody>
      </p:sp>
      <p:sp>
        <p:nvSpPr>
          <p:cNvPr id="5" name="フッター プレースホルダー 4">
            <a:extLst>
              <a:ext uri="{FF2B5EF4-FFF2-40B4-BE49-F238E27FC236}">
                <a16:creationId xmlns:a16="http://schemas.microsoft.com/office/drawing/2014/main" id="{8E21CE9A-DCA9-0FB7-B200-E2081EEBA27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B84F92C-25F5-612D-FA3E-E529EFAA302E}"/>
              </a:ext>
            </a:extLst>
          </p:cNvPr>
          <p:cNvSpPr>
            <a:spLocks noGrp="1"/>
          </p:cNvSpPr>
          <p:nvPr>
            <p:ph type="sldNum" sz="quarter" idx="12"/>
          </p:nvPr>
        </p:nvSpPr>
        <p:spPr/>
        <p:txBody>
          <a:bodyPr/>
          <a:lstStyle/>
          <a:p>
            <a:fld id="{D727F3FD-D44B-4587-92BB-444C0E03A53C}" type="slidenum">
              <a:rPr kumimoji="1" lang="ja-JP" altLang="en-US" smtClean="0"/>
              <a:t>‹#›</a:t>
            </a:fld>
            <a:endParaRPr kumimoji="1" lang="ja-JP" altLang="en-US"/>
          </a:p>
        </p:txBody>
      </p:sp>
    </p:spTree>
    <p:extLst>
      <p:ext uri="{BB962C8B-B14F-4D97-AF65-F5344CB8AC3E}">
        <p14:creationId xmlns:p14="http://schemas.microsoft.com/office/powerpoint/2010/main" val="2612058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64C895B-37B0-4D1F-C649-5C327DECCD0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2901089-4571-3877-78D8-BC12F72BC115}"/>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70C67F1-FE4E-C39E-C78B-A2EC9BC2BFDA}"/>
              </a:ext>
            </a:extLst>
          </p:cNvPr>
          <p:cNvSpPr>
            <a:spLocks noGrp="1"/>
          </p:cNvSpPr>
          <p:nvPr>
            <p:ph type="dt" sz="half" idx="10"/>
          </p:nvPr>
        </p:nvSpPr>
        <p:spPr/>
        <p:txBody>
          <a:bodyPr/>
          <a:lstStyle/>
          <a:p>
            <a:fld id="{07A7622D-AE3B-4234-9F37-B732F0E71199}" type="datetimeFigureOut">
              <a:rPr kumimoji="1" lang="ja-JP" altLang="en-US" smtClean="0"/>
              <a:t>2024/6/11</a:t>
            </a:fld>
            <a:endParaRPr kumimoji="1" lang="ja-JP" altLang="en-US"/>
          </a:p>
        </p:txBody>
      </p:sp>
      <p:sp>
        <p:nvSpPr>
          <p:cNvPr id="5" name="フッター プレースホルダー 4">
            <a:extLst>
              <a:ext uri="{FF2B5EF4-FFF2-40B4-BE49-F238E27FC236}">
                <a16:creationId xmlns:a16="http://schemas.microsoft.com/office/drawing/2014/main" id="{7BB24302-FA68-BED7-53A0-C465DCB4994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18DEA67-7745-4E07-00E4-D0468ECB7789}"/>
              </a:ext>
            </a:extLst>
          </p:cNvPr>
          <p:cNvSpPr>
            <a:spLocks noGrp="1"/>
          </p:cNvSpPr>
          <p:nvPr>
            <p:ph type="sldNum" sz="quarter" idx="12"/>
          </p:nvPr>
        </p:nvSpPr>
        <p:spPr/>
        <p:txBody>
          <a:bodyPr/>
          <a:lstStyle/>
          <a:p>
            <a:fld id="{D727F3FD-D44B-4587-92BB-444C0E03A53C}" type="slidenum">
              <a:rPr kumimoji="1" lang="ja-JP" altLang="en-US" smtClean="0"/>
              <a:t>‹#›</a:t>
            </a:fld>
            <a:endParaRPr kumimoji="1" lang="ja-JP" altLang="en-US"/>
          </a:p>
        </p:txBody>
      </p:sp>
    </p:spTree>
    <p:extLst>
      <p:ext uri="{BB962C8B-B14F-4D97-AF65-F5344CB8AC3E}">
        <p14:creationId xmlns:p14="http://schemas.microsoft.com/office/powerpoint/2010/main" val="413996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A91A4D-A948-EC7C-9957-EFB2E632FE7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F5E877E-D99C-3D97-79C4-2B44F49646D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1A99109-9D13-CC91-D9C7-29FDF2CF8621}"/>
              </a:ext>
            </a:extLst>
          </p:cNvPr>
          <p:cNvSpPr>
            <a:spLocks noGrp="1"/>
          </p:cNvSpPr>
          <p:nvPr>
            <p:ph type="dt" sz="half" idx="10"/>
          </p:nvPr>
        </p:nvSpPr>
        <p:spPr/>
        <p:txBody>
          <a:bodyPr/>
          <a:lstStyle/>
          <a:p>
            <a:fld id="{07A7622D-AE3B-4234-9F37-B732F0E71199}" type="datetimeFigureOut">
              <a:rPr kumimoji="1" lang="ja-JP" altLang="en-US" smtClean="0"/>
              <a:t>2024/6/11</a:t>
            </a:fld>
            <a:endParaRPr kumimoji="1" lang="ja-JP" altLang="en-US"/>
          </a:p>
        </p:txBody>
      </p:sp>
      <p:sp>
        <p:nvSpPr>
          <p:cNvPr id="5" name="フッター プレースホルダー 4">
            <a:extLst>
              <a:ext uri="{FF2B5EF4-FFF2-40B4-BE49-F238E27FC236}">
                <a16:creationId xmlns:a16="http://schemas.microsoft.com/office/drawing/2014/main" id="{E4A82E28-E1CE-83B0-BDCF-8538EB6B6ED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DDA3022-12A5-7D72-3D05-894F8668F976}"/>
              </a:ext>
            </a:extLst>
          </p:cNvPr>
          <p:cNvSpPr>
            <a:spLocks noGrp="1"/>
          </p:cNvSpPr>
          <p:nvPr>
            <p:ph type="sldNum" sz="quarter" idx="12"/>
          </p:nvPr>
        </p:nvSpPr>
        <p:spPr/>
        <p:txBody>
          <a:bodyPr/>
          <a:lstStyle/>
          <a:p>
            <a:fld id="{D727F3FD-D44B-4587-92BB-444C0E03A53C}" type="slidenum">
              <a:rPr kumimoji="1" lang="ja-JP" altLang="en-US" smtClean="0"/>
              <a:t>‹#›</a:t>
            </a:fld>
            <a:endParaRPr kumimoji="1" lang="ja-JP" altLang="en-US"/>
          </a:p>
        </p:txBody>
      </p:sp>
    </p:spTree>
    <p:extLst>
      <p:ext uri="{BB962C8B-B14F-4D97-AF65-F5344CB8AC3E}">
        <p14:creationId xmlns:p14="http://schemas.microsoft.com/office/powerpoint/2010/main" val="285796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2CD52D-1C75-9E5A-9C5A-78593B6297C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BC6B7E4-A595-D121-ED70-4AE55C69272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A4550A3-26D0-C9FE-9D78-685DDD9B3196}"/>
              </a:ext>
            </a:extLst>
          </p:cNvPr>
          <p:cNvSpPr>
            <a:spLocks noGrp="1"/>
          </p:cNvSpPr>
          <p:nvPr>
            <p:ph type="dt" sz="half" idx="10"/>
          </p:nvPr>
        </p:nvSpPr>
        <p:spPr/>
        <p:txBody>
          <a:bodyPr/>
          <a:lstStyle/>
          <a:p>
            <a:fld id="{07A7622D-AE3B-4234-9F37-B732F0E71199}" type="datetimeFigureOut">
              <a:rPr kumimoji="1" lang="ja-JP" altLang="en-US" smtClean="0"/>
              <a:t>2024/6/11</a:t>
            </a:fld>
            <a:endParaRPr kumimoji="1" lang="ja-JP" altLang="en-US"/>
          </a:p>
        </p:txBody>
      </p:sp>
      <p:sp>
        <p:nvSpPr>
          <p:cNvPr id="5" name="フッター プレースホルダー 4">
            <a:extLst>
              <a:ext uri="{FF2B5EF4-FFF2-40B4-BE49-F238E27FC236}">
                <a16:creationId xmlns:a16="http://schemas.microsoft.com/office/drawing/2014/main" id="{F1DB0DC5-368C-FAFC-02CD-914978A3ECB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FD0FE4F-E91A-8167-FA0D-4550A54F19DB}"/>
              </a:ext>
            </a:extLst>
          </p:cNvPr>
          <p:cNvSpPr>
            <a:spLocks noGrp="1"/>
          </p:cNvSpPr>
          <p:nvPr>
            <p:ph type="sldNum" sz="quarter" idx="12"/>
          </p:nvPr>
        </p:nvSpPr>
        <p:spPr/>
        <p:txBody>
          <a:bodyPr/>
          <a:lstStyle/>
          <a:p>
            <a:fld id="{D727F3FD-D44B-4587-92BB-444C0E03A53C}" type="slidenum">
              <a:rPr kumimoji="1" lang="ja-JP" altLang="en-US" smtClean="0"/>
              <a:t>‹#›</a:t>
            </a:fld>
            <a:endParaRPr kumimoji="1" lang="ja-JP" altLang="en-US"/>
          </a:p>
        </p:txBody>
      </p:sp>
    </p:spTree>
    <p:extLst>
      <p:ext uri="{BB962C8B-B14F-4D97-AF65-F5344CB8AC3E}">
        <p14:creationId xmlns:p14="http://schemas.microsoft.com/office/powerpoint/2010/main" val="2416065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06FDE5-3E75-33D2-E31C-29AC83B4CD0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0B1BF24-2477-1FC5-CF20-B3B3418A3A23}"/>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E5678E4-5B28-535C-1D4D-6FFAB313D48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C8AFD03-4ED8-3AB6-F36C-F30DA8EA1805}"/>
              </a:ext>
            </a:extLst>
          </p:cNvPr>
          <p:cNvSpPr>
            <a:spLocks noGrp="1"/>
          </p:cNvSpPr>
          <p:nvPr>
            <p:ph type="dt" sz="half" idx="10"/>
          </p:nvPr>
        </p:nvSpPr>
        <p:spPr/>
        <p:txBody>
          <a:bodyPr/>
          <a:lstStyle/>
          <a:p>
            <a:fld id="{07A7622D-AE3B-4234-9F37-B732F0E71199}" type="datetimeFigureOut">
              <a:rPr kumimoji="1" lang="ja-JP" altLang="en-US" smtClean="0"/>
              <a:t>2024/6/11</a:t>
            </a:fld>
            <a:endParaRPr kumimoji="1" lang="ja-JP" altLang="en-US"/>
          </a:p>
        </p:txBody>
      </p:sp>
      <p:sp>
        <p:nvSpPr>
          <p:cNvPr id="6" name="フッター プレースホルダー 5">
            <a:extLst>
              <a:ext uri="{FF2B5EF4-FFF2-40B4-BE49-F238E27FC236}">
                <a16:creationId xmlns:a16="http://schemas.microsoft.com/office/drawing/2014/main" id="{42263227-CA31-727E-E228-D2B11E327CB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48EFD88-27CF-5DC8-B5BD-050D6A538D7F}"/>
              </a:ext>
            </a:extLst>
          </p:cNvPr>
          <p:cNvSpPr>
            <a:spLocks noGrp="1"/>
          </p:cNvSpPr>
          <p:nvPr>
            <p:ph type="sldNum" sz="quarter" idx="12"/>
          </p:nvPr>
        </p:nvSpPr>
        <p:spPr/>
        <p:txBody>
          <a:bodyPr/>
          <a:lstStyle/>
          <a:p>
            <a:fld id="{D727F3FD-D44B-4587-92BB-444C0E03A53C}" type="slidenum">
              <a:rPr kumimoji="1" lang="ja-JP" altLang="en-US" smtClean="0"/>
              <a:t>‹#›</a:t>
            </a:fld>
            <a:endParaRPr kumimoji="1" lang="ja-JP" altLang="en-US"/>
          </a:p>
        </p:txBody>
      </p:sp>
    </p:spTree>
    <p:extLst>
      <p:ext uri="{BB962C8B-B14F-4D97-AF65-F5344CB8AC3E}">
        <p14:creationId xmlns:p14="http://schemas.microsoft.com/office/powerpoint/2010/main" val="587063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E9D47F-DA44-FA6F-63F8-4B99146BA64F}"/>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E1C0483-FC49-315A-C958-5532C4E08D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0955F52-DD96-B365-7772-5D135182E78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0FBF49B5-82C9-ED7D-C871-7FF8E724510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151504-4BAA-E9C6-0E3D-6BDD12B87695}"/>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0625ED2-1284-D241-4763-85947458E88C}"/>
              </a:ext>
            </a:extLst>
          </p:cNvPr>
          <p:cNvSpPr>
            <a:spLocks noGrp="1"/>
          </p:cNvSpPr>
          <p:nvPr>
            <p:ph type="dt" sz="half" idx="10"/>
          </p:nvPr>
        </p:nvSpPr>
        <p:spPr/>
        <p:txBody>
          <a:bodyPr/>
          <a:lstStyle/>
          <a:p>
            <a:fld id="{07A7622D-AE3B-4234-9F37-B732F0E71199}" type="datetimeFigureOut">
              <a:rPr kumimoji="1" lang="ja-JP" altLang="en-US" smtClean="0"/>
              <a:t>2024/6/11</a:t>
            </a:fld>
            <a:endParaRPr kumimoji="1" lang="ja-JP" altLang="en-US"/>
          </a:p>
        </p:txBody>
      </p:sp>
      <p:sp>
        <p:nvSpPr>
          <p:cNvPr id="8" name="フッター プレースホルダー 7">
            <a:extLst>
              <a:ext uri="{FF2B5EF4-FFF2-40B4-BE49-F238E27FC236}">
                <a16:creationId xmlns:a16="http://schemas.microsoft.com/office/drawing/2014/main" id="{919E483B-46EB-95FB-A03D-346B4205EBC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1E3F6CC-C4A0-DE00-4B43-249BE4A4E314}"/>
              </a:ext>
            </a:extLst>
          </p:cNvPr>
          <p:cNvSpPr>
            <a:spLocks noGrp="1"/>
          </p:cNvSpPr>
          <p:nvPr>
            <p:ph type="sldNum" sz="quarter" idx="12"/>
          </p:nvPr>
        </p:nvSpPr>
        <p:spPr/>
        <p:txBody>
          <a:bodyPr/>
          <a:lstStyle/>
          <a:p>
            <a:fld id="{D727F3FD-D44B-4587-92BB-444C0E03A53C}" type="slidenum">
              <a:rPr kumimoji="1" lang="ja-JP" altLang="en-US" smtClean="0"/>
              <a:t>‹#›</a:t>
            </a:fld>
            <a:endParaRPr kumimoji="1" lang="ja-JP" altLang="en-US"/>
          </a:p>
        </p:txBody>
      </p:sp>
    </p:spTree>
    <p:extLst>
      <p:ext uri="{BB962C8B-B14F-4D97-AF65-F5344CB8AC3E}">
        <p14:creationId xmlns:p14="http://schemas.microsoft.com/office/powerpoint/2010/main" val="3491583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E772709-822C-9BAE-52C3-1E548E56F26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7575D57-4FAB-754F-8757-56CDB4A0B62A}"/>
              </a:ext>
            </a:extLst>
          </p:cNvPr>
          <p:cNvSpPr>
            <a:spLocks noGrp="1"/>
          </p:cNvSpPr>
          <p:nvPr>
            <p:ph type="dt" sz="half" idx="10"/>
          </p:nvPr>
        </p:nvSpPr>
        <p:spPr/>
        <p:txBody>
          <a:bodyPr/>
          <a:lstStyle/>
          <a:p>
            <a:fld id="{07A7622D-AE3B-4234-9F37-B732F0E71199}" type="datetimeFigureOut">
              <a:rPr kumimoji="1" lang="ja-JP" altLang="en-US" smtClean="0"/>
              <a:t>2024/6/11</a:t>
            </a:fld>
            <a:endParaRPr kumimoji="1" lang="ja-JP" altLang="en-US"/>
          </a:p>
        </p:txBody>
      </p:sp>
      <p:sp>
        <p:nvSpPr>
          <p:cNvPr id="4" name="フッター プレースホルダー 3">
            <a:extLst>
              <a:ext uri="{FF2B5EF4-FFF2-40B4-BE49-F238E27FC236}">
                <a16:creationId xmlns:a16="http://schemas.microsoft.com/office/drawing/2014/main" id="{E503574D-A34B-ED68-A00A-7EDBFC9D556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BA41E3B-7A04-F62E-E3AD-931C0B668C6C}"/>
              </a:ext>
            </a:extLst>
          </p:cNvPr>
          <p:cNvSpPr>
            <a:spLocks noGrp="1"/>
          </p:cNvSpPr>
          <p:nvPr>
            <p:ph type="sldNum" sz="quarter" idx="12"/>
          </p:nvPr>
        </p:nvSpPr>
        <p:spPr/>
        <p:txBody>
          <a:bodyPr/>
          <a:lstStyle/>
          <a:p>
            <a:fld id="{D727F3FD-D44B-4587-92BB-444C0E03A53C}" type="slidenum">
              <a:rPr kumimoji="1" lang="ja-JP" altLang="en-US" smtClean="0"/>
              <a:t>‹#›</a:t>
            </a:fld>
            <a:endParaRPr kumimoji="1" lang="ja-JP" altLang="en-US"/>
          </a:p>
        </p:txBody>
      </p:sp>
    </p:spTree>
    <p:extLst>
      <p:ext uri="{BB962C8B-B14F-4D97-AF65-F5344CB8AC3E}">
        <p14:creationId xmlns:p14="http://schemas.microsoft.com/office/powerpoint/2010/main" val="1271563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4203E9B3-2FFE-8ACB-4844-91DA957A1232}"/>
              </a:ext>
            </a:extLst>
          </p:cNvPr>
          <p:cNvSpPr>
            <a:spLocks noGrp="1"/>
          </p:cNvSpPr>
          <p:nvPr>
            <p:ph type="dt" sz="half" idx="10"/>
          </p:nvPr>
        </p:nvSpPr>
        <p:spPr/>
        <p:txBody>
          <a:bodyPr/>
          <a:lstStyle/>
          <a:p>
            <a:fld id="{07A7622D-AE3B-4234-9F37-B732F0E71199}" type="datetimeFigureOut">
              <a:rPr kumimoji="1" lang="ja-JP" altLang="en-US" smtClean="0"/>
              <a:t>2024/6/11</a:t>
            </a:fld>
            <a:endParaRPr kumimoji="1" lang="ja-JP" altLang="en-US"/>
          </a:p>
        </p:txBody>
      </p:sp>
      <p:sp>
        <p:nvSpPr>
          <p:cNvPr id="3" name="フッター プレースホルダー 2">
            <a:extLst>
              <a:ext uri="{FF2B5EF4-FFF2-40B4-BE49-F238E27FC236}">
                <a16:creationId xmlns:a16="http://schemas.microsoft.com/office/drawing/2014/main" id="{65560B3F-D6E2-E100-3D40-443FAE404347}"/>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63F10B2-3FC3-0AF8-A0CE-E18ABA7807AD}"/>
              </a:ext>
            </a:extLst>
          </p:cNvPr>
          <p:cNvSpPr>
            <a:spLocks noGrp="1"/>
          </p:cNvSpPr>
          <p:nvPr>
            <p:ph type="sldNum" sz="quarter" idx="12"/>
          </p:nvPr>
        </p:nvSpPr>
        <p:spPr/>
        <p:txBody>
          <a:bodyPr/>
          <a:lstStyle/>
          <a:p>
            <a:fld id="{D727F3FD-D44B-4587-92BB-444C0E03A53C}" type="slidenum">
              <a:rPr kumimoji="1" lang="ja-JP" altLang="en-US" smtClean="0"/>
              <a:t>‹#›</a:t>
            </a:fld>
            <a:endParaRPr kumimoji="1" lang="ja-JP" altLang="en-US"/>
          </a:p>
        </p:txBody>
      </p:sp>
    </p:spTree>
    <p:extLst>
      <p:ext uri="{BB962C8B-B14F-4D97-AF65-F5344CB8AC3E}">
        <p14:creationId xmlns:p14="http://schemas.microsoft.com/office/powerpoint/2010/main" val="1495697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A4FF89-F37F-71A2-BB65-366103D5960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F6A62D-94DF-8A8C-F530-F744E3E009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9F29005-C4FA-DA58-7A07-10CFA37DE3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B6CD333-8D49-2542-8630-6D24CE6ED55A}"/>
              </a:ext>
            </a:extLst>
          </p:cNvPr>
          <p:cNvSpPr>
            <a:spLocks noGrp="1"/>
          </p:cNvSpPr>
          <p:nvPr>
            <p:ph type="dt" sz="half" idx="10"/>
          </p:nvPr>
        </p:nvSpPr>
        <p:spPr/>
        <p:txBody>
          <a:bodyPr/>
          <a:lstStyle/>
          <a:p>
            <a:fld id="{07A7622D-AE3B-4234-9F37-B732F0E71199}" type="datetimeFigureOut">
              <a:rPr kumimoji="1" lang="ja-JP" altLang="en-US" smtClean="0"/>
              <a:t>2024/6/11</a:t>
            </a:fld>
            <a:endParaRPr kumimoji="1" lang="ja-JP" altLang="en-US"/>
          </a:p>
        </p:txBody>
      </p:sp>
      <p:sp>
        <p:nvSpPr>
          <p:cNvPr id="6" name="フッター プレースホルダー 5">
            <a:extLst>
              <a:ext uri="{FF2B5EF4-FFF2-40B4-BE49-F238E27FC236}">
                <a16:creationId xmlns:a16="http://schemas.microsoft.com/office/drawing/2014/main" id="{7AFE480A-E18E-8D24-D1CB-B7D415DA6A9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028ABC9-D914-B22D-700D-DA1F7A66E5F0}"/>
              </a:ext>
            </a:extLst>
          </p:cNvPr>
          <p:cNvSpPr>
            <a:spLocks noGrp="1"/>
          </p:cNvSpPr>
          <p:nvPr>
            <p:ph type="sldNum" sz="quarter" idx="12"/>
          </p:nvPr>
        </p:nvSpPr>
        <p:spPr/>
        <p:txBody>
          <a:bodyPr/>
          <a:lstStyle/>
          <a:p>
            <a:fld id="{D727F3FD-D44B-4587-92BB-444C0E03A53C}" type="slidenum">
              <a:rPr kumimoji="1" lang="ja-JP" altLang="en-US" smtClean="0"/>
              <a:t>‹#›</a:t>
            </a:fld>
            <a:endParaRPr kumimoji="1" lang="ja-JP" altLang="en-US"/>
          </a:p>
        </p:txBody>
      </p:sp>
    </p:spTree>
    <p:extLst>
      <p:ext uri="{BB962C8B-B14F-4D97-AF65-F5344CB8AC3E}">
        <p14:creationId xmlns:p14="http://schemas.microsoft.com/office/powerpoint/2010/main" val="478069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F51DB8-4082-43E1-AC7C-B8525FD7A81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2DC7D22-A698-F628-0174-8E5EE05C745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AF204357-8C1E-EB78-46CD-A965DB2F3B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101628B-9CB9-6B95-1482-D58BC3313414}"/>
              </a:ext>
            </a:extLst>
          </p:cNvPr>
          <p:cNvSpPr>
            <a:spLocks noGrp="1"/>
          </p:cNvSpPr>
          <p:nvPr>
            <p:ph type="dt" sz="half" idx="10"/>
          </p:nvPr>
        </p:nvSpPr>
        <p:spPr/>
        <p:txBody>
          <a:bodyPr/>
          <a:lstStyle/>
          <a:p>
            <a:fld id="{07A7622D-AE3B-4234-9F37-B732F0E71199}" type="datetimeFigureOut">
              <a:rPr kumimoji="1" lang="ja-JP" altLang="en-US" smtClean="0"/>
              <a:t>2024/6/11</a:t>
            </a:fld>
            <a:endParaRPr kumimoji="1" lang="ja-JP" altLang="en-US"/>
          </a:p>
        </p:txBody>
      </p:sp>
      <p:sp>
        <p:nvSpPr>
          <p:cNvPr id="6" name="フッター プレースホルダー 5">
            <a:extLst>
              <a:ext uri="{FF2B5EF4-FFF2-40B4-BE49-F238E27FC236}">
                <a16:creationId xmlns:a16="http://schemas.microsoft.com/office/drawing/2014/main" id="{4AD7C36B-D459-CEFB-2E5B-932C2331EF4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876A707-51C2-B0D1-B8E2-E67ADD8BA1C9}"/>
              </a:ext>
            </a:extLst>
          </p:cNvPr>
          <p:cNvSpPr>
            <a:spLocks noGrp="1"/>
          </p:cNvSpPr>
          <p:nvPr>
            <p:ph type="sldNum" sz="quarter" idx="12"/>
          </p:nvPr>
        </p:nvSpPr>
        <p:spPr/>
        <p:txBody>
          <a:bodyPr/>
          <a:lstStyle/>
          <a:p>
            <a:fld id="{D727F3FD-D44B-4587-92BB-444C0E03A53C}" type="slidenum">
              <a:rPr kumimoji="1" lang="ja-JP" altLang="en-US" smtClean="0"/>
              <a:t>‹#›</a:t>
            </a:fld>
            <a:endParaRPr kumimoji="1" lang="ja-JP" altLang="en-US"/>
          </a:p>
        </p:txBody>
      </p:sp>
    </p:spTree>
    <p:extLst>
      <p:ext uri="{BB962C8B-B14F-4D97-AF65-F5344CB8AC3E}">
        <p14:creationId xmlns:p14="http://schemas.microsoft.com/office/powerpoint/2010/main" val="2205871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1674DFC-CEBE-EE1C-444B-28540564EF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D25B9C1-A324-A6DC-9855-F03670B234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24F19B-D234-EA98-66C2-B00FC44535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7A7622D-AE3B-4234-9F37-B732F0E71199}" type="datetimeFigureOut">
              <a:rPr kumimoji="1" lang="ja-JP" altLang="en-US" smtClean="0"/>
              <a:t>2024/6/11</a:t>
            </a:fld>
            <a:endParaRPr kumimoji="1" lang="ja-JP" altLang="en-US"/>
          </a:p>
        </p:txBody>
      </p:sp>
      <p:sp>
        <p:nvSpPr>
          <p:cNvPr id="5" name="フッター プレースホルダー 4">
            <a:extLst>
              <a:ext uri="{FF2B5EF4-FFF2-40B4-BE49-F238E27FC236}">
                <a16:creationId xmlns:a16="http://schemas.microsoft.com/office/drawing/2014/main" id="{A8D03F95-7FD8-8744-380D-14115E2F2A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D641938-8097-C3CF-1444-924702357D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727F3FD-D44B-4587-92BB-444C0E03A53C}" type="slidenum">
              <a:rPr kumimoji="1" lang="ja-JP" altLang="en-US" smtClean="0"/>
              <a:t>‹#›</a:t>
            </a:fld>
            <a:endParaRPr kumimoji="1" lang="ja-JP" altLang="en-US"/>
          </a:p>
        </p:txBody>
      </p:sp>
    </p:spTree>
    <p:extLst>
      <p:ext uri="{BB962C8B-B14F-4D97-AF65-F5344CB8AC3E}">
        <p14:creationId xmlns:p14="http://schemas.microsoft.com/office/powerpoint/2010/main" val="73952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DBE0F5-1E42-F6B8-2E4B-8989810961EB}"/>
              </a:ext>
            </a:extLst>
          </p:cNvPr>
          <p:cNvSpPr>
            <a:spLocks noGrp="1"/>
          </p:cNvSpPr>
          <p:nvPr>
            <p:ph type="ctrTitle"/>
          </p:nvPr>
        </p:nvSpPr>
        <p:spPr/>
        <p:txBody>
          <a:bodyPr>
            <a:normAutofit/>
          </a:bodyPr>
          <a:lstStyle/>
          <a:p>
            <a:r>
              <a:rPr kumimoji="1" lang="ja-JP" altLang="en-US" dirty="0">
                <a:latin typeface="HGP明朝E" panose="02020900000000000000" pitchFamily="18" charset="-128"/>
                <a:ea typeface="HGP明朝E" panose="02020900000000000000" pitchFamily="18" charset="-128"/>
              </a:rPr>
              <a:t>台湾・頼政権の試練</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背景に中国か</a:t>
            </a:r>
          </a:p>
        </p:txBody>
      </p:sp>
      <p:sp>
        <p:nvSpPr>
          <p:cNvPr id="3" name="字幕 2">
            <a:extLst>
              <a:ext uri="{FF2B5EF4-FFF2-40B4-BE49-F238E27FC236}">
                <a16:creationId xmlns:a16="http://schemas.microsoft.com/office/drawing/2014/main" id="{674D3231-7D40-7C8C-D9EE-F7DDFE3CDDB4}"/>
              </a:ext>
            </a:extLst>
          </p:cNvPr>
          <p:cNvSpPr>
            <a:spLocks noGrp="1"/>
          </p:cNvSpPr>
          <p:nvPr>
            <p:ph type="subTitle" idx="1"/>
          </p:nvPr>
        </p:nvSpPr>
        <p:spPr>
          <a:xfrm>
            <a:off x="1524000" y="4201929"/>
            <a:ext cx="9144000" cy="1655762"/>
          </a:xfrm>
        </p:spPr>
        <p:txBody>
          <a:bodyPr/>
          <a:lstStyle/>
          <a:p>
            <a:pPr lvl="0"/>
            <a:r>
              <a:rPr kumimoji="1" lang="ja-JP" altLang="en-US" dirty="0">
                <a:latin typeface="HGP明朝E" panose="02020900000000000000" pitchFamily="18" charset="-128"/>
                <a:ea typeface="HGP明朝E" panose="02020900000000000000" pitchFamily="18" charset="-128"/>
              </a:rPr>
              <a:t>情報パック</a:t>
            </a:r>
            <a:endParaRPr kumimoji="1" lang="en-US" altLang="ja-JP" dirty="0">
              <a:latin typeface="HGP明朝E" panose="02020900000000000000" pitchFamily="18" charset="-128"/>
              <a:ea typeface="HGP明朝E" panose="02020900000000000000" pitchFamily="18" charset="-128"/>
            </a:endParaRPr>
          </a:p>
          <a:p>
            <a:pPr lvl="0"/>
            <a:r>
              <a:rPr lang="ja-JP" altLang="en-US" dirty="0">
                <a:latin typeface="HGP明朝E" panose="02020900000000000000" pitchFamily="18" charset="-128"/>
                <a:ea typeface="HGP明朝E" panose="02020900000000000000" pitchFamily="18" charset="-128"/>
              </a:rPr>
              <a:t>６月号</a:t>
            </a:r>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54035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01B6D55-8D13-E17D-BB2E-DBC375D5AB5C}"/>
              </a:ext>
            </a:extLst>
          </p:cNvPr>
          <p:cNvSpPr>
            <a:spLocks noGrp="1"/>
          </p:cNvSpPr>
          <p:nvPr>
            <p:ph idx="1"/>
          </p:nvPr>
        </p:nvSpPr>
        <p:spPr>
          <a:xfrm>
            <a:off x="838200" y="316007"/>
            <a:ext cx="10515600" cy="5662171"/>
          </a:xfrm>
        </p:spPr>
        <p:txBody>
          <a:bodyPr>
            <a:normAutofit lnSpcReduction="10000"/>
          </a:bodyPr>
          <a:lstStyle/>
          <a:p>
            <a:pPr>
              <a:lnSpc>
                <a:spcPct val="120000"/>
              </a:lnSpc>
            </a:pPr>
            <a:r>
              <a:rPr kumimoji="1" lang="ja-JP" altLang="en-US" sz="3600" dirty="0">
                <a:latin typeface="HGP明朝E" panose="02020900000000000000" pitchFamily="18" charset="-128"/>
                <a:ea typeface="HGP明朝E" panose="02020900000000000000" pitchFamily="18" charset="-128"/>
              </a:rPr>
              <a:t>ロシアの戦費調達歯止め　中国の金融機関への制裁検討</a:t>
            </a:r>
          </a:p>
          <a:p>
            <a:pPr lvl="1">
              <a:lnSpc>
                <a:spcPct val="120000"/>
              </a:lnSpc>
            </a:pPr>
            <a:r>
              <a:rPr kumimoji="1" lang="ja-JP" altLang="en-US" sz="3200" dirty="0">
                <a:latin typeface="HGP明朝E" panose="02020900000000000000" pitchFamily="18" charset="-128"/>
                <a:ea typeface="HGP明朝E" panose="02020900000000000000" pitchFamily="18" charset="-128"/>
              </a:rPr>
              <a:t>ロシアの戦費調達に不可欠な中国へのエネルギー輸出を細らせる。</a:t>
            </a:r>
            <a:endParaRPr kumimoji="1" lang="en-US" altLang="ja-JP" sz="3200" dirty="0">
              <a:latin typeface="HGP明朝E" panose="02020900000000000000" pitchFamily="18" charset="-128"/>
              <a:ea typeface="HGP明朝E" panose="02020900000000000000" pitchFamily="18" charset="-128"/>
            </a:endParaRPr>
          </a:p>
          <a:p>
            <a:pPr lvl="1">
              <a:lnSpc>
                <a:spcPct val="120000"/>
              </a:lnSpc>
            </a:pPr>
            <a:endParaRPr kumimoji="1" lang="ja-JP" altLang="en-US" sz="3200" dirty="0">
              <a:latin typeface="HGP明朝E" panose="02020900000000000000" pitchFamily="18" charset="-128"/>
              <a:ea typeface="HGP明朝E" panose="02020900000000000000" pitchFamily="18" charset="-128"/>
            </a:endParaRPr>
          </a:p>
          <a:p>
            <a:pPr>
              <a:lnSpc>
                <a:spcPct val="120000"/>
              </a:lnSpc>
            </a:pPr>
            <a:r>
              <a:rPr kumimoji="1" lang="ja-JP" altLang="en-US" sz="3600" dirty="0">
                <a:latin typeface="HGP明朝E" panose="02020900000000000000" pitchFamily="18" charset="-128"/>
                <a:ea typeface="HGP明朝E" panose="02020900000000000000" pitchFamily="18" charset="-128"/>
              </a:rPr>
              <a:t>国際的圧力の効果</a:t>
            </a:r>
          </a:p>
          <a:p>
            <a:pPr lvl="1">
              <a:lnSpc>
                <a:spcPct val="120000"/>
              </a:lnSpc>
            </a:pPr>
            <a:r>
              <a:rPr kumimoji="1" lang="ja-JP" altLang="en-US" sz="3200" dirty="0">
                <a:latin typeface="HGP明朝E" panose="02020900000000000000" pitchFamily="18" charset="-128"/>
                <a:ea typeface="HGP明朝E" panose="02020900000000000000" pitchFamily="18" charset="-128"/>
              </a:rPr>
              <a:t>ロシアメディアによると、中国の大手銀行である中国工商銀行などがロシアからの人民元建て決済を拒んでいる。３月末からそのような事例が増えている。</a:t>
            </a:r>
          </a:p>
        </p:txBody>
      </p:sp>
    </p:spTree>
    <p:extLst>
      <p:ext uri="{BB962C8B-B14F-4D97-AF65-F5344CB8AC3E}">
        <p14:creationId xmlns:p14="http://schemas.microsoft.com/office/powerpoint/2010/main" val="1379229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4AC6B390-BC59-4F1D-A0EE-D71A92F0A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153" name="Freeform: Shape 6152">
            <a:extLst>
              <a:ext uri="{FF2B5EF4-FFF2-40B4-BE49-F238E27FC236}">
                <a16:creationId xmlns:a16="http://schemas.microsoft.com/office/drawing/2014/main" id="{B6C60D79-16F1-4C4B-B7E3-7634E7069C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19137"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146" name="Picture 2" descr="国際情勢分析】中国が覇権むき出し、防衛ラインに「第3列島線 ...">
            <a:extLst>
              <a:ext uri="{FF2B5EF4-FFF2-40B4-BE49-F238E27FC236}">
                <a16:creationId xmlns:a16="http://schemas.microsoft.com/office/drawing/2014/main" id="{143F4692-9B16-C942-214D-1E0C95FD0FA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41053" y="1240598"/>
            <a:ext cx="4777381" cy="4204095"/>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909E8E84-426E-40DD-AFC4-6F175D3DCCD1}">
              <a14:hiddenFill xmlns:a14="http://schemas.microsoft.com/office/drawing/2010/main">
                <a:solidFill>
                  <a:srgbClr val="FFFFFF"/>
                </a:solidFill>
              </a14:hiddenFill>
            </a:ext>
          </a:extLst>
        </p:spPr>
      </p:pic>
      <p:sp>
        <p:nvSpPr>
          <p:cNvPr id="6155" name="Arc 6154">
            <a:extLst>
              <a:ext uri="{FF2B5EF4-FFF2-40B4-BE49-F238E27FC236}">
                <a16:creationId xmlns:a16="http://schemas.microsoft.com/office/drawing/2014/main" id="{426B127E-6498-4C77-9C9D-4553A5113B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02050" y="650160"/>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タイトル 1">
            <a:extLst>
              <a:ext uri="{FF2B5EF4-FFF2-40B4-BE49-F238E27FC236}">
                <a16:creationId xmlns:a16="http://schemas.microsoft.com/office/drawing/2014/main" id="{BD91223C-DEDA-5518-2FCC-AFE1C76D3039}"/>
              </a:ext>
            </a:extLst>
          </p:cNvPr>
          <p:cNvSpPr>
            <a:spLocks noGrp="1"/>
          </p:cNvSpPr>
          <p:nvPr>
            <p:ph type="title"/>
          </p:nvPr>
        </p:nvSpPr>
        <p:spPr>
          <a:xfrm>
            <a:off x="838201" y="479493"/>
            <a:ext cx="5257800" cy="1325563"/>
          </a:xfrm>
        </p:spPr>
        <p:txBody>
          <a:bodyPr>
            <a:normAutofit/>
          </a:bodyPr>
          <a:lstStyle/>
          <a:p>
            <a:r>
              <a:rPr kumimoji="1" lang="ja-JP" altLang="en-US" dirty="0">
                <a:latin typeface="HGP明朝E" panose="02020900000000000000" pitchFamily="18" charset="-128"/>
                <a:ea typeface="HGP明朝E" panose="02020900000000000000" pitchFamily="18" charset="-128"/>
              </a:rPr>
              <a:t>日本と台湾は</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運命共同体</a:t>
            </a:r>
          </a:p>
        </p:txBody>
      </p:sp>
      <p:sp>
        <p:nvSpPr>
          <p:cNvPr id="3" name="コンテンツ プレースホルダー 2">
            <a:extLst>
              <a:ext uri="{FF2B5EF4-FFF2-40B4-BE49-F238E27FC236}">
                <a16:creationId xmlns:a16="http://schemas.microsoft.com/office/drawing/2014/main" id="{990D05FD-5F0B-507F-9FC9-455200FE838C}"/>
              </a:ext>
            </a:extLst>
          </p:cNvPr>
          <p:cNvSpPr>
            <a:spLocks noGrp="1"/>
          </p:cNvSpPr>
          <p:nvPr>
            <p:ph idx="1"/>
          </p:nvPr>
        </p:nvSpPr>
        <p:spPr>
          <a:xfrm>
            <a:off x="838201" y="1984443"/>
            <a:ext cx="5257800" cy="4192520"/>
          </a:xfrm>
        </p:spPr>
        <p:txBody>
          <a:bodyPr>
            <a:normAutofit/>
          </a:bodyPr>
          <a:lstStyle/>
          <a:p>
            <a:pPr lvl="0"/>
            <a:r>
              <a:rPr kumimoji="1" lang="ja-JP" altLang="en-US" sz="3600" dirty="0">
                <a:latin typeface="HGP明朝E" panose="02020900000000000000" pitchFamily="18" charset="-128"/>
                <a:ea typeface="HGP明朝E" panose="02020900000000000000" pitchFamily="18" charset="-128"/>
              </a:rPr>
              <a:t>台湾を守る意味</a:t>
            </a:r>
          </a:p>
          <a:p>
            <a:pPr lvl="1"/>
            <a:r>
              <a:rPr kumimoji="1" lang="ja-JP" altLang="en-US" sz="3200" dirty="0">
                <a:latin typeface="HGP明朝E" panose="02020900000000000000" pitchFamily="18" charset="-128"/>
                <a:ea typeface="HGP明朝E" panose="02020900000000000000" pitchFamily="18" charset="-128"/>
              </a:rPr>
              <a:t>民主主義を守る　（香港に対する「一国二制度」は本来台湾向け）</a:t>
            </a:r>
            <a:endParaRPr kumimoji="1" lang="en-US" altLang="ja-JP" sz="3200" dirty="0">
              <a:latin typeface="HGP明朝E" panose="02020900000000000000" pitchFamily="18" charset="-128"/>
              <a:ea typeface="HGP明朝E" panose="02020900000000000000" pitchFamily="18" charset="-128"/>
            </a:endParaRPr>
          </a:p>
          <a:p>
            <a:pPr lvl="1"/>
            <a:endParaRPr kumimoji="1" lang="ja-JP" altLang="en-US" sz="3200" dirty="0">
              <a:latin typeface="HGP明朝E" panose="02020900000000000000" pitchFamily="18" charset="-128"/>
              <a:ea typeface="HGP明朝E" panose="02020900000000000000" pitchFamily="18" charset="-128"/>
            </a:endParaRPr>
          </a:p>
          <a:p>
            <a:pPr lvl="1"/>
            <a:r>
              <a:rPr kumimoji="1" lang="ja-JP" altLang="en-US" sz="3200" dirty="0">
                <a:latin typeface="HGP明朝E" panose="02020900000000000000" pitchFamily="18" charset="-128"/>
                <a:ea typeface="HGP明朝E" panose="02020900000000000000" pitchFamily="18" charset="-128"/>
              </a:rPr>
              <a:t>中国の覇権行動止める（第一列島線から第二列島線へ）</a:t>
            </a:r>
            <a:endParaRPr kumimoji="1" lang="en-US" altLang="ja-JP"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42663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4AC6B390-BC59-4F1D-A0EE-D71A92F0A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177" name="Freeform: Shape 7176">
            <a:extLst>
              <a:ext uri="{FF2B5EF4-FFF2-40B4-BE49-F238E27FC236}">
                <a16:creationId xmlns:a16="http://schemas.microsoft.com/office/drawing/2014/main" id="{B6C60D79-16F1-4C4B-B7E3-7634E7069C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19137"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170" name="Picture 2" descr="☆写真 蒋介石総統と吉田茂元首相 中華民国総統府にて 一九五九 ...">
            <a:extLst>
              <a:ext uri="{FF2B5EF4-FFF2-40B4-BE49-F238E27FC236}">
                <a16:creationId xmlns:a16="http://schemas.microsoft.com/office/drawing/2014/main" id="{8FC620DA-B886-FE96-F340-D9BD283F610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41053" y="1553434"/>
            <a:ext cx="4777381" cy="3578424"/>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909E8E84-426E-40DD-AFC4-6F175D3DCCD1}">
              <a14:hiddenFill xmlns:a14="http://schemas.microsoft.com/office/drawing/2010/main">
                <a:solidFill>
                  <a:srgbClr val="FFFFFF"/>
                </a:solidFill>
              </a14:hiddenFill>
            </a:ext>
          </a:extLst>
        </p:spPr>
      </p:pic>
      <p:sp>
        <p:nvSpPr>
          <p:cNvPr id="7179" name="Arc 7178">
            <a:extLst>
              <a:ext uri="{FF2B5EF4-FFF2-40B4-BE49-F238E27FC236}">
                <a16:creationId xmlns:a16="http://schemas.microsoft.com/office/drawing/2014/main" id="{426B127E-6498-4C77-9C9D-4553A5113B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02050" y="650160"/>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タイトル 1">
            <a:extLst>
              <a:ext uri="{FF2B5EF4-FFF2-40B4-BE49-F238E27FC236}">
                <a16:creationId xmlns:a16="http://schemas.microsoft.com/office/drawing/2014/main" id="{DCF4242B-D5A8-E8A2-571B-EBE4FD53ACC9}"/>
              </a:ext>
            </a:extLst>
          </p:cNvPr>
          <p:cNvSpPr>
            <a:spLocks noGrp="1"/>
          </p:cNvSpPr>
          <p:nvPr>
            <p:ph type="title"/>
          </p:nvPr>
        </p:nvSpPr>
        <p:spPr>
          <a:xfrm>
            <a:off x="838201" y="479493"/>
            <a:ext cx="5257800" cy="1325563"/>
          </a:xfrm>
        </p:spPr>
        <p:txBody>
          <a:bodyPr>
            <a:normAutofit/>
          </a:bodyPr>
          <a:lstStyle/>
          <a:p>
            <a:r>
              <a:rPr kumimoji="1" lang="ja-JP" altLang="en-US" dirty="0">
                <a:latin typeface="HGP明朝E" panose="02020900000000000000" pitchFamily="18" charset="-128"/>
                <a:ea typeface="HGP明朝E" panose="02020900000000000000" pitchFamily="18" charset="-128"/>
              </a:rPr>
              <a:t>文鮮明総裁の予言</a:t>
            </a:r>
          </a:p>
        </p:txBody>
      </p:sp>
      <p:sp>
        <p:nvSpPr>
          <p:cNvPr id="3" name="コンテンツ プレースホルダー 2">
            <a:extLst>
              <a:ext uri="{FF2B5EF4-FFF2-40B4-BE49-F238E27FC236}">
                <a16:creationId xmlns:a16="http://schemas.microsoft.com/office/drawing/2014/main" id="{6538156A-FC1D-32DA-2E7C-826AF61BF306}"/>
              </a:ext>
            </a:extLst>
          </p:cNvPr>
          <p:cNvSpPr>
            <a:spLocks noGrp="1"/>
          </p:cNvSpPr>
          <p:nvPr>
            <p:ph idx="1"/>
          </p:nvPr>
        </p:nvSpPr>
        <p:spPr>
          <a:xfrm>
            <a:off x="838201" y="1984442"/>
            <a:ext cx="5257800" cy="4530657"/>
          </a:xfrm>
        </p:spPr>
        <p:txBody>
          <a:bodyPr>
            <a:normAutofit lnSpcReduction="10000"/>
          </a:bodyPr>
          <a:lstStyle/>
          <a:p>
            <a:pPr lvl="0"/>
            <a:r>
              <a:rPr kumimoji="1" lang="ja-JP" altLang="en-US" dirty="0">
                <a:latin typeface="HGP明朝E" panose="02020900000000000000" pitchFamily="18" charset="-128"/>
                <a:ea typeface="HGP明朝E" panose="02020900000000000000" pitchFamily="18" charset="-128"/>
              </a:rPr>
              <a:t>国連への中国加盟・常任理事国として</a:t>
            </a:r>
          </a:p>
          <a:p>
            <a:pPr lvl="1"/>
            <a:r>
              <a:rPr kumimoji="1" lang="ja-JP" altLang="en-US" dirty="0">
                <a:solidFill>
                  <a:srgbClr val="FF0000"/>
                </a:solidFill>
                <a:latin typeface="HGP明朝E" panose="02020900000000000000" pitchFamily="18" charset="-128"/>
                <a:ea typeface="HGP明朝E" panose="02020900000000000000" pitchFamily="18" charset="-128"/>
              </a:rPr>
              <a:t>アジア大動乱を招く</a:t>
            </a:r>
            <a:endParaRPr kumimoji="1" lang="en-US" altLang="ja-JP" dirty="0">
              <a:solidFill>
                <a:srgbClr val="FF0000"/>
              </a:solidFill>
              <a:latin typeface="HGP明朝E" panose="02020900000000000000" pitchFamily="18" charset="-128"/>
              <a:ea typeface="HGP明朝E" panose="02020900000000000000" pitchFamily="18" charset="-128"/>
            </a:endParaRPr>
          </a:p>
          <a:p>
            <a:pPr lvl="1"/>
            <a:endParaRPr kumimoji="1"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日本は蒋介石総統の</a:t>
            </a:r>
            <a:r>
              <a:rPr lang="ja-JP" altLang="en-US" dirty="0">
                <a:solidFill>
                  <a:srgbClr val="FF0000"/>
                </a:solidFill>
                <a:latin typeface="HGP明朝E" panose="02020900000000000000" pitchFamily="18" charset="-128"/>
                <a:ea typeface="HGP明朝E" panose="02020900000000000000" pitchFamily="18" charset="-128"/>
              </a:rPr>
              <a:t>恩義を忘れてはならない</a:t>
            </a:r>
            <a:endParaRPr lang="en-US" altLang="ja-JP" dirty="0">
              <a:solidFill>
                <a:srgbClr val="FF0000"/>
              </a:solidFill>
              <a:latin typeface="HGP明朝E" panose="02020900000000000000" pitchFamily="18" charset="-128"/>
              <a:ea typeface="HGP明朝E" panose="02020900000000000000" pitchFamily="18" charset="-128"/>
            </a:endParaRPr>
          </a:p>
          <a:p>
            <a:r>
              <a:rPr kumimoji="1" lang="en-US" altLang="ja-JP" dirty="0">
                <a:latin typeface="HGP明朝E" panose="02020900000000000000" pitchFamily="18" charset="-128"/>
                <a:ea typeface="HGP明朝E" panose="02020900000000000000" pitchFamily="18" charset="-128"/>
              </a:rPr>
              <a:t>1945</a:t>
            </a:r>
            <a:r>
              <a:rPr kumimoji="1" lang="ja-JP" altLang="en-US" dirty="0">
                <a:latin typeface="HGP明朝E" panose="02020900000000000000" pitchFamily="18" charset="-128"/>
                <a:ea typeface="HGP明朝E" panose="02020900000000000000" pitchFamily="18" charset="-128"/>
              </a:rPr>
              <a:t>年</a:t>
            </a:r>
            <a:r>
              <a:rPr kumimoji="1" lang="en-US" altLang="ja-JP" dirty="0">
                <a:latin typeface="HGP明朝E" panose="02020900000000000000" pitchFamily="18" charset="-128"/>
                <a:ea typeface="HGP明朝E" panose="02020900000000000000" pitchFamily="18" charset="-128"/>
              </a:rPr>
              <a:t>8</a:t>
            </a:r>
            <a:r>
              <a:rPr kumimoji="1" lang="ja-JP" altLang="en-US" dirty="0">
                <a:latin typeface="HGP明朝E" panose="02020900000000000000" pitchFamily="18" charset="-128"/>
                <a:ea typeface="HGP明朝E" panose="02020900000000000000" pitchFamily="18" charset="-128"/>
              </a:rPr>
              <a:t>月</a:t>
            </a:r>
            <a:r>
              <a:rPr kumimoji="1" lang="en-US" altLang="ja-JP" dirty="0">
                <a:latin typeface="HGP明朝E" panose="02020900000000000000" pitchFamily="18" charset="-128"/>
                <a:ea typeface="HGP明朝E" panose="02020900000000000000" pitchFamily="18" charset="-128"/>
              </a:rPr>
              <a:t>15</a:t>
            </a:r>
            <a:r>
              <a:rPr kumimoji="1" lang="ja-JP" altLang="en-US" dirty="0">
                <a:latin typeface="HGP明朝E" panose="02020900000000000000" pitchFamily="18" charset="-128"/>
                <a:ea typeface="HGP明朝E" panose="02020900000000000000" pitchFamily="18" charset="-128"/>
              </a:rPr>
              <a:t>日</a:t>
            </a:r>
            <a:endParaRPr kumimoji="1"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恨みに報ゆるに徳を以てす</a:t>
            </a:r>
            <a:endParaRPr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日本人の帰国を援助せよ</a:t>
            </a:r>
            <a:endParaRPr kumimoji="1"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ソ連は北海道に侵入してはならない</a:t>
            </a:r>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70385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頼清徳総統、日本の国会議員招き昼食会 「ウィンウィンの関係を ...">
            <a:extLst>
              <a:ext uri="{FF2B5EF4-FFF2-40B4-BE49-F238E27FC236}">
                <a16:creationId xmlns:a16="http://schemas.microsoft.com/office/drawing/2014/main" id="{6D391544-45B2-B73D-0ACC-7FA76F5BBC1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038" r="1845" b="-1"/>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2057" name="Rectangle 205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タイトル 1">
            <a:extLst>
              <a:ext uri="{FF2B5EF4-FFF2-40B4-BE49-F238E27FC236}">
                <a16:creationId xmlns:a16="http://schemas.microsoft.com/office/drawing/2014/main" id="{D036EA00-FFE5-D1F3-8582-9DA01AC7F86C}"/>
              </a:ext>
            </a:extLst>
          </p:cNvPr>
          <p:cNvSpPr>
            <a:spLocks noGrp="1"/>
          </p:cNvSpPr>
          <p:nvPr>
            <p:ph type="title"/>
          </p:nvPr>
        </p:nvSpPr>
        <p:spPr>
          <a:xfrm>
            <a:off x="838200" y="365125"/>
            <a:ext cx="4480112" cy="1899912"/>
          </a:xfrm>
        </p:spPr>
        <p:txBody>
          <a:bodyPr>
            <a:normAutofit/>
          </a:bodyPr>
          <a:lstStyle/>
          <a:p>
            <a:r>
              <a:rPr kumimoji="1" lang="ja-JP" altLang="en-US" sz="4000" dirty="0">
                <a:latin typeface="HGP明朝E" panose="02020900000000000000" pitchFamily="18" charset="-128"/>
                <a:ea typeface="HGP明朝E" panose="02020900000000000000" pitchFamily="18" charset="-128"/>
              </a:rPr>
              <a:t>頼清徳新政権発足　</a:t>
            </a:r>
            <a:r>
              <a:rPr kumimoji="1" lang="en-US" altLang="ja-JP" sz="4000" dirty="0">
                <a:latin typeface="HGP明朝E" panose="02020900000000000000" pitchFamily="18" charset="-128"/>
                <a:ea typeface="HGP明朝E" panose="02020900000000000000" pitchFamily="18" charset="-128"/>
              </a:rPr>
              <a:t>5</a:t>
            </a:r>
            <a:r>
              <a:rPr kumimoji="1" lang="ja-JP" altLang="en-US" sz="4000" dirty="0">
                <a:latin typeface="HGP明朝E" panose="02020900000000000000" pitchFamily="18" charset="-128"/>
                <a:ea typeface="HGP明朝E" panose="02020900000000000000" pitchFamily="18" charset="-128"/>
              </a:rPr>
              <a:t>月</a:t>
            </a:r>
            <a:r>
              <a:rPr kumimoji="1" lang="en-US" altLang="ja-JP" sz="4000" dirty="0">
                <a:latin typeface="HGP明朝E" panose="02020900000000000000" pitchFamily="18" charset="-128"/>
                <a:ea typeface="HGP明朝E" panose="02020900000000000000" pitchFamily="18" charset="-128"/>
              </a:rPr>
              <a:t>20</a:t>
            </a:r>
            <a:r>
              <a:rPr kumimoji="1" lang="ja-JP" altLang="en-US" sz="4000" dirty="0">
                <a:latin typeface="HGP明朝E" panose="02020900000000000000" pitchFamily="18" charset="-128"/>
                <a:ea typeface="HGP明朝E" panose="02020900000000000000" pitchFamily="18" charset="-128"/>
              </a:rPr>
              <a:t>日</a:t>
            </a:r>
          </a:p>
        </p:txBody>
      </p:sp>
      <p:sp>
        <p:nvSpPr>
          <p:cNvPr id="3" name="コンテンツ プレースホルダー 2">
            <a:extLst>
              <a:ext uri="{FF2B5EF4-FFF2-40B4-BE49-F238E27FC236}">
                <a16:creationId xmlns:a16="http://schemas.microsoft.com/office/drawing/2014/main" id="{8005E881-14EA-2ED1-8A25-FD1383065427}"/>
              </a:ext>
            </a:extLst>
          </p:cNvPr>
          <p:cNvSpPr>
            <a:spLocks noGrp="1"/>
          </p:cNvSpPr>
          <p:nvPr>
            <p:ph idx="1"/>
          </p:nvPr>
        </p:nvSpPr>
        <p:spPr>
          <a:xfrm>
            <a:off x="838200" y="2434201"/>
            <a:ext cx="3822189" cy="3742762"/>
          </a:xfrm>
        </p:spPr>
        <p:txBody>
          <a:bodyPr>
            <a:normAutofit/>
          </a:bodyPr>
          <a:lstStyle/>
          <a:p>
            <a:pPr lvl="0"/>
            <a:r>
              <a:rPr kumimoji="1" lang="ja-JP" altLang="en-US" sz="3600" dirty="0">
                <a:latin typeface="HGP明朝E" panose="02020900000000000000" pitchFamily="18" charset="-128"/>
                <a:ea typeface="HGP明朝E" panose="02020900000000000000" pitchFamily="18" charset="-128"/>
              </a:rPr>
              <a:t>世界から</a:t>
            </a:r>
            <a:r>
              <a:rPr kumimoji="1" lang="en-US" altLang="ja-JP" sz="3600" dirty="0">
                <a:latin typeface="HGP明朝E" panose="02020900000000000000" pitchFamily="18" charset="-128"/>
                <a:ea typeface="HGP明朝E" panose="02020900000000000000" pitchFamily="18" charset="-128"/>
              </a:rPr>
              <a:t>500</a:t>
            </a:r>
            <a:r>
              <a:rPr kumimoji="1" lang="ja-JP" altLang="en-US" sz="3600" dirty="0">
                <a:latin typeface="HGP明朝E" panose="02020900000000000000" pitchFamily="18" charset="-128"/>
                <a:ea typeface="HGP明朝E" panose="02020900000000000000" pitchFamily="18" charset="-128"/>
              </a:rPr>
              <a:t>人　日本から超党派国会議員</a:t>
            </a:r>
            <a:r>
              <a:rPr kumimoji="1" lang="en-US" altLang="ja-JP" sz="3600" dirty="0">
                <a:latin typeface="HGP明朝E" panose="02020900000000000000" pitchFamily="18" charset="-128"/>
                <a:ea typeface="HGP明朝E" panose="02020900000000000000" pitchFamily="18" charset="-128"/>
              </a:rPr>
              <a:t>31</a:t>
            </a:r>
            <a:r>
              <a:rPr kumimoji="1" lang="ja-JP" altLang="en-US" sz="3600" dirty="0">
                <a:latin typeface="HGP明朝E" panose="02020900000000000000" pitchFamily="18" charset="-128"/>
                <a:ea typeface="HGP明朝E" panose="02020900000000000000" pitchFamily="18" charset="-128"/>
              </a:rPr>
              <a:t>名</a:t>
            </a:r>
            <a:endParaRPr kumimoji="1" lang="en-US" altLang="ja-JP" sz="3600" dirty="0">
              <a:latin typeface="HGP明朝E" panose="02020900000000000000" pitchFamily="18" charset="-128"/>
              <a:ea typeface="HGP明朝E" panose="02020900000000000000" pitchFamily="18" charset="-128"/>
            </a:endParaRPr>
          </a:p>
          <a:p>
            <a:pPr lvl="0"/>
            <a:endParaRPr kumimoji="1" lang="en-US" altLang="ja-JP" sz="3600" dirty="0">
              <a:latin typeface="HGP明朝E" panose="02020900000000000000" pitchFamily="18" charset="-128"/>
              <a:ea typeface="HGP明朝E" panose="02020900000000000000" pitchFamily="18" charset="-128"/>
            </a:endParaRPr>
          </a:p>
          <a:p>
            <a:pPr lvl="0"/>
            <a:r>
              <a:rPr kumimoji="1" lang="ja-JP" altLang="en-US" sz="3600" dirty="0">
                <a:latin typeface="HGP明朝E" panose="02020900000000000000" pitchFamily="18" charset="-128"/>
                <a:ea typeface="HGP明朝E" panose="02020900000000000000" pitchFamily="18" charset="-128"/>
              </a:rPr>
              <a:t>日本の国会議員団を厚遇</a:t>
            </a:r>
            <a:endParaRPr kumimoji="1" lang="en-US" altLang="ja-JP"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592216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Arc 10">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タイトル 1">
            <a:extLst>
              <a:ext uri="{FF2B5EF4-FFF2-40B4-BE49-F238E27FC236}">
                <a16:creationId xmlns:a16="http://schemas.microsoft.com/office/drawing/2014/main" id="{7D418667-A627-98EF-24E1-2CCB6A845522}"/>
              </a:ext>
            </a:extLst>
          </p:cNvPr>
          <p:cNvSpPr>
            <a:spLocks noGrp="1"/>
          </p:cNvSpPr>
          <p:nvPr>
            <p:ph type="title"/>
          </p:nvPr>
        </p:nvSpPr>
        <p:spPr>
          <a:xfrm>
            <a:off x="5894962" y="479493"/>
            <a:ext cx="5458838" cy="1325563"/>
          </a:xfrm>
        </p:spPr>
        <p:txBody>
          <a:bodyPr>
            <a:normAutofit/>
          </a:bodyPr>
          <a:lstStyle/>
          <a:p>
            <a:r>
              <a:rPr kumimoji="1" lang="ja-JP" altLang="en-US" sz="4100">
                <a:latin typeface="HGP明朝E" panose="02020900000000000000" pitchFamily="18" charset="-128"/>
                <a:ea typeface="HGP明朝E" panose="02020900000000000000" pitchFamily="18" charset="-128"/>
              </a:rPr>
              <a:t>人民解放軍の軍事訓練（</a:t>
            </a:r>
            <a:r>
              <a:rPr kumimoji="1" lang="en-US" altLang="ja-JP" sz="4100">
                <a:latin typeface="HGP明朝E" panose="02020900000000000000" pitchFamily="18" charset="-128"/>
                <a:ea typeface="HGP明朝E" panose="02020900000000000000" pitchFamily="18" charset="-128"/>
              </a:rPr>
              <a:t>5</a:t>
            </a:r>
            <a:r>
              <a:rPr kumimoji="1" lang="ja-JP" altLang="en-US" sz="4100">
                <a:latin typeface="HGP明朝E" panose="02020900000000000000" pitchFamily="18" charset="-128"/>
                <a:ea typeface="HGP明朝E" panose="02020900000000000000" pitchFamily="18" charset="-128"/>
              </a:rPr>
              <a:t>月</a:t>
            </a:r>
            <a:r>
              <a:rPr kumimoji="1" lang="en-US" altLang="ja-JP" sz="4100">
                <a:latin typeface="HGP明朝E" panose="02020900000000000000" pitchFamily="18" charset="-128"/>
                <a:ea typeface="HGP明朝E" panose="02020900000000000000" pitchFamily="18" charset="-128"/>
              </a:rPr>
              <a:t>23</a:t>
            </a:r>
            <a:r>
              <a:rPr kumimoji="1" lang="ja-JP" altLang="en-US" sz="4100">
                <a:latin typeface="HGP明朝E" panose="02020900000000000000" pitchFamily="18" charset="-128"/>
                <a:ea typeface="HGP明朝E" panose="02020900000000000000" pitchFamily="18" charset="-128"/>
              </a:rPr>
              <a:t>日、</a:t>
            </a:r>
            <a:r>
              <a:rPr kumimoji="1" lang="en-US" altLang="ja-JP" sz="4100">
                <a:latin typeface="HGP明朝E" panose="02020900000000000000" pitchFamily="18" charset="-128"/>
                <a:ea typeface="HGP明朝E" panose="02020900000000000000" pitchFamily="18" charset="-128"/>
              </a:rPr>
              <a:t>24</a:t>
            </a:r>
            <a:r>
              <a:rPr kumimoji="1" lang="ja-JP" altLang="en-US" sz="4100">
                <a:latin typeface="HGP明朝E" panose="02020900000000000000" pitchFamily="18" charset="-128"/>
                <a:ea typeface="HGP明朝E" panose="02020900000000000000" pitchFamily="18" charset="-128"/>
              </a:rPr>
              <a:t>日）</a:t>
            </a:r>
          </a:p>
        </p:txBody>
      </p:sp>
      <p:sp>
        <p:nvSpPr>
          <p:cNvPr id="13" name="Freeform: Shape 12">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図 3">
            <a:extLst>
              <a:ext uri="{FF2B5EF4-FFF2-40B4-BE49-F238E27FC236}">
                <a16:creationId xmlns:a16="http://schemas.microsoft.com/office/drawing/2014/main" id="{F44EBEA5-0AE5-3DA8-85AF-117F32C2F708}"/>
              </a:ext>
            </a:extLst>
          </p:cNvPr>
          <p:cNvPicPr>
            <a:picLocks noChangeAspect="1"/>
          </p:cNvPicPr>
          <p:nvPr/>
        </p:nvPicPr>
        <p:blipFill>
          <a:blip r:embed="rId2"/>
          <a:stretch>
            <a:fillRect/>
          </a:stretch>
        </p:blipFill>
        <p:spPr>
          <a:xfrm>
            <a:off x="703182" y="796192"/>
            <a:ext cx="4777381" cy="5095872"/>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3" name="コンテンツ プレースホルダー 2">
            <a:extLst>
              <a:ext uri="{FF2B5EF4-FFF2-40B4-BE49-F238E27FC236}">
                <a16:creationId xmlns:a16="http://schemas.microsoft.com/office/drawing/2014/main" id="{839E4036-27C5-345D-A085-ECC0DF4D1ACA}"/>
              </a:ext>
            </a:extLst>
          </p:cNvPr>
          <p:cNvSpPr>
            <a:spLocks noGrp="1"/>
          </p:cNvSpPr>
          <p:nvPr>
            <p:ph idx="1"/>
          </p:nvPr>
        </p:nvSpPr>
        <p:spPr>
          <a:xfrm>
            <a:off x="5894962" y="1984443"/>
            <a:ext cx="5458838" cy="4192520"/>
          </a:xfrm>
        </p:spPr>
        <p:txBody>
          <a:bodyPr>
            <a:normAutofit/>
          </a:bodyPr>
          <a:lstStyle/>
          <a:p>
            <a:pPr lvl="0"/>
            <a:r>
              <a:rPr kumimoji="1" lang="ja-JP" altLang="en-US" sz="4000" dirty="0">
                <a:latin typeface="HGP明朝E" panose="02020900000000000000" pitchFamily="18" charset="-128"/>
                <a:ea typeface="HGP明朝E" panose="02020900000000000000" pitchFamily="18" charset="-128"/>
              </a:rPr>
              <a:t>東部</a:t>
            </a:r>
            <a:r>
              <a:rPr lang="ja-JP" altLang="en-US" sz="4000" dirty="0">
                <a:latin typeface="HGP明朝E" panose="02020900000000000000" pitchFamily="18" charset="-128"/>
                <a:ea typeface="HGP明朝E" panose="02020900000000000000" pitchFamily="18" charset="-128"/>
              </a:rPr>
              <a:t>戦区</a:t>
            </a:r>
            <a:r>
              <a:rPr kumimoji="1" lang="ja-JP" altLang="en-US" sz="4000" dirty="0">
                <a:latin typeface="HGP明朝E" panose="02020900000000000000" pitchFamily="18" charset="-128"/>
                <a:ea typeface="HGP明朝E" panose="02020900000000000000" pitchFamily="18" charset="-128"/>
              </a:rPr>
              <a:t>　</a:t>
            </a:r>
          </a:p>
          <a:p>
            <a:pPr lvl="1"/>
            <a:r>
              <a:rPr kumimoji="1" lang="ja-JP" altLang="en-US" sz="3600" dirty="0">
                <a:latin typeface="HGP明朝E" panose="02020900000000000000" pitchFamily="18" charset="-128"/>
                <a:ea typeface="HGP明朝E" panose="02020900000000000000" pitchFamily="18" charset="-128"/>
              </a:rPr>
              <a:t>軍艦</a:t>
            </a:r>
            <a:r>
              <a:rPr kumimoji="1" lang="en-US" altLang="ja-JP" sz="3600" dirty="0">
                <a:latin typeface="HGP明朝E" panose="02020900000000000000" pitchFamily="18" charset="-128"/>
                <a:ea typeface="HGP明朝E" panose="02020900000000000000" pitchFamily="18" charset="-128"/>
              </a:rPr>
              <a:t>15</a:t>
            </a:r>
            <a:r>
              <a:rPr kumimoji="1" lang="ja-JP" altLang="en-US" sz="3600" dirty="0">
                <a:latin typeface="HGP明朝E" panose="02020900000000000000" pitchFamily="18" charset="-128"/>
                <a:ea typeface="HGP明朝E" panose="02020900000000000000" pitchFamily="18" charset="-128"/>
              </a:rPr>
              <a:t>隻　軍用機３３機</a:t>
            </a:r>
            <a:endParaRPr kumimoji="1" lang="en-US" altLang="ja-JP" sz="3600" dirty="0">
              <a:latin typeface="HGP明朝E" panose="02020900000000000000" pitchFamily="18" charset="-128"/>
              <a:ea typeface="HGP明朝E" panose="02020900000000000000" pitchFamily="18" charset="-128"/>
            </a:endParaRPr>
          </a:p>
          <a:p>
            <a:pPr lvl="1"/>
            <a:r>
              <a:rPr lang="en-US" altLang="ja-JP" sz="3600" dirty="0">
                <a:latin typeface="HGP明朝E" panose="02020900000000000000" pitchFamily="18" charset="-128"/>
                <a:ea typeface="HGP明朝E" panose="02020900000000000000" pitchFamily="18" charset="-128"/>
              </a:rPr>
              <a:t>24</a:t>
            </a:r>
            <a:r>
              <a:rPr lang="ja-JP" altLang="en-US" sz="3600" dirty="0">
                <a:latin typeface="HGP明朝E" panose="02020900000000000000" pitchFamily="18" charset="-128"/>
                <a:ea typeface="HGP明朝E" panose="02020900000000000000" pitchFamily="18" charset="-128"/>
              </a:rPr>
              <a:t>日後も軍事圧力は継続（中間線を超える戦闘機、無人機など）</a:t>
            </a:r>
            <a:endParaRPr kumimoji="1" lang="ja-JP" altLang="en-US"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70167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5E288B-A2C3-A9BF-6BFA-4E27EC274F36}"/>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就任演説に対する懲罰</a:t>
            </a:r>
          </a:p>
        </p:txBody>
      </p:sp>
      <p:sp>
        <p:nvSpPr>
          <p:cNvPr id="3" name="コンテンツ プレースホルダー 2">
            <a:extLst>
              <a:ext uri="{FF2B5EF4-FFF2-40B4-BE49-F238E27FC236}">
                <a16:creationId xmlns:a16="http://schemas.microsoft.com/office/drawing/2014/main" id="{D46DC0CE-1E94-5AD3-B10B-67D1D4F2C5C0}"/>
              </a:ext>
            </a:extLst>
          </p:cNvPr>
          <p:cNvSpPr>
            <a:spLocks noGrp="1"/>
          </p:cNvSpPr>
          <p:nvPr>
            <p:ph idx="1"/>
          </p:nvPr>
        </p:nvSpPr>
        <p:spPr/>
        <p:txBody>
          <a:bodyPr>
            <a:normAutofit/>
          </a:bodyPr>
          <a:lstStyle/>
          <a:p>
            <a:pPr lvl="0">
              <a:lnSpc>
                <a:spcPct val="100000"/>
              </a:lnSpc>
            </a:pPr>
            <a:r>
              <a:rPr kumimoji="1" lang="ja-JP" altLang="en-US" sz="3600" dirty="0">
                <a:latin typeface="HGP明朝E" panose="02020900000000000000" pitchFamily="18" charset="-128"/>
                <a:ea typeface="HGP明朝E" panose="02020900000000000000" pitchFamily="18" charset="-128"/>
              </a:rPr>
              <a:t>「隷属せず」に反発？</a:t>
            </a:r>
            <a:endParaRPr kumimoji="1" lang="en-US" altLang="ja-JP" sz="3600" dirty="0">
              <a:latin typeface="HGP明朝E" panose="02020900000000000000" pitchFamily="18" charset="-128"/>
              <a:ea typeface="HGP明朝E" panose="02020900000000000000" pitchFamily="18" charset="-128"/>
            </a:endParaRPr>
          </a:p>
          <a:p>
            <a:pPr lvl="0">
              <a:lnSpc>
                <a:spcPct val="100000"/>
              </a:lnSpc>
            </a:pPr>
            <a:r>
              <a:rPr kumimoji="1" lang="ja-JP" altLang="en-US" sz="3600" dirty="0">
                <a:latin typeface="HGP明朝E" panose="02020900000000000000" pitchFamily="18" charset="-128"/>
                <a:ea typeface="HGP明朝E" panose="02020900000000000000" pitchFamily="18" charset="-128"/>
              </a:rPr>
              <a:t>「四つの堅持」　２０２１年双十節で提唱</a:t>
            </a:r>
            <a:endParaRPr kumimoji="1" lang="en-US" altLang="ja-JP" sz="3600" dirty="0">
              <a:latin typeface="HGP明朝E" panose="02020900000000000000" pitchFamily="18" charset="-128"/>
              <a:ea typeface="HGP明朝E" panose="02020900000000000000" pitchFamily="18" charset="-128"/>
            </a:endParaRPr>
          </a:p>
          <a:p>
            <a:pPr lvl="1">
              <a:lnSpc>
                <a:spcPct val="100000"/>
              </a:lnSpc>
            </a:pPr>
            <a:r>
              <a:rPr kumimoji="1" lang="ja-JP" altLang="ja-JP" sz="3200" kern="1200" dirty="0">
                <a:solidFill>
                  <a:schemeClr val="tx1"/>
                </a:solidFill>
                <a:effectLst/>
                <a:latin typeface="HGP明朝E" panose="02020900000000000000" pitchFamily="18" charset="-128"/>
                <a:ea typeface="HGP明朝E" panose="02020900000000000000" pitchFamily="18" charset="-128"/>
              </a:rPr>
              <a:t>自由で民主的な憲政体制を堅持</a:t>
            </a:r>
            <a:endParaRPr kumimoji="1" lang="en-US" altLang="ja-JP" sz="3200" kern="1200" dirty="0">
              <a:solidFill>
                <a:schemeClr val="tx1"/>
              </a:solidFill>
              <a:effectLst/>
              <a:latin typeface="HGP明朝E" panose="02020900000000000000" pitchFamily="18" charset="-128"/>
              <a:ea typeface="HGP明朝E" panose="02020900000000000000" pitchFamily="18" charset="-128"/>
            </a:endParaRPr>
          </a:p>
          <a:p>
            <a:pPr lvl="1">
              <a:lnSpc>
                <a:spcPct val="100000"/>
              </a:lnSpc>
            </a:pPr>
            <a:r>
              <a:rPr kumimoji="1" lang="ja-JP" altLang="ja-JP" sz="3200" kern="1200" dirty="0">
                <a:solidFill>
                  <a:schemeClr val="tx1"/>
                </a:solidFill>
                <a:effectLst/>
                <a:latin typeface="HGP明朝E" panose="02020900000000000000" pitchFamily="18" charset="-128"/>
                <a:ea typeface="HGP明朝E" panose="02020900000000000000" pitchFamily="18" charset="-128"/>
              </a:rPr>
              <a:t>台湾と中国が互いに隷属していないことを堅持</a:t>
            </a:r>
            <a:endParaRPr kumimoji="1" lang="en-US" altLang="ja-JP" sz="3200" kern="1200" dirty="0">
              <a:solidFill>
                <a:schemeClr val="tx1"/>
              </a:solidFill>
              <a:effectLst/>
              <a:latin typeface="HGP明朝E" panose="02020900000000000000" pitchFamily="18" charset="-128"/>
              <a:ea typeface="HGP明朝E" panose="02020900000000000000" pitchFamily="18" charset="-128"/>
            </a:endParaRPr>
          </a:p>
          <a:p>
            <a:pPr lvl="1">
              <a:lnSpc>
                <a:spcPct val="100000"/>
              </a:lnSpc>
            </a:pPr>
            <a:r>
              <a:rPr kumimoji="1" lang="ja-JP" altLang="ja-JP" sz="3200" kern="1200" dirty="0">
                <a:solidFill>
                  <a:schemeClr val="tx1"/>
                </a:solidFill>
                <a:effectLst/>
                <a:latin typeface="HGP明朝E" panose="02020900000000000000" pitchFamily="18" charset="-128"/>
                <a:ea typeface="HGP明朝E" panose="02020900000000000000" pitchFamily="18" charset="-128"/>
              </a:rPr>
              <a:t>主権の侵犯と併呑は許さないことを堅持</a:t>
            </a:r>
            <a:endParaRPr kumimoji="1" lang="en-US" altLang="ja-JP" sz="3200" kern="1200" dirty="0">
              <a:solidFill>
                <a:schemeClr val="tx1"/>
              </a:solidFill>
              <a:effectLst/>
              <a:latin typeface="HGP明朝E" panose="02020900000000000000" pitchFamily="18" charset="-128"/>
              <a:ea typeface="HGP明朝E" panose="02020900000000000000" pitchFamily="18" charset="-128"/>
            </a:endParaRPr>
          </a:p>
          <a:p>
            <a:pPr lvl="1">
              <a:lnSpc>
                <a:spcPct val="100000"/>
              </a:lnSpc>
            </a:pPr>
            <a:r>
              <a:rPr kumimoji="1" lang="ja-JP" altLang="ja-JP" sz="3200" kern="1200" dirty="0">
                <a:solidFill>
                  <a:schemeClr val="tx1"/>
                </a:solidFill>
                <a:effectLst/>
                <a:latin typeface="HGP明朝E" panose="02020900000000000000" pitchFamily="18" charset="-128"/>
                <a:ea typeface="HGP明朝E" panose="02020900000000000000" pitchFamily="18" charset="-128"/>
              </a:rPr>
              <a:t>台湾 の前途は全ての台湾人民の意思に従うことを堅持</a:t>
            </a:r>
            <a:endParaRPr kumimoji="1" lang="en-US" altLang="ja-JP" sz="3200" kern="1200" dirty="0">
              <a:solidFill>
                <a:schemeClr val="tx1"/>
              </a:solidFill>
              <a:effectLst/>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050945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4" name="Rectangle 3078">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085" name="Arc 3080">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タイトル 1">
            <a:extLst>
              <a:ext uri="{FF2B5EF4-FFF2-40B4-BE49-F238E27FC236}">
                <a16:creationId xmlns:a16="http://schemas.microsoft.com/office/drawing/2014/main" id="{385BD2F4-386C-BECE-4EBB-B432FB40D370}"/>
              </a:ext>
            </a:extLst>
          </p:cNvPr>
          <p:cNvSpPr>
            <a:spLocks noGrp="1"/>
          </p:cNvSpPr>
          <p:nvPr>
            <p:ph type="title"/>
          </p:nvPr>
        </p:nvSpPr>
        <p:spPr>
          <a:xfrm>
            <a:off x="5894962" y="479493"/>
            <a:ext cx="5458838" cy="1325563"/>
          </a:xfrm>
        </p:spPr>
        <p:txBody>
          <a:bodyPr>
            <a:normAutofit/>
          </a:bodyPr>
          <a:lstStyle/>
          <a:p>
            <a:r>
              <a:rPr kumimoji="1" lang="ja-JP" altLang="en-US" sz="4800">
                <a:latin typeface="HGP明朝E" panose="02020900000000000000" pitchFamily="18" charset="-128"/>
                <a:ea typeface="HGP明朝E" panose="02020900000000000000" pitchFamily="18" charset="-128"/>
              </a:rPr>
              <a:t>現状維持を宣言</a:t>
            </a:r>
            <a:endParaRPr kumimoji="1" lang="ja-JP" altLang="en-US" sz="4800" dirty="0">
              <a:latin typeface="HGP明朝E" panose="02020900000000000000" pitchFamily="18" charset="-128"/>
              <a:ea typeface="HGP明朝E" panose="02020900000000000000" pitchFamily="18" charset="-128"/>
            </a:endParaRPr>
          </a:p>
        </p:txBody>
      </p:sp>
      <p:sp>
        <p:nvSpPr>
          <p:cNvPr id="3083" name="Freeform: Shape 3082">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074" name="Picture 2" descr="台湾総統選挙2024 頼清徳、侯友宜、柯文哲 3候補と副総統候補の ...">
            <a:extLst>
              <a:ext uri="{FF2B5EF4-FFF2-40B4-BE49-F238E27FC236}">
                <a16:creationId xmlns:a16="http://schemas.microsoft.com/office/drawing/2014/main" id="{18D80537-0B17-F418-1D6B-A4085C0ED73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03182" y="1367487"/>
            <a:ext cx="4777381" cy="3953282"/>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extLst>
            <a:ext uri="{909E8E84-426E-40DD-AFC4-6F175D3DCCD1}">
              <a14:hiddenFill xmlns:a14="http://schemas.microsoft.com/office/drawing/2010/main">
                <a:solidFill>
                  <a:srgbClr val="FFFFFF"/>
                </a:solidFill>
              </a14:hiddenFill>
            </a:ext>
          </a:extLst>
        </p:spPr>
      </p:pic>
      <p:sp>
        <p:nvSpPr>
          <p:cNvPr id="3" name="コンテンツ プレースホルダー 2">
            <a:extLst>
              <a:ext uri="{FF2B5EF4-FFF2-40B4-BE49-F238E27FC236}">
                <a16:creationId xmlns:a16="http://schemas.microsoft.com/office/drawing/2014/main" id="{B48EEE86-BEF8-D54D-956D-B20C6A1A7B95}"/>
              </a:ext>
            </a:extLst>
          </p:cNvPr>
          <p:cNvSpPr>
            <a:spLocks noGrp="1"/>
          </p:cNvSpPr>
          <p:nvPr>
            <p:ph idx="1"/>
          </p:nvPr>
        </p:nvSpPr>
        <p:spPr>
          <a:xfrm>
            <a:off x="5894962" y="1984443"/>
            <a:ext cx="5458838" cy="4192520"/>
          </a:xfrm>
        </p:spPr>
        <p:txBody>
          <a:bodyPr>
            <a:noAutofit/>
          </a:bodyPr>
          <a:lstStyle/>
          <a:p>
            <a:pPr lvl="0"/>
            <a:r>
              <a:rPr kumimoji="1" lang="ja-JP" altLang="en-US" sz="3200" kern="1200">
                <a:effectLst/>
                <a:latin typeface="HGP明朝E" panose="02020900000000000000" pitchFamily="18" charset="-128"/>
                <a:ea typeface="HGP明朝E" panose="02020900000000000000" pitchFamily="18" charset="-128"/>
                <a:cs typeface="+mj-cs"/>
              </a:rPr>
              <a:t>演説の一文</a:t>
            </a:r>
            <a:endParaRPr kumimoji="1" lang="en-US" altLang="ja-JP" sz="3200" kern="1200">
              <a:effectLst/>
              <a:latin typeface="HGP明朝E" panose="02020900000000000000" pitchFamily="18" charset="-128"/>
              <a:ea typeface="HGP明朝E" panose="02020900000000000000" pitchFamily="18" charset="-128"/>
              <a:cs typeface="+mj-cs"/>
            </a:endParaRPr>
          </a:p>
          <a:p>
            <a:pPr lvl="1"/>
            <a:r>
              <a:rPr kumimoji="1" lang="ja-JP" altLang="ja-JP" sz="2800" kern="1200">
                <a:effectLst/>
                <a:latin typeface="HGP明朝E" panose="02020900000000000000" pitchFamily="18" charset="-128"/>
                <a:ea typeface="HGP明朝E" panose="02020900000000000000" pitchFamily="18" charset="-128"/>
                <a:cs typeface="+mj-cs"/>
              </a:rPr>
              <a:t>1996年の今日、台湾で初めて民選による総統が宣誓就任し、国際社会に中華民国台湾は主権独立国家であり、主権は民にあるというメッセージを伝えました。</a:t>
            </a:r>
          </a:p>
          <a:p>
            <a:pPr lvl="1"/>
            <a:endParaRPr kumimoji="1" lang="en-US" altLang="ja-JP" sz="2800" kern="1200">
              <a:effectLst/>
              <a:latin typeface="HGP明朝E" panose="02020900000000000000" pitchFamily="18" charset="-128"/>
              <a:ea typeface="HGP明朝E" panose="02020900000000000000" pitchFamily="18" charset="-128"/>
              <a:cs typeface="+mj-cs"/>
            </a:endParaRPr>
          </a:p>
          <a:p>
            <a:pPr lvl="1"/>
            <a:r>
              <a:rPr kumimoji="1" lang="ja-JP" altLang="ja-JP" sz="2800" kern="1200">
                <a:effectLst/>
                <a:latin typeface="HGP明朝E" panose="02020900000000000000" pitchFamily="18" charset="-128"/>
                <a:ea typeface="HGP明朝E" panose="02020900000000000000" pitchFamily="18" charset="-128"/>
                <a:cs typeface="+mj-cs"/>
              </a:rPr>
              <a:t>台湾の現状維持を宣言</a:t>
            </a:r>
            <a:endParaRPr kumimoji="1" lang="en-US" altLang="ja-JP" sz="2800">
              <a:latin typeface="HGP明朝E" panose="02020900000000000000" pitchFamily="18" charset="-128"/>
              <a:ea typeface="HGP明朝E" panose="02020900000000000000" pitchFamily="18" charset="-128"/>
            </a:endParaRPr>
          </a:p>
          <a:p>
            <a:endParaRPr kumimoji="1" lang="ja-JP" altLang="en-US" sz="320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503770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11" name="Rectangle 4102">
            <a:extLst>
              <a:ext uri="{FF2B5EF4-FFF2-40B4-BE49-F238E27FC236}">
                <a16:creationId xmlns:a16="http://schemas.microsoft.com/office/drawing/2014/main" id="{7FF47CB7-972F-479F-A36D-9E72D26EC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12" name="Freeform: Shape 4104">
            <a:extLst>
              <a:ext uri="{FF2B5EF4-FFF2-40B4-BE49-F238E27FC236}">
                <a16:creationId xmlns:a16="http://schemas.microsoft.com/office/drawing/2014/main" id="{0D153B68-5844-490D-8E67-F616D6D72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766176" cy="2061837"/>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84330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07720" y="510631"/>
                  <a:pt x="9287964" y="513052"/>
                </a:cubicBezTo>
                <a:cubicBezTo>
                  <a:pt x="9269905" y="526173"/>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67549" y="584727"/>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394729" y="948347"/>
                </a:lnTo>
                <a:lnTo>
                  <a:pt x="8380548" y="987916"/>
                </a:lnTo>
                <a:lnTo>
                  <a:pt x="8375330" y="965444"/>
                </a:lnTo>
                <a:cubicBezTo>
                  <a:pt x="8372375" y="964202"/>
                  <a:pt x="8344433" y="977378"/>
                  <a:pt x="8340796" y="980522"/>
                </a:cubicBezTo>
                <a:cubicBezTo>
                  <a:pt x="8328292" y="982128"/>
                  <a:pt x="8319237" y="991089"/>
                  <a:pt x="8304438" y="996739"/>
                </a:cubicBezTo>
                <a:cubicBezTo>
                  <a:pt x="8297193" y="1005683"/>
                  <a:pt x="8289328" y="1014568"/>
                  <a:pt x="8280929" y="1023089"/>
                </a:cubicBezTo>
                <a:lnTo>
                  <a:pt x="8275760" y="1027772"/>
                </a:lnTo>
                <a:lnTo>
                  <a:pt x="8275478" y="1027605"/>
                </a:lnTo>
                <a:cubicBezTo>
                  <a:pt x="8273970" y="1028076"/>
                  <a:pt x="8251461" y="1029408"/>
                  <a:pt x="8249003"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39392" y="1192062"/>
                </a:lnTo>
                <a:lnTo>
                  <a:pt x="7677677" y="1216394"/>
                </a:lnTo>
                <a:lnTo>
                  <a:pt x="7586920" y="1261888"/>
                </a:lnTo>
                <a:cubicBezTo>
                  <a:pt x="7556723" y="1298911"/>
                  <a:pt x="7489187" y="1284518"/>
                  <a:pt x="7486100" y="1292563"/>
                </a:cubicBezTo>
                <a:cubicBezTo>
                  <a:pt x="7454875" y="1308356"/>
                  <a:pt x="7453335" y="1326361"/>
                  <a:pt x="7411323" y="1340732"/>
                </a:cubicBezTo>
                <a:cubicBezTo>
                  <a:pt x="7372519" y="1390006"/>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15134" y="1706361"/>
                  <a:pt x="5521171" y="1671626"/>
                </a:cubicBezTo>
                <a:cubicBezTo>
                  <a:pt x="5491803" y="1671296"/>
                  <a:pt x="5498089" y="1662666"/>
                  <a:pt x="5457384" y="1683952"/>
                </a:cubicBezTo>
                <a:cubicBezTo>
                  <a:pt x="5356959" y="1699287"/>
                  <a:pt x="5078905" y="1774579"/>
                  <a:pt x="4950070" y="1748401"/>
                </a:cubicBezTo>
                <a:cubicBezTo>
                  <a:pt x="4918276" y="1752255"/>
                  <a:pt x="4891043" y="1756936"/>
                  <a:pt x="4872172" y="1757222"/>
                </a:cubicBezTo>
                <a:lnTo>
                  <a:pt x="4809524" y="1761033"/>
                </a:lnTo>
                <a:cubicBezTo>
                  <a:pt x="4791324" y="1772975"/>
                  <a:pt x="4777258" y="1754591"/>
                  <a:pt x="4759058" y="1766533"/>
                </a:cubicBezTo>
                <a:cubicBezTo>
                  <a:pt x="4747481" y="1770744"/>
                  <a:pt x="4734604" y="1772921"/>
                  <a:pt x="4719749" y="1771811"/>
                </a:cubicBezTo>
                <a:cubicBezTo>
                  <a:pt x="4671168" y="1780243"/>
                  <a:pt x="4634134" y="1775931"/>
                  <a:pt x="4568686" y="1786141"/>
                </a:cubicBezTo>
                <a:cubicBezTo>
                  <a:pt x="4544667" y="1777910"/>
                  <a:pt x="4432547" y="1778168"/>
                  <a:pt x="4418751" y="1796932"/>
                </a:cubicBezTo>
                <a:cubicBezTo>
                  <a:pt x="4403360" y="1801488"/>
                  <a:pt x="4385278" y="1795746"/>
                  <a:pt x="4378377" y="1815528"/>
                </a:cubicBezTo>
                <a:cubicBezTo>
                  <a:pt x="4366870" y="1839461"/>
                  <a:pt x="4337372" y="1814003"/>
                  <a:pt x="4320575" y="1832722"/>
                </a:cubicBezTo>
                <a:cubicBezTo>
                  <a:pt x="4277898" y="1857053"/>
                  <a:pt x="4243945" y="1846759"/>
                  <a:pt x="4211935" y="1860177"/>
                </a:cubicBezTo>
                <a:cubicBezTo>
                  <a:pt x="4181519" y="1859584"/>
                  <a:pt x="4171342" y="1859762"/>
                  <a:pt x="4101228" y="1868717"/>
                </a:cubicBezTo>
                <a:cubicBezTo>
                  <a:pt x="4080159" y="1876188"/>
                  <a:pt x="4039427" y="1877381"/>
                  <a:pt x="3973223" y="1881015"/>
                </a:cubicBezTo>
                <a:cubicBezTo>
                  <a:pt x="3971330" y="1884974"/>
                  <a:pt x="3952843" y="1879225"/>
                  <a:pt x="3900992" y="1880603"/>
                </a:cubicBezTo>
                <a:cubicBezTo>
                  <a:pt x="3849141" y="1881981"/>
                  <a:pt x="3740060" y="1895686"/>
                  <a:pt x="3662119" y="1889285"/>
                </a:cubicBezTo>
                <a:cubicBezTo>
                  <a:pt x="3565155" y="1881322"/>
                  <a:pt x="3613412" y="1915150"/>
                  <a:pt x="3496919" y="1873180"/>
                </a:cubicBezTo>
                <a:cubicBezTo>
                  <a:pt x="3488062" y="1895719"/>
                  <a:pt x="3474293" y="1876288"/>
                  <a:pt x="3449433" y="1889681"/>
                </a:cubicBezTo>
                <a:cubicBezTo>
                  <a:pt x="3406553" y="1891629"/>
                  <a:pt x="3413217" y="1897797"/>
                  <a:pt x="3369766" y="1916653"/>
                </a:cubicBezTo>
                <a:cubicBezTo>
                  <a:pt x="3338805" y="1929531"/>
                  <a:pt x="3289487" y="1928617"/>
                  <a:pt x="3269672" y="1938036"/>
                </a:cubicBezTo>
                <a:lnTo>
                  <a:pt x="3224897" y="1943733"/>
                </a:lnTo>
                <a:cubicBezTo>
                  <a:pt x="3188693" y="1949271"/>
                  <a:pt x="3178540" y="1909145"/>
                  <a:pt x="3161463" y="1946591"/>
                </a:cubicBezTo>
                <a:lnTo>
                  <a:pt x="3112044" y="1935614"/>
                </a:lnTo>
                <a:lnTo>
                  <a:pt x="3069716" y="1930463"/>
                </a:lnTo>
                <a:cubicBezTo>
                  <a:pt x="3049937" y="1924285"/>
                  <a:pt x="3047816" y="1925644"/>
                  <a:pt x="3005773" y="1915878"/>
                </a:cubicBezTo>
                <a:cubicBezTo>
                  <a:pt x="2978838" y="1921092"/>
                  <a:pt x="2967972" y="1927319"/>
                  <a:pt x="2897201" y="1926772"/>
                </a:cubicBezTo>
                <a:lnTo>
                  <a:pt x="2783891" y="1931749"/>
                </a:lnTo>
                <a:cubicBezTo>
                  <a:pt x="2753098" y="1932794"/>
                  <a:pt x="2731621" y="1915151"/>
                  <a:pt x="2712447" y="1933044"/>
                </a:cubicBezTo>
                <a:cubicBezTo>
                  <a:pt x="2621923" y="1990472"/>
                  <a:pt x="2637976" y="1949546"/>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3064" y="1962036"/>
                  <a:pt x="2051584" y="1971011"/>
                  <a:pt x="2033299" y="1969042"/>
                </a:cubicBezTo>
                <a:cubicBezTo>
                  <a:pt x="2015014" y="1967073"/>
                  <a:pt x="1998956" y="1958903"/>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416370" y="1829853"/>
                  <a:pt x="1357365" y="1832140"/>
                </a:cubicBezTo>
                <a:cubicBezTo>
                  <a:pt x="1285880" y="1811785"/>
                  <a:pt x="1273193" y="1786872"/>
                  <a:pt x="1232341" y="1785942"/>
                </a:cubicBezTo>
                <a:cubicBezTo>
                  <a:pt x="1223903" y="1792798"/>
                  <a:pt x="1160576" y="1793911"/>
                  <a:pt x="1162595" y="1784330"/>
                </a:cubicBezTo>
                <a:cubicBezTo>
                  <a:pt x="1153167" y="1787110"/>
                  <a:pt x="1122206" y="1805077"/>
                  <a:pt x="1120257" y="1789615"/>
                </a:cubicBezTo>
                <a:cubicBezTo>
                  <a:pt x="1073149" y="1786750"/>
                  <a:pt x="1034361" y="1768718"/>
                  <a:pt x="991903" y="1786741"/>
                </a:cubicBezTo>
                <a:cubicBezTo>
                  <a:pt x="966383" y="1781126"/>
                  <a:pt x="949501" y="1800915"/>
                  <a:pt x="883960" y="1809389"/>
                </a:cubicBezTo>
                <a:cubicBezTo>
                  <a:pt x="836064" y="1808194"/>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タイトル 1">
            <a:extLst>
              <a:ext uri="{FF2B5EF4-FFF2-40B4-BE49-F238E27FC236}">
                <a16:creationId xmlns:a16="http://schemas.microsoft.com/office/drawing/2014/main" id="{1E71DF7D-F772-F21B-72FE-75FEDE852316}"/>
              </a:ext>
            </a:extLst>
          </p:cNvPr>
          <p:cNvSpPr>
            <a:spLocks noGrp="1"/>
          </p:cNvSpPr>
          <p:nvPr>
            <p:ph type="title"/>
          </p:nvPr>
        </p:nvSpPr>
        <p:spPr>
          <a:xfrm>
            <a:off x="1137034" y="609597"/>
            <a:ext cx="9392421" cy="1330841"/>
          </a:xfrm>
        </p:spPr>
        <p:txBody>
          <a:bodyPr>
            <a:normAutofit/>
          </a:bodyPr>
          <a:lstStyle/>
          <a:p>
            <a:pPr lvl="0"/>
            <a:r>
              <a:rPr kumimoji="1" lang="ja-JP" altLang="en-US">
                <a:latin typeface="HGP明朝E" panose="02020900000000000000" pitchFamily="18" charset="-128"/>
                <a:ea typeface="HGP明朝E" panose="02020900000000000000" pitchFamily="18" charset="-128"/>
              </a:rPr>
              <a:t>日本への恫喝　</a:t>
            </a:r>
            <a:r>
              <a:rPr kumimoji="1" lang="en-US" altLang="ja-JP">
                <a:latin typeface="HGP明朝E" panose="02020900000000000000" pitchFamily="18" charset="-128"/>
                <a:ea typeface="HGP明朝E" panose="02020900000000000000" pitchFamily="18" charset="-128"/>
              </a:rPr>
              <a:t>5</a:t>
            </a:r>
            <a:r>
              <a:rPr kumimoji="1" lang="ja-JP" altLang="en-US">
                <a:latin typeface="HGP明朝E" panose="02020900000000000000" pitchFamily="18" charset="-128"/>
                <a:ea typeface="HGP明朝E" panose="02020900000000000000" pitchFamily="18" charset="-128"/>
              </a:rPr>
              <a:t>月</a:t>
            </a:r>
            <a:r>
              <a:rPr kumimoji="1" lang="en-US" altLang="ja-JP">
                <a:latin typeface="HGP明朝E" panose="02020900000000000000" pitchFamily="18" charset="-128"/>
                <a:ea typeface="HGP明朝E" panose="02020900000000000000" pitchFamily="18" charset="-128"/>
              </a:rPr>
              <a:t>20</a:t>
            </a:r>
            <a:r>
              <a:rPr kumimoji="1" lang="ja-JP" altLang="en-US">
                <a:latin typeface="HGP明朝E" panose="02020900000000000000" pitchFamily="18" charset="-128"/>
                <a:ea typeface="HGP明朝E" panose="02020900000000000000" pitchFamily="18" charset="-128"/>
              </a:rPr>
              <a:t>日</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9C0B4F49-1052-0375-7F40-67A91C24ED0C}"/>
              </a:ext>
            </a:extLst>
          </p:cNvPr>
          <p:cNvSpPr>
            <a:spLocks noGrp="1"/>
          </p:cNvSpPr>
          <p:nvPr>
            <p:ph idx="1"/>
          </p:nvPr>
        </p:nvSpPr>
        <p:spPr>
          <a:xfrm>
            <a:off x="437029" y="2198362"/>
            <a:ext cx="6165477" cy="4330185"/>
          </a:xfrm>
        </p:spPr>
        <p:txBody>
          <a:bodyPr>
            <a:normAutofit/>
          </a:bodyPr>
          <a:lstStyle/>
          <a:p>
            <a:pPr lvl="0"/>
            <a:r>
              <a:rPr kumimoji="1" lang="ja-JP" altLang="en-US" dirty="0">
                <a:latin typeface="HGP明朝E" panose="02020900000000000000" pitchFamily="18" charset="-128"/>
                <a:ea typeface="HGP明朝E" panose="02020900000000000000" pitchFamily="18" charset="-128"/>
              </a:rPr>
              <a:t>駐日中国大使　呉江浩氏の発言</a:t>
            </a:r>
            <a:endParaRPr kumimoji="1" lang="en-US" altLang="ja-JP" dirty="0">
              <a:latin typeface="HGP明朝E" panose="02020900000000000000" pitchFamily="18" charset="-128"/>
              <a:ea typeface="HGP明朝E" panose="02020900000000000000" pitchFamily="18" charset="-128"/>
            </a:endParaRPr>
          </a:p>
          <a:p>
            <a:r>
              <a:rPr kumimoji="1" lang="ja-JP" altLang="ja-JP" kern="1200" dirty="0">
                <a:effectLst/>
                <a:latin typeface="HGP明朝E" panose="02020900000000000000" pitchFamily="18" charset="-128"/>
                <a:ea typeface="HGP明朝E" panose="02020900000000000000" pitchFamily="18" charset="-128"/>
              </a:rPr>
              <a:t>頼氏が率いる民進党→「完全な台湾独立組織」</a:t>
            </a:r>
            <a:endParaRPr kumimoji="1" lang="en-US" altLang="ja-JP" kern="1200" dirty="0">
              <a:effectLst/>
              <a:latin typeface="HGP明朝E" panose="02020900000000000000" pitchFamily="18" charset="-128"/>
              <a:ea typeface="HGP明朝E" panose="02020900000000000000" pitchFamily="18" charset="-128"/>
            </a:endParaRPr>
          </a:p>
          <a:p>
            <a:pPr marL="457200" lvl="1" indent="0">
              <a:buNone/>
            </a:pPr>
            <a:endParaRPr lang="en-US" altLang="ja-JP" dirty="0">
              <a:latin typeface="HGP明朝E" panose="02020900000000000000" pitchFamily="18" charset="-128"/>
              <a:ea typeface="HGP明朝E" panose="02020900000000000000" pitchFamily="18" charset="-128"/>
            </a:endParaRPr>
          </a:p>
          <a:p>
            <a:pPr marL="457200" lvl="1" indent="0">
              <a:buNone/>
            </a:pPr>
            <a:r>
              <a:rPr kumimoji="1" lang="ja-JP" altLang="ja-JP" sz="2800" kern="1200" dirty="0">
                <a:effectLst/>
                <a:latin typeface="HGP明朝E" panose="02020900000000000000" pitchFamily="18" charset="-128"/>
                <a:ea typeface="HGP明朝E" panose="02020900000000000000" pitchFamily="18" charset="-128"/>
              </a:rPr>
              <a:t>「平和統一の可能性が縮小する」「外部勢力が台湾問題でもって中国を制しようとしている」「日本という国が中国分裂を企てる戦車に縛られてしまえば、</a:t>
            </a:r>
            <a:r>
              <a:rPr kumimoji="1" lang="ja-JP" altLang="ja-JP" sz="2800" kern="1200" dirty="0">
                <a:solidFill>
                  <a:srgbClr val="FF0000"/>
                </a:solidFill>
                <a:effectLst/>
                <a:latin typeface="HGP明朝E" panose="02020900000000000000" pitchFamily="18" charset="-128"/>
                <a:ea typeface="HGP明朝E" panose="02020900000000000000" pitchFamily="18" charset="-128"/>
              </a:rPr>
              <a:t>日本の民衆が火の中に連れ込まれることになる</a:t>
            </a:r>
            <a:r>
              <a:rPr kumimoji="1" lang="ja-JP" altLang="ja-JP" sz="2800" kern="1200" dirty="0">
                <a:effectLst/>
                <a:latin typeface="HGP明朝E" panose="02020900000000000000" pitchFamily="18" charset="-128"/>
                <a:ea typeface="HGP明朝E" panose="02020900000000000000" pitchFamily="18" charset="-128"/>
              </a:rPr>
              <a:t>」</a:t>
            </a:r>
            <a:endParaRPr kumimoji="1" lang="ja-JP" altLang="en-US" sz="2800" dirty="0">
              <a:latin typeface="HGP明朝E" panose="02020900000000000000" pitchFamily="18" charset="-128"/>
              <a:ea typeface="HGP明朝E" panose="02020900000000000000" pitchFamily="18" charset="-128"/>
            </a:endParaRPr>
          </a:p>
        </p:txBody>
      </p:sp>
      <p:pic>
        <p:nvPicPr>
          <p:cNvPr id="4098" name="Picture 2" descr="恫喝の中国大使、国外追放せよ！日本の「民衆が火の中に引きずり ...">
            <a:extLst>
              <a:ext uri="{FF2B5EF4-FFF2-40B4-BE49-F238E27FC236}">
                <a16:creationId xmlns:a16="http://schemas.microsoft.com/office/drawing/2014/main" id="{F09F4CEB-384E-F8A8-8A76-32735882DAB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719367" y="2841803"/>
            <a:ext cx="4788505" cy="2442137"/>
          </a:xfrm>
          <a:prstGeom prst="rect">
            <a:avLst/>
          </a:prstGeom>
          <a:noFill/>
          <a:extLst>
            <a:ext uri="{909E8E84-426E-40DD-AFC4-6F175D3DCCD1}">
              <a14:hiddenFill xmlns:a14="http://schemas.microsoft.com/office/drawing/2010/main">
                <a:solidFill>
                  <a:srgbClr val="FFFFFF"/>
                </a:solidFill>
              </a14:hiddenFill>
            </a:ext>
          </a:extLst>
        </p:spPr>
      </p:pic>
      <p:sp>
        <p:nvSpPr>
          <p:cNvPr id="4113" name="Freeform: Shape 4106">
            <a:extLst>
              <a:ext uri="{FF2B5EF4-FFF2-40B4-BE49-F238E27FC236}">
                <a16:creationId xmlns:a16="http://schemas.microsoft.com/office/drawing/2014/main" id="{9A0D773F-7A7D-4DBB-9DEA-86BB8B8F4B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381624" y="6209414"/>
            <a:ext cx="6810375" cy="648586"/>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361769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BD9911-68D1-6718-7BD9-48B8A86753AB}"/>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頼政権　はや正念場</a:t>
            </a:r>
          </a:p>
        </p:txBody>
      </p:sp>
      <p:sp>
        <p:nvSpPr>
          <p:cNvPr id="3" name="コンテンツ プレースホルダー 2">
            <a:extLst>
              <a:ext uri="{FF2B5EF4-FFF2-40B4-BE49-F238E27FC236}">
                <a16:creationId xmlns:a16="http://schemas.microsoft.com/office/drawing/2014/main" id="{521B78C0-AC86-05D2-A5A5-F6F1718671F8}"/>
              </a:ext>
            </a:extLst>
          </p:cNvPr>
          <p:cNvSpPr>
            <a:spLocks noGrp="1"/>
          </p:cNvSpPr>
          <p:nvPr>
            <p:ph idx="1"/>
          </p:nvPr>
        </p:nvSpPr>
        <p:spPr>
          <a:xfrm>
            <a:off x="838200" y="1825625"/>
            <a:ext cx="10515600" cy="4667250"/>
          </a:xfrm>
        </p:spPr>
        <p:txBody>
          <a:bodyPr>
            <a:normAutofit lnSpcReduction="10000"/>
          </a:bodyPr>
          <a:lstStyle/>
          <a:p>
            <a:pPr lvl="0"/>
            <a:r>
              <a:rPr kumimoji="1" lang="ja-JP" altLang="en-US" dirty="0">
                <a:latin typeface="HGP明朝E" panose="02020900000000000000" pitchFamily="18" charset="-128"/>
                <a:ea typeface="HGP明朝E" panose="02020900000000000000" pitchFamily="18" charset="-128"/>
              </a:rPr>
              <a:t>立法院で政権の足を縛る新法の制定</a:t>
            </a:r>
            <a:endParaRPr kumimoji="1" lang="en-US" altLang="ja-JP" dirty="0">
              <a:latin typeface="HGP明朝E" panose="02020900000000000000" pitchFamily="18" charset="-128"/>
              <a:ea typeface="HGP明朝E" panose="02020900000000000000" pitchFamily="18" charset="-128"/>
            </a:endParaRPr>
          </a:p>
          <a:p>
            <a:pPr lvl="1"/>
            <a:r>
              <a:rPr kumimoji="1" lang="ja-JP" altLang="ja-JP" kern="1200" dirty="0">
                <a:solidFill>
                  <a:schemeClr val="tx1"/>
                </a:solidFill>
                <a:effectLst/>
                <a:latin typeface="HGP明朝E" panose="02020900000000000000" pitchFamily="18" charset="-128"/>
                <a:ea typeface="HGP明朝E" panose="02020900000000000000" pitchFamily="18" charset="-128"/>
              </a:rPr>
              <a:t>立法院（国会に相当）の権限を強化し、頼政権の手足を縛ることを狙った野党提出法案が５月２８日、可決・成立</a:t>
            </a:r>
          </a:p>
          <a:p>
            <a:pPr lvl="1"/>
            <a:r>
              <a:rPr kumimoji="1" lang="ja-JP" altLang="ja-JP" kern="1200" dirty="0">
                <a:solidFill>
                  <a:schemeClr val="tx1"/>
                </a:solidFill>
                <a:effectLst/>
                <a:latin typeface="HGP明朝E" panose="02020900000000000000" pitchFamily="18" charset="-128"/>
                <a:ea typeface="HGP明朝E" panose="02020900000000000000" pitchFamily="18" charset="-128"/>
              </a:rPr>
              <a:t>台湾立法院は１１３議席。最大野党国民党と台湾民衆党は合計６０議席で、与党民進党は５１議席。野党は連携して強行採決を計った。</a:t>
            </a:r>
          </a:p>
          <a:p>
            <a:r>
              <a:rPr kumimoji="1" lang="ja-JP" altLang="ja-JP" sz="2800" kern="1200" dirty="0">
                <a:solidFill>
                  <a:schemeClr val="tx1"/>
                </a:solidFill>
                <a:effectLst/>
                <a:latin typeface="HGP明朝E" panose="02020900000000000000" pitchFamily="18" charset="-128"/>
                <a:ea typeface="HGP明朝E" panose="02020900000000000000" pitchFamily="18" charset="-128"/>
              </a:rPr>
              <a:t>法律内容</a:t>
            </a:r>
            <a:endParaRPr kumimoji="1" lang="en-US" altLang="ja-JP" sz="2800" kern="1200" dirty="0">
              <a:solidFill>
                <a:schemeClr val="tx1"/>
              </a:solidFill>
              <a:effectLst/>
              <a:latin typeface="HGP明朝E" panose="02020900000000000000" pitchFamily="18" charset="-128"/>
              <a:ea typeface="HGP明朝E" panose="02020900000000000000" pitchFamily="18" charset="-128"/>
            </a:endParaRPr>
          </a:p>
          <a:p>
            <a:pPr marL="457200" lvl="1" indent="0">
              <a:buNone/>
            </a:pPr>
            <a:r>
              <a:rPr kumimoji="1" lang="ja-JP" altLang="ja-JP" kern="1200" dirty="0">
                <a:solidFill>
                  <a:schemeClr val="tx1"/>
                </a:solidFill>
                <a:effectLst/>
                <a:latin typeface="HGP明朝E" panose="02020900000000000000" pitchFamily="18" charset="-128"/>
                <a:ea typeface="HGP明朝E" panose="02020900000000000000" pitchFamily="18" charset="-128"/>
              </a:rPr>
              <a:t>①年に一度、総統による立法院での情勢報告の義務付け</a:t>
            </a:r>
            <a:endParaRPr kumimoji="1" lang="en-US" altLang="ja-JP" kern="1200" dirty="0">
              <a:solidFill>
                <a:schemeClr val="tx1"/>
              </a:solidFill>
              <a:effectLst/>
              <a:latin typeface="HGP明朝E" panose="02020900000000000000" pitchFamily="18" charset="-128"/>
              <a:ea typeface="HGP明朝E" panose="02020900000000000000" pitchFamily="18" charset="-128"/>
            </a:endParaRPr>
          </a:p>
          <a:p>
            <a:pPr marL="457200" lvl="1" indent="0">
              <a:buNone/>
            </a:pPr>
            <a:r>
              <a:rPr kumimoji="1" lang="ja-JP" altLang="ja-JP" kern="1200" dirty="0">
                <a:solidFill>
                  <a:schemeClr val="tx1"/>
                </a:solidFill>
                <a:effectLst/>
                <a:latin typeface="HGP明朝E" panose="02020900000000000000" pitchFamily="18" charset="-128"/>
                <a:ea typeface="HGP明朝E" panose="02020900000000000000" pitchFamily="18" charset="-128"/>
              </a:rPr>
              <a:t>②当局や一般企業などに対する調査権限を拡大。</a:t>
            </a:r>
            <a:endParaRPr kumimoji="1" lang="en-US" altLang="ja-JP" kern="1200" dirty="0">
              <a:solidFill>
                <a:schemeClr val="tx1"/>
              </a:solidFill>
              <a:effectLst/>
              <a:latin typeface="HGP明朝E" panose="02020900000000000000" pitchFamily="18" charset="-128"/>
              <a:ea typeface="HGP明朝E" panose="02020900000000000000" pitchFamily="18" charset="-128"/>
            </a:endParaRPr>
          </a:p>
          <a:p>
            <a:pPr marL="457200" lvl="1" indent="0">
              <a:buNone/>
            </a:pPr>
            <a:r>
              <a:rPr kumimoji="1" lang="ja-JP" altLang="ja-JP" kern="1200" dirty="0">
                <a:solidFill>
                  <a:schemeClr val="tx1"/>
                </a:solidFill>
                <a:effectLst/>
                <a:latin typeface="HGP明朝E" panose="02020900000000000000" pitchFamily="18" charset="-128"/>
                <a:ea typeface="HGP明朝E" panose="02020900000000000000" pitchFamily="18" charset="-128"/>
              </a:rPr>
              <a:t>③尋問を受ける人は資料提供を拒否できない、など</a:t>
            </a:r>
          </a:p>
          <a:p>
            <a:pPr lvl="1"/>
            <a:r>
              <a:rPr kumimoji="1" lang="ja-JP" altLang="ja-JP" kern="1200" dirty="0">
                <a:solidFill>
                  <a:schemeClr val="tx1"/>
                </a:solidFill>
                <a:effectLst/>
                <a:latin typeface="HGP明朝E" panose="02020900000000000000" pitchFamily="18" charset="-128"/>
                <a:ea typeface="HGP明朝E" panose="02020900000000000000" pitchFamily="18" charset="-128"/>
              </a:rPr>
              <a:t>問題は、調査や尋問の対象が一般人や民間企業にも及ぶ可能性が取りざたされ、台湾の軍事機密や民間企業の独自技術などが外部に漏出する恐れも指摘されている。中国と野党が連携した場合、極めて深刻な事態が予想され</a:t>
            </a:r>
            <a:r>
              <a:rPr kumimoji="1" lang="ja-JP" altLang="en-US" kern="1200" dirty="0">
                <a:solidFill>
                  <a:schemeClr val="tx1"/>
                </a:solidFill>
                <a:effectLst/>
                <a:latin typeface="HGP明朝E" panose="02020900000000000000" pitchFamily="18" charset="-128"/>
                <a:ea typeface="HGP明朝E" panose="02020900000000000000" pitchFamily="18" charset="-128"/>
              </a:rPr>
              <a:t>る。</a:t>
            </a:r>
            <a:endParaRPr kumimoji="1" lang="ja-JP" altLang="ja-JP" kern="1200" dirty="0">
              <a:solidFill>
                <a:schemeClr val="tx1"/>
              </a:solidFill>
              <a:effectLst/>
              <a:latin typeface="HGP明朝E" panose="02020900000000000000" pitchFamily="18" charset="-128"/>
              <a:ea typeface="HGP明朝E" panose="02020900000000000000" pitchFamily="18" charset="-128"/>
            </a:endParaRPr>
          </a:p>
          <a:p>
            <a:pPr lvl="0"/>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868722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32A074-E661-1DE9-4504-B828C09C8405}"/>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米国の圧力</a:t>
            </a:r>
          </a:p>
        </p:txBody>
      </p:sp>
      <p:sp>
        <p:nvSpPr>
          <p:cNvPr id="4" name="テキスト プレースホルダー 3">
            <a:extLst>
              <a:ext uri="{FF2B5EF4-FFF2-40B4-BE49-F238E27FC236}">
                <a16:creationId xmlns:a16="http://schemas.microsoft.com/office/drawing/2014/main" id="{FA52ADF3-9FB4-55DA-6DC0-6A694EFE2068}"/>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0760268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226A508-7633-48FA-600F-7FE34DC4FCFF}"/>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対ロ制裁から中国への制裁</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（金融制裁も含む）</a:t>
            </a:r>
          </a:p>
        </p:txBody>
      </p:sp>
      <p:sp>
        <p:nvSpPr>
          <p:cNvPr id="3" name="コンテンツ プレースホルダー 2">
            <a:extLst>
              <a:ext uri="{FF2B5EF4-FFF2-40B4-BE49-F238E27FC236}">
                <a16:creationId xmlns:a16="http://schemas.microsoft.com/office/drawing/2014/main" id="{58527C05-435F-698B-4A76-4ACCC69655A9}"/>
              </a:ext>
            </a:extLst>
          </p:cNvPr>
          <p:cNvSpPr>
            <a:spLocks noGrp="1"/>
          </p:cNvSpPr>
          <p:nvPr>
            <p:ph idx="1"/>
          </p:nvPr>
        </p:nvSpPr>
        <p:spPr>
          <a:xfrm>
            <a:off x="838200" y="1825625"/>
            <a:ext cx="10515600" cy="4667250"/>
          </a:xfrm>
        </p:spPr>
        <p:txBody>
          <a:bodyPr>
            <a:normAutofit/>
          </a:bodyPr>
          <a:lstStyle/>
          <a:p>
            <a:pPr>
              <a:lnSpc>
                <a:spcPct val="100000"/>
              </a:lnSpc>
            </a:pPr>
            <a:r>
              <a:rPr kumimoji="1" lang="ja-JP" altLang="en-US" sz="3200" dirty="0">
                <a:latin typeface="HGP明朝E" panose="02020900000000000000" pitchFamily="18" charset="-128"/>
                <a:ea typeface="HGP明朝E" panose="02020900000000000000" pitchFamily="18" charset="-128"/>
              </a:rPr>
              <a:t>米国のブリンケン国務長官が</a:t>
            </a:r>
            <a:r>
              <a:rPr kumimoji="1" lang="en-US" altLang="ja-JP" sz="3200" dirty="0">
                <a:latin typeface="HGP明朝E" panose="02020900000000000000" pitchFamily="18" charset="-128"/>
                <a:ea typeface="HGP明朝E" panose="02020900000000000000" pitchFamily="18" charset="-128"/>
              </a:rPr>
              <a:t>4</a:t>
            </a:r>
            <a:r>
              <a:rPr kumimoji="1"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25</a:t>
            </a:r>
            <a:r>
              <a:rPr kumimoji="1" lang="ja-JP" altLang="en-US" sz="3200" dirty="0">
                <a:latin typeface="HGP明朝E" panose="02020900000000000000" pitchFamily="18" charset="-128"/>
                <a:ea typeface="HGP明朝E" panose="02020900000000000000" pitchFamily="18" charset="-128"/>
              </a:rPr>
              <a:t>日、訪中。翌</a:t>
            </a:r>
            <a:r>
              <a:rPr kumimoji="1" lang="en-US" altLang="ja-JP" sz="3200" dirty="0">
                <a:latin typeface="HGP明朝E" panose="02020900000000000000" pitchFamily="18" charset="-128"/>
                <a:ea typeface="HGP明朝E" panose="02020900000000000000" pitchFamily="18" charset="-128"/>
              </a:rPr>
              <a:t>26</a:t>
            </a:r>
            <a:r>
              <a:rPr kumimoji="1" lang="ja-JP" altLang="en-US" sz="3200" dirty="0">
                <a:latin typeface="HGP明朝E" panose="02020900000000000000" pitchFamily="18" charset="-128"/>
                <a:ea typeface="HGP明朝E" panose="02020900000000000000" pitchFamily="18" charset="-128"/>
              </a:rPr>
              <a:t>日には、人民大会堂で習近平国家主席と会談。</a:t>
            </a:r>
          </a:p>
          <a:p>
            <a:pPr lvl="1">
              <a:lnSpc>
                <a:spcPct val="100000"/>
              </a:lnSpc>
            </a:pPr>
            <a:r>
              <a:rPr kumimoji="1" lang="ja-JP" altLang="en-US" sz="2800" dirty="0">
                <a:latin typeface="HGP明朝E" panose="02020900000000000000" pitchFamily="18" charset="-128"/>
                <a:ea typeface="HGP明朝E" panose="02020900000000000000" pitchFamily="18" charset="-128"/>
              </a:rPr>
              <a:t>軍事転用可能な製品のロシアへの輸出を中止するように求めた。習氏は、強く反発。</a:t>
            </a:r>
          </a:p>
          <a:p>
            <a:pPr>
              <a:lnSpc>
                <a:spcPct val="100000"/>
              </a:lnSpc>
            </a:pPr>
            <a:r>
              <a:rPr kumimoji="1" lang="ja-JP" altLang="en-US" sz="3200" dirty="0">
                <a:latin typeface="HGP明朝E" panose="02020900000000000000" pitchFamily="18" charset="-128"/>
                <a:ea typeface="HGP明朝E" panose="02020900000000000000" pitchFamily="18" charset="-128"/>
              </a:rPr>
              <a:t>王毅外相と約</a:t>
            </a:r>
            <a:r>
              <a:rPr kumimoji="1" lang="en-US" altLang="ja-JP" sz="3200" dirty="0">
                <a:latin typeface="HGP明朝E" panose="02020900000000000000" pitchFamily="18" charset="-128"/>
                <a:ea typeface="HGP明朝E" panose="02020900000000000000" pitchFamily="18" charset="-128"/>
              </a:rPr>
              <a:t>5</a:t>
            </a:r>
            <a:r>
              <a:rPr kumimoji="1" lang="ja-JP" altLang="en-US" sz="3200" dirty="0">
                <a:latin typeface="HGP明朝E" panose="02020900000000000000" pitchFamily="18" charset="-128"/>
                <a:ea typeface="HGP明朝E" panose="02020900000000000000" pitchFamily="18" charset="-128"/>
              </a:rPr>
              <a:t>時間半、釣魚台迎賓館で会談</a:t>
            </a:r>
            <a:endParaRPr kumimoji="1" lang="en-US" altLang="ja-JP" sz="3200" dirty="0">
              <a:latin typeface="HGP明朝E" panose="02020900000000000000" pitchFamily="18" charset="-128"/>
              <a:ea typeface="HGP明朝E" panose="02020900000000000000" pitchFamily="18" charset="-128"/>
            </a:endParaRPr>
          </a:p>
          <a:p>
            <a:pPr lvl="1">
              <a:lnSpc>
                <a:spcPct val="100000"/>
              </a:lnSpc>
            </a:pPr>
            <a:r>
              <a:rPr kumimoji="1" lang="ja-JP" altLang="en-US" sz="2800" dirty="0">
                <a:latin typeface="HGP明朝E" panose="02020900000000000000" pitchFamily="18" charset="-128"/>
                <a:ea typeface="HGP明朝E" panose="02020900000000000000" pitchFamily="18" charset="-128"/>
              </a:rPr>
              <a:t>中国の支援がロシアの攻勢を下支えしているとみている、中国が支援を中止しなければ</a:t>
            </a:r>
            <a:r>
              <a:rPr kumimoji="1" lang="ja-JP" altLang="en-US" sz="2800" dirty="0">
                <a:solidFill>
                  <a:srgbClr val="FF0000"/>
                </a:solidFill>
                <a:latin typeface="HGP明朝E" panose="02020900000000000000" pitchFamily="18" charset="-128"/>
                <a:ea typeface="HGP明朝E" panose="02020900000000000000" pitchFamily="18" charset="-128"/>
              </a:rPr>
              <a:t>「追加措置の用意がある」</a:t>
            </a:r>
            <a:r>
              <a:rPr kumimoji="1" lang="ja-JP" altLang="en-US" sz="2800" dirty="0">
                <a:latin typeface="HGP明朝E" panose="02020900000000000000" pitchFamily="18" charset="-128"/>
                <a:ea typeface="HGP明朝E" panose="02020900000000000000" pitchFamily="18" charset="-128"/>
              </a:rPr>
              <a:t>と伝えた。新たな制裁へ。→８月１日から</a:t>
            </a:r>
            <a:r>
              <a:rPr lang="ja-JP" altLang="en-US" sz="2800" dirty="0">
                <a:latin typeface="HGP明朝E" panose="02020900000000000000" pitchFamily="18" charset="-128"/>
                <a:ea typeface="HGP明朝E" panose="02020900000000000000" pitchFamily="18" charset="-128"/>
              </a:rPr>
              <a:t>「関税１００％」</a:t>
            </a:r>
            <a:endParaRPr kumimoji="1" lang="en-US" altLang="ja-JP" sz="2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45054744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焦る中国　豪徳寺塾　2024年6月4日</Template>
  <TotalTime>9</TotalTime>
  <Words>756</Words>
  <Application>Microsoft Office PowerPoint</Application>
  <PresentationFormat>ワイド画面</PresentationFormat>
  <Paragraphs>63</Paragraphs>
  <Slides>12</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12</vt:i4>
      </vt:variant>
    </vt:vector>
  </HeadingPairs>
  <TitlesOfParts>
    <vt:vector size="18" baseType="lpstr">
      <vt:lpstr>HGP明朝E</vt:lpstr>
      <vt:lpstr>游ゴシック</vt:lpstr>
      <vt:lpstr>游ゴシック Light</vt:lpstr>
      <vt:lpstr>Arial</vt:lpstr>
      <vt:lpstr>Calibri</vt:lpstr>
      <vt:lpstr>Office テーマ</vt:lpstr>
      <vt:lpstr>台湾・頼政権の試練 背景に中国か</vt:lpstr>
      <vt:lpstr>頼清徳新政権発足　5月20日</vt:lpstr>
      <vt:lpstr>人民解放軍の軍事訓練（5月23日、24日）</vt:lpstr>
      <vt:lpstr>就任演説に対する懲罰</vt:lpstr>
      <vt:lpstr>現状維持を宣言</vt:lpstr>
      <vt:lpstr>日本への恫喝　5月20日</vt:lpstr>
      <vt:lpstr>頼政権　はや正念場</vt:lpstr>
      <vt:lpstr>米国の圧力</vt:lpstr>
      <vt:lpstr>対ロ制裁から中国への制裁 （金融制裁も含む）</vt:lpstr>
      <vt:lpstr>PowerPoint プレゼンテーション</vt:lpstr>
      <vt:lpstr>日本と台湾は 運命共同体</vt:lpstr>
      <vt:lpstr>文鮮明総裁の予言</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yoshio watanabe</dc:creator>
  <cp:revision>2</cp:revision>
  <cp:lastPrinted>2024-06-09T21:16:44Z</cp:lastPrinted>
  <dcterms:created xsi:type="dcterms:W3CDTF">2024-06-09T21:17:48Z</dcterms:created>
  <dcterms:modified xsi:type="dcterms:W3CDTF">2024-06-11T09:54:17Z</dcterms:modified>
</cp:coreProperties>
</file>