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2721" r:id="rId2"/>
    <p:sldId id="22726" r:id="rId3"/>
    <p:sldId id="22725" r:id="rId4"/>
  </p:sldIdLst>
  <p:sldSz cx="12192000" cy="6858000"/>
  <p:notesSz cx="9866313" cy="142954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72" autoAdjust="0"/>
    <p:restoredTop sz="78407" autoAdjust="0"/>
  </p:normalViewPr>
  <p:slideViewPr>
    <p:cSldViewPr snapToGrid="0">
      <p:cViewPr varScale="1">
        <p:scale>
          <a:sx n="78" d="100"/>
          <a:sy n="78" d="100"/>
        </p:scale>
        <p:origin x="96" y="16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717255"/>
          </a:xfrm>
          <a:prstGeom prst="rect">
            <a:avLst/>
          </a:prstGeom>
        </p:spPr>
        <p:txBody>
          <a:bodyPr vert="horz" lIns="138065" tIns="69033" rIns="138065" bIns="69033" rtlCol="0"/>
          <a:lstStyle>
            <a:lvl1pPr algn="l">
              <a:defRPr sz="1800"/>
            </a:lvl1pPr>
          </a:lstStyle>
          <a:p>
            <a:endParaRPr kumimoji="1" lang="ja-JP" altLang="en-US"/>
          </a:p>
        </p:txBody>
      </p:sp>
      <p:sp>
        <p:nvSpPr>
          <p:cNvPr id="3" name="日付プレースホルダー 2"/>
          <p:cNvSpPr>
            <a:spLocks noGrp="1"/>
          </p:cNvSpPr>
          <p:nvPr>
            <p:ph type="dt" idx="1"/>
          </p:nvPr>
        </p:nvSpPr>
        <p:spPr>
          <a:xfrm>
            <a:off x="5588628" y="0"/>
            <a:ext cx="4275402" cy="717255"/>
          </a:xfrm>
          <a:prstGeom prst="rect">
            <a:avLst/>
          </a:prstGeom>
        </p:spPr>
        <p:txBody>
          <a:bodyPr vert="horz" lIns="138065" tIns="69033" rIns="138065" bIns="69033" rtlCol="0"/>
          <a:lstStyle>
            <a:lvl1pPr algn="r">
              <a:defRPr sz="1800"/>
            </a:lvl1pPr>
          </a:lstStyle>
          <a:p>
            <a:fld id="{F408673A-B53F-4B3B-A862-DDF80CC3306C}" type="datetimeFigureOut">
              <a:rPr kumimoji="1" lang="ja-JP" altLang="en-US" smtClean="0"/>
              <a:t>2024/7/11</a:t>
            </a:fld>
            <a:endParaRPr kumimoji="1" lang="ja-JP" altLang="en-US"/>
          </a:p>
        </p:txBody>
      </p:sp>
      <p:sp>
        <p:nvSpPr>
          <p:cNvPr id="4" name="スライド イメージ プレースホルダー 3"/>
          <p:cNvSpPr>
            <a:spLocks noGrp="1" noRot="1" noChangeAspect="1"/>
          </p:cNvSpPr>
          <p:nvPr>
            <p:ph type="sldImg" idx="2"/>
          </p:nvPr>
        </p:nvSpPr>
        <p:spPr>
          <a:xfrm>
            <a:off x="646113" y="1787525"/>
            <a:ext cx="8575675" cy="4824413"/>
          </a:xfrm>
          <a:prstGeom prst="rect">
            <a:avLst/>
          </a:prstGeom>
          <a:noFill/>
          <a:ln w="12700">
            <a:solidFill>
              <a:prstClr val="black"/>
            </a:solidFill>
          </a:ln>
        </p:spPr>
        <p:txBody>
          <a:bodyPr vert="horz" lIns="138065" tIns="69033" rIns="138065" bIns="69033" rtlCol="0" anchor="ctr"/>
          <a:lstStyle/>
          <a:p>
            <a:endParaRPr lang="ja-JP" altLang="en-US"/>
          </a:p>
        </p:txBody>
      </p:sp>
      <p:sp>
        <p:nvSpPr>
          <p:cNvPr id="5" name="ノート プレースホルダー 4"/>
          <p:cNvSpPr>
            <a:spLocks noGrp="1"/>
          </p:cNvSpPr>
          <p:nvPr>
            <p:ph type="body" sz="quarter" idx="3"/>
          </p:nvPr>
        </p:nvSpPr>
        <p:spPr>
          <a:xfrm>
            <a:off x="986632" y="6879679"/>
            <a:ext cx="7893050" cy="5628829"/>
          </a:xfrm>
          <a:prstGeom prst="rect">
            <a:avLst/>
          </a:prstGeom>
        </p:spPr>
        <p:txBody>
          <a:bodyPr vert="horz" lIns="138065" tIns="69033" rIns="138065" bIns="6903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578186"/>
            <a:ext cx="4275402" cy="717253"/>
          </a:xfrm>
          <a:prstGeom prst="rect">
            <a:avLst/>
          </a:prstGeom>
        </p:spPr>
        <p:txBody>
          <a:bodyPr vert="horz" lIns="138065" tIns="69033" rIns="138065" bIns="69033"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588628" y="13578186"/>
            <a:ext cx="4275402" cy="717253"/>
          </a:xfrm>
          <a:prstGeom prst="rect">
            <a:avLst/>
          </a:prstGeom>
        </p:spPr>
        <p:txBody>
          <a:bodyPr vert="horz" lIns="138065" tIns="69033" rIns="138065" bIns="69033" rtlCol="0" anchor="b"/>
          <a:lstStyle>
            <a:lvl1pPr algn="r">
              <a:defRPr sz="18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r>
              <a:rPr kumimoji="1" lang="ja-JP" altLang="en-US" dirty="0"/>
              <a:t>北朝鮮はウクライナ侵攻で不足する砲弾や短距離弾道ミサイルなどを大量に提供し、ロシアは偵察衛星と言った軍事技術や食料などを支援か</a:t>
            </a:r>
            <a:endParaRPr kumimoji="1" lang="en-US" altLang="ja-JP" dirty="0"/>
          </a:p>
          <a:p>
            <a:r>
              <a:rPr kumimoji="1" lang="en-US" altLang="ja-JP" dirty="0"/>
              <a:t>1961</a:t>
            </a:r>
            <a:r>
              <a:rPr kumimoji="1" lang="ja-JP" altLang="en-US" dirty="0"/>
              <a:t>年「ソ朝友好協力相互援助条約」　一方が武力攻撃を受ければ他方が全ての手段で軍事援助するという、自動参戦条項含まれていた</a:t>
            </a:r>
            <a:endParaRPr kumimoji="1" lang="en-US" altLang="ja-JP" dirty="0"/>
          </a:p>
          <a:p>
            <a:r>
              <a:rPr kumimoji="1" lang="ja-JP" altLang="en-US" dirty="0"/>
              <a:t>ソ連崩壊後に失効</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1</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1990871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r>
              <a:rPr kumimoji="1" lang="ja-JP" altLang="en-US" dirty="0"/>
              <a:t>中露は米穀の一極支配に対抗する強固な結束を確認</a:t>
            </a:r>
            <a:endParaRPr kumimoji="1" lang="en-US" altLang="ja-JP" dirty="0"/>
          </a:p>
          <a:p>
            <a:r>
              <a:rPr kumimoji="1" lang="ja-JP" altLang="en-US" dirty="0"/>
              <a:t>ロシアは</a:t>
            </a:r>
            <a:r>
              <a:rPr kumimoji="1" lang="en-US" altLang="ja-JP" dirty="0"/>
              <a:t>BRICS</a:t>
            </a:r>
            <a:r>
              <a:rPr kumimoji="1" lang="ja-JP" altLang="en-US" dirty="0"/>
              <a:t>を「欧米主導の旧来の世界秩序」の対抗軸と位置付け、日欧米諸国との関係強化を企図</a:t>
            </a:r>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2</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156864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r>
              <a:rPr kumimoji="1" lang="en-US" altLang="ja-JP" dirty="0"/>
              <a:t>2</a:t>
            </a:r>
            <a:r>
              <a:rPr kumimoji="1" lang="ja-JP" altLang="en-US" dirty="0"/>
              <a:t>人による直接対決は前回、</a:t>
            </a:r>
            <a:r>
              <a:rPr kumimoji="1" lang="en-US" altLang="ja-JP" dirty="0"/>
              <a:t>2020</a:t>
            </a:r>
            <a:r>
              <a:rPr kumimoji="1" lang="ja-JP" altLang="en-US" dirty="0"/>
              <a:t>年の大統領選挙以来、</a:t>
            </a:r>
            <a:r>
              <a:rPr kumimoji="1" lang="en-US" altLang="ja-JP" dirty="0"/>
              <a:t>4</a:t>
            </a:r>
            <a:r>
              <a:rPr kumimoji="1" lang="ja-JP" altLang="en-US" dirty="0"/>
              <a:t>年ぶり</a:t>
            </a:r>
            <a:endParaRPr kumimoji="1" lang="en-US" altLang="ja-JP" dirty="0"/>
          </a:p>
          <a:p>
            <a:r>
              <a:rPr kumimoji="1" lang="en-US" altLang="ja-JP" dirty="0"/>
              <a:t>90</a:t>
            </a:r>
            <a:r>
              <a:rPr kumimoji="1" lang="ja-JP" altLang="en-US" dirty="0"/>
              <a:t>分にわたった討論ではインフレやウクライナ情勢、移民政策など主要な政策について論戦</a:t>
            </a:r>
            <a:endParaRPr kumimoji="1" lang="en-US" altLang="ja-JP" dirty="0"/>
          </a:p>
          <a:p>
            <a:r>
              <a:rPr kumimoji="1" lang="ja-JP" altLang="en-US" dirty="0"/>
              <a:t>バイデン氏については、力強さや安定感、それに精彩を欠いていた</a:t>
            </a:r>
            <a:endParaRPr kumimoji="1" lang="en-US" altLang="ja-JP" dirty="0"/>
          </a:p>
          <a:p>
            <a:r>
              <a:rPr kumimoji="1" lang="en-US" altLang="ja-JP" dirty="0"/>
              <a:t>CNN</a:t>
            </a:r>
            <a:r>
              <a:rPr kumimoji="1" lang="ja-JP" altLang="en-US" dirty="0"/>
              <a:t>テレビが、討論会を視聴した有権者</a:t>
            </a:r>
            <a:r>
              <a:rPr kumimoji="1" lang="en-US" altLang="ja-JP" dirty="0"/>
              <a:t>565</a:t>
            </a:r>
            <a:r>
              <a:rPr kumimoji="1" lang="ja-JP" altLang="en-US" dirty="0"/>
              <a:t>人を対象に調査したところ、パフォーマンスについて「トランプ氏の方が良かった」と答えた人が</a:t>
            </a:r>
            <a:r>
              <a:rPr kumimoji="1" lang="en-US" altLang="ja-JP" dirty="0"/>
              <a:t>67</a:t>
            </a:r>
            <a:r>
              <a:rPr kumimoji="1" lang="ja-JP" altLang="en-US" dirty="0"/>
              <a:t>％、「バイデン氏の方が良かった」と答えた人が</a:t>
            </a:r>
            <a:r>
              <a:rPr kumimoji="1" lang="en-US" altLang="ja-JP" dirty="0"/>
              <a:t>33</a:t>
            </a:r>
            <a:r>
              <a:rPr kumimoji="1" lang="ja-JP" altLang="en-US" dirty="0"/>
              <a:t>％</a:t>
            </a:r>
            <a:endParaRPr kumimoji="1" lang="en-US" altLang="ja-JP" dirty="0"/>
          </a:p>
          <a:p>
            <a:r>
              <a:rPr kumimoji="1" lang="en-US" altLang="ja-JP" dirty="0"/>
              <a:t>6</a:t>
            </a:r>
            <a:r>
              <a:rPr kumimoji="1" lang="ja-JP" altLang="en-US" dirty="0"/>
              <a:t>月</a:t>
            </a:r>
            <a:r>
              <a:rPr kumimoji="1" lang="en-US" altLang="ja-JP" dirty="0"/>
              <a:t>28</a:t>
            </a:r>
            <a:r>
              <a:rPr kumimoji="1" lang="ja-JP" altLang="en-US" dirty="0"/>
              <a:t>日　</a:t>
            </a:r>
            <a:r>
              <a:rPr kumimoji="1" lang="en-US" altLang="ja-JP" dirty="0"/>
              <a:t>NYT </a:t>
            </a:r>
            <a:r>
              <a:rPr kumimoji="1" lang="ja-JP" altLang="en-US" dirty="0"/>
              <a:t>社説　</a:t>
            </a:r>
          </a:p>
          <a:p>
            <a:r>
              <a:rPr kumimoji="1" lang="ja-JP" altLang="en-US" dirty="0"/>
              <a:t>「米国のためにバイデン氏は選挙戦から去るべきだ」</a:t>
            </a:r>
          </a:p>
          <a:p>
            <a:r>
              <a:rPr kumimoji="1" lang="en-US" altLang="ja-JP" dirty="0"/>
              <a:t>6</a:t>
            </a:r>
            <a:r>
              <a:rPr kumimoji="1" lang="ja-JP" altLang="en-US" dirty="0"/>
              <a:t>月</a:t>
            </a:r>
            <a:r>
              <a:rPr kumimoji="1" lang="en-US" altLang="ja-JP" dirty="0"/>
              <a:t>28</a:t>
            </a:r>
            <a:r>
              <a:rPr kumimoji="1" lang="ja-JP" altLang="en-US" dirty="0"/>
              <a:t>日　</a:t>
            </a:r>
            <a:r>
              <a:rPr kumimoji="1" lang="en-US" altLang="ja-JP" dirty="0"/>
              <a:t>WSJ </a:t>
            </a:r>
            <a:r>
              <a:rPr kumimoji="1" lang="ja-JP" altLang="en-US" dirty="0"/>
              <a:t>社説</a:t>
            </a:r>
          </a:p>
          <a:p>
            <a:r>
              <a:rPr kumimoji="1" lang="ja-JP" altLang="en-US" dirty="0"/>
              <a:t>「党派的見地からではなく、愛国心」から後進に道を譲れ</a:t>
            </a:r>
          </a:p>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3</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4027955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2024/7/11</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2024/7/11</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4454605" y="82092"/>
            <a:ext cx="3570208" cy="1011422"/>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露朝首脳会談</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a:extLst>
              <a:ext uri="{FF2B5EF4-FFF2-40B4-BE49-F238E27FC236}">
                <a16:creationId xmlns:a16="http://schemas.microsoft.com/office/drawing/2014/main" id="{2B2D76D6-AB1F-7EE2-09D1-D8DC8E343EAF}"/>
              </a:ext>
            </a:extLst>
          </p:cNvPr>
          <p:cNvSpPr txBox="1"/>
          <p:nvPr/>
        </p:nvSpPr>
        <p:spPr>
          <a:xfrm>
            <a:off x="78967" y="1531921"/>
            <a:ext cx="12034064" cy="4409788"/>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「包括的戦略パートナーシップ条約」署名</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結束を誇示、「同盟」に前進か</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05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相互軍事協力深化で、</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朝鮮半島有事に露介入、</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ウクライナ侵攻に北朝鮮参戦も？</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12E854A7-DE07-BB57-EE03-5C78DF4D3EBF}"/>
              </a:ext>
            </a:extLst>
          </p:cNvPr>
          <p:cNvSpPr txBox="1"/>
          <p:nvPr/>
        </p:nvSpPr>
        <p:spPr>
          <a:xfrm>
            <a:off x="1110897" y="-18811"/>
            <a:ext cx="2149948" cy="934478"/>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19</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endParaRPr kumimoji="1" lang="en-US" altLang="ja-JP" sz="2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50275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2823298" y="36969"/>
            <a:ext cx="8175635" cy="1011422"/>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上海協力機構（</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SCO</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）首脳会談</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AE5EC530-1074-63D0-859B-02515C75D888}"/>
              </a:ext>
            </a:extLst>
          </p:cNvPr>
          <p:cNvSpPr txBox="1"/>
          <p:nvPr/>
        </p:nvSpPr>
        <p:spPr>
          <a:xfrm>
            <a:off x="57469" y="403829"/>
            <a:ext cx="2457724" cy="501667"/>
          </a:xfrm>
          <a:prstGeom prst="rect">
            <a:avLst/>
          </a:prstGeom>
          <a:noFill/>
        </p:spPr>
        <p:txBody>
          <a:bodyPr wrap="none" tIns="72000" bIns="0" rtlCol="0">
            <a:spAutoFit/>
          </a:bodyPr>
          <a:lstStyle/>
          <a:p>
            <a:pPr marL="0" marR="0" lvl="0" indent="0" algn="ctr" defTabSz="914400" rtl="0" eaLnBrk="1" fontAlgn="auto" latinLnBrk="0" hangingPunct="1">
              <a:lnSpc>
                <a:spcPts val="3500"/>
              </a:lnSpc>
              <a:spcBef>
                <a:spcPts val="0"/>
              </a:spcBef>
              <a:spcAft>
                <a:spcPts val="0"/>
              </a:spcAft>
              <a:buClrTx/>
              <a:buSzTx/>
              <a:buFontTx/>
              <a:buNone/>
              <a:tabLst/>
              <a:defRPr/>
            </a:pP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7</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4</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endParaRPr kumimoji="1" lang="en-US" altLang="ja-JP" sz="2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30D4758A-A45F-6D4F-2008-60F053A21400}"/>
              </a:ext>
            </a:extLst>
          </p:cNvPr>
          <p:cNvSpPr txBox="1"/>
          <p:nvPr/>
        </p:nvSpPr>
        <p:spPr>
          <a:xfrm>
            <a:off x="0" y="1086280"/>
            <a:ext cx="12192000" cy="5651153"/>
          </a:xfrm>
          <a:prstGeom prst="rect">
            <a:avLst/>
          </a:prstGeom>
          <a:noFill/>
        </p:spPr>
        <p:txBody>
          <a:bodyPr wrap="square" lIns="252000"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中露首脳会談</a:t>
            </a:r>
            <a:endPar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55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プーチン露大統領</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55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「中露関係は過去最高の時期にある」</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55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「中露協力は世界を安定させる主要な要因」</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習近平国家主席</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55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「プーチン氏の</a:t>
            </a:r>
            <a:r>
              <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5</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月北京訪問は中露関係の発展の方向性示した」</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a:extLst>
              <a:ext uri="{FF2B5EF4-FFF2-40B4-BE49-F238E27FC236}">
                <a16:creationId xmlns:a16="http://schemas.microsoft.com/office/drawing/2014/main" id="{6002DF03-BBC0-322C-2923-E1BCCD0748B4}"/>
              </a:ext>
            </a:extLst>
          </p:cNvPr>
          <p:cNvSpPr txBox="1"/>
          <p:nvPr/>
        </p:nvSpPr>
        <p:spPr>
          <a:xfrm>
            <a:off x="1286331" y="1432857"/>
            <a:ext cx="1941557" cy="501667"/>
          </a:xfrm>
          <a:prstGeom prst="rect">
            <a:avLst/>
          </a:prstGeom>
          <a:noFill/>
        </p:spPr>
        <p:txBody>
          <a:bodyPr wrap="none" tIns="72000" bIns="0" rtlCol="0">
            <a:spAutoFit/>
          </a:bodyPr>
          <a:lstStyle/>
          <a:p>
            <a:pPr marL="0" marR="0" lvl="0" indent="0" algn="ctr" defTabSz="914400" rtl="0" eaLnBrk="1" fontAlgn="auto" latinLnBrk="0" hangingPunct="1">
              <a:lnSpc>
                <a:spcPts val="3500"/>
              </a:lnSpc>
              <a:spcBef>
                <a:spcPts val="0"/>
              </a:spcBef>
              <a:spcAft>
                <a:spcPts val="0"/>
              </a:spcAft>
              <a:buClrTx/>
              <a:buSzTx/>
              <a:buFontTx/>
              <a:buNone/>
              <a:tabLst/>
              <a:defRPr/>
            </a:pP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7</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endParaRPr kumimoji="1" lang="en-US" altLang="ja-JP" sz="2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102981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2868322" y="120567"/>
            <a:ext cx="7337265" cy="1011422"/>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米大統領選第</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回公開討論会</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AE5EC530-1074-63D0-859B-02515C75D888}"/>
              </a:ext>
            </a:extLst>
          </p:cNvPr>
          <p:cNvSpPr txBox="1"/>
          <p:nvPr/>
        </p:nvSpPr>
        <p:spPr>
          <a:xfrm>
            <a:off x="519463" y="482134"/>
            <a:ext cx="2149948" cy="501667"/>
          </a:xfrm>
          <a:prstGeom prst="rect">
            <a:avLst/>
          </a:prstGeom>
          <a:noFill/>
        </p:spPr>
        <p:txBody>
          <a:bodyPr wrap="none" tIns="72000" bIns="0" rtlCol="0">
            <a:spAutoFit/>
          </a:bodyPr>
          <a:lstStyle/>
          <a:p>
            <a:pPr marL="0" marR="0" lvl="0" indent="0" algn="ctr" defTabSz="914400" rtl="0" eaLnBrk="1" fontAlgn="auto" latinLnBrk="0" hangingPunct="1">
              <a:lnSpc>
                <a:spcPts val="3500"/>
              </a:lnSpc>
              <a:spcBef>
                <a:spcPts val="0"/>
              </a:spcBef>
              <a:spcAft>
                <a:spcPts val="0"/>
              </a:spcAft>
              <a:buClrTx/>
              <a:buSzTx/>
              <a:buFontTx/>
              <a:buNone/>
              <a:tabLst/>
              <a:defRPr/>
            </a:pP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27</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endParaRPr kumimoji="1" lang="en-US" altLang="ja-JP" sz="2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30D4758A-A45F-6D4F-2008-60F053A21400}"/>
              </a:ext>
            </a:extLst>
          </p:cNvPr>
          <p:cNvSpPr txBox="1"/>
          <p:nvPr/>
        </p:nvSpPr>
        <p:spPr>
          <a:xfrm>
            <a:off x="297087" y="1663958"/>
            <a:ext cx="11597826" cy="4841957"/>
          </a:xfrm>
          <a:prstGeom prst="rect">
            <a:avLst/>
          </a:prstGeom>
          <a:noFill/>
        </p:spPr>
        <p:txBody>
          <a:bodyPr wrap="square" tIns="72000" bIns="0" rtlCol="0">
            <a:spAutoFit/>
          </a:bodyPr>
          <a:lstStyle/>
          <a:p>
            <a:pPr marL="0" marR="0" lvl="0" indent="0" defTabSz="914400" rtl="0" eaLnBrk="1" fontAlgn="auto" latinLnBrk="0" hangingPunct="1">
              <a:lnSpc>
                <a:spcPts val="5500"/>
              </a:lnSpc>
              <a:spcBef>
                <a:spcPts val="0"/>
              </a:spcBef>
              <a:spcAft>
                <a:spcPts val="0"/>
              </a:spcAft>
              <a:buClrTx/>
              <a:buSzTx/>
              <a:buFontTx/>
              <a:buNone/>
              <a:tabLst/>
              <a:defRPr/>
            </a:pP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CNN</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調査　　　トランプ　</a:t>
            </a: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67</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endPar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5500"/>
              </a:lnSpc>
              <a:spcBef>
                <a:spcPts val="0"/>
              </a:spcBef>
              <a:spcAft>
                <a:spcPts val="0"/>
              </a:spcAft>
              <a:buClrTx/>
              <a:buSzTx/>
              <a:buFontTx/>
              <a:buNone/>
              <a:tabLst/>
              <a:defRPr/>
            </a:pP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バイデン　</a:t>
            </a: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33</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endPar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9000"/>
              </a:lnSpc>
              <a:spcBef>
                <a:spcPts val="0"/>
              </a:spcBef>
              <a:spcAft>
                <a:spcPts val="0"/>
              </a:spcAft>
              <a:buClrTx/>
              <a:buSzTx/>
              <a:buFontTx/>
              <a:buNone/>
              <a:tabLst/>
              <a:defRPr/>
            </a:pP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マスコミ各社バイデン撤退要求</a:t>
            </a:r>
            <a:endPar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9000"/>
              </a:lnSpc>
              <a:spcBef>
                <a:spcPts val="0"/>
              </a:spcBef>
              <a:spcAft>
                <a:spcPts val="0"/>
              </a:spcAft>
              <a:buClrTx/>
              <a:buSzTx/>
              <a:buFontTx/>
              <a:buNone/>
              <a:tabLst/>
              <a:defRPr/>
            </a:pP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民主党　</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対応に追われる</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defTabSz="914400" rtl="0" eaLnBrk="1" fontAlgn="auto" latinLnBrk="0" hangingPunct="1">
              <a:lnSpc>
                <a:spcPts val="90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民主党党大会　</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19</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22</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シカゴ</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E1CB0C7B-B24A-43DB-BD38-69A249B4B99E}"/>
              </a:ext>
            </a:extLst>
          </p:cNvPr>
          <p:cNvSpPr txBox="1"/>
          <p:nvPr/>
        </p:nvSpPr>
        <p:spPr>
          <a:xfrm>
            <a:off x="10205587" y="482134"/>
            <a:ext cx="1508746" cy="501667"/>
          </a:xfrm>
          <a:prstGeom prst="rect">
            <a:avLst/>
          </a:prstGeom>
          <a:noFill/>
        </p:spPr>
        <p:txBody>
          <a:bodyPr wrap="none" tIns="72000" bIns="0" rtlCol="0">
            <a:spAutoFit/>
          </a:bodyPr>
          <a:lstStyle/>
          <a:p>
            <a:pPr marL="0" marR="0" lvl="0" indent="0" algn="ctr" defTabSz="914400" rtl="0" eaLnBrk="1" fontAlgn="auto" latinLnBrk="0" hangingPunct="1">
              <a:lnSpc>
                <a:spcPts val="3500"/>
              </a:lnSpc>
              <a:spcBef>
                <a:spcPts val="0"/>
              </a:spcBef>
              <a:spcAft>
                <a:spcPts val="0"/>
              </a:spcAft>
              <a:buClrTx/>
              <a:buSzTx/>
              <a:buFontTx/>
              <a:buNone/>
              <a:tabLst/>
              <a:defRPr/>
            </a:pPr>
            <a:r>
              <a:rPr lang="en-US" altLang="ja-JP"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CNN</a:t>
            </a:r>
            <a:r>
              <a:rPr lang="ja-JP" altLang="en-US" sz="2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主催</a:t>
            </a:r>
            <a:endParaRPr kumimoji="1" lang="en-US" altLang="ja-JP" sz="2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40516657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4647</TotalTime>
  <Words>423</Words>
  <Application>Microsoft Office PowerPoint</Application>
  <PresentationFormat>ワイド画面</PresentationFormat>
  <Paragraphs>39</Paragraphs>
  <Slides>3</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asd8627</cp:lastModifiedBy>
  <cp:revision>51</cp:revision>
  <cp:lastPrinted>2024-04-11T07:35:08Z</cp:lastPrinted>
  <dcterms:created xsi:type="dcterms:W3CDTF">2023-12-22T11:58:12Z</dcterms:created>
  <dcterms:modified xsi:type="dcterms:W3CDTF">2024-07-11T12:16:12Z</dcterms:modified>
</cp:coreProperties>
</file>