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2726" r:id="rId2"/>
    <p:sldId id="22733" r:id="rId3"/>
    <p:sldId id="22721" r:id="rId4"/>
    <p:sldId id="22735" r:id="rId5"/>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72" autoAdjust="0"/>
    <p:restoredTop sz="78407" autoAdjust="0"/>
  </p:normalViewPr>
  <p:slideViewPr>
    <p:cSldViewPr snapToGrid="0">
      <p:cViewPr varScale="1">
        <p:scale>
          <a:sx n="81" d="100"/>
          <a:sy n="81" d="100"/>
        </p:scale>
        <p:origin x="162" y="96"/>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5555" tIns="47778" rIns="95555" bIns="4777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5555" tIns="47778" rIns="95555" bIns="47778" rtlCol="0"/>
          <a:lstStyle>
            <a:lvl1pPr algn="r">
              <a:defRPr sz="1200"/>
            </a:lvl1pPr>
          </a:lstStyle>
          <a:p>
            <a:fld id="{F408673A-B53F-4B3B-A862-DDF80CC3306C}" type="datetimeFigureOut">
              <a:rPr kumimoji="1" lang="ja-JP" altLang="en-US" smtClean="0"/>
              <a:t>2024/9/26</a:t>
            </a:fld>
            <a:endParaRPr kumimoji="1" lang="ja-JP" altLang="en-US"/>
          </a:p>
        </p:txBody>
      </p:sp>
      <p:sp>
        <p:nvSpPr>
          <p:cNvPr id="4" name="スライド イメージ プレースホルダー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5555" tIns="47778" rIns="95555" bIns="47778"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5555" tIns="47778" rIns="95555" bIns="4777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5555" tIns="47778" rIns="95555" bIns="477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5555" tIns="47778" rIns="95555" bIns="47778" rtlCol="0" anchor="b"/>
          <a:lstStyle>
            <a:lvl1pPr algn="r">
              <a:defRPr sz="1200"/>
            </a:lvl1pPr>
          </a:lstStyle>
          <a:p>
            <a:fld id="{F3E59D16-4E23-4B3D-A737-86B39C0F4156}" type="slidenum">
              <a:rPr kumimoji="1" lang="ja-JP" altLang="en-US" smtClean="0"/>
              <a:t>‹#›</a:t>
            </a:fld>
            <a:endParaRPr kumimoji="1" lang="ja-JP" altLang="en-US"/>
          </a:p>
        </p:txBody>
      </p:sp>
    </p:spTree>
    <p:extLst>
      <p:ext uri="{BB962C8B-B14F-4D97-AF65-F5344CB8AC3E}">
        <p14:creationId xmlns:p14="http://schemas.microsoft.com/office/powerpoint/2010/main" val="27423779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defTabSz="955550">
              <a:defRPr/>
            </a:pPr>
            <a:fld id="{56039D77-D67E-44ED-8F36-9484E4758FA9}" type="slidenum">
              <a:rPr lang="ja-JP" altLang="en-US" sz="1900">
                <a:solidFill>
                  <a:prstClr val="black"/>
                </a:solidFill>
                <a:latin typeface="游ゴシック" panose="020F0502020204030204"/>
                <a:ea typeface="游ゴシック" panose="020B0400000000000000" pitchFamily="50" charset="-128"/>
              </a:rPr>
              <a:pPr defTabSz="955550">
                <a:defRPr/>
              </a:pPr>
              <a:t>1</a:t>
            </a:fld>
            <a:endParaRPr lang="ja-JP" altLang="en-US" sz="19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3156864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defTabSz="955550">
              <a:defRPr/>
            </a:pPr>
            <a:fld id="{56039D77-D67E-44ED-8F36-9484E4758FA9}" type="slidenum">
              <a:rPr lang="ja-JP" altLang="en-US" sz="1900">
                <a:solidFill>
                  <a:prstClr val="black"/>
                </a:solidFill>
                <a:latin typeface="游ゴシック" panose="020F0502020204030204"/>
                <a:ea typeface="游ゴシック" panose="020B0400000000000000" pitchFamily="50" charset="-128"/>
              </a:rPr>
              <a:pPr defTabSz="955550">
                <a:defRPr/>
              </a:pPr>
              <a:t>2</a:t>
            </a:fld>
            <a:endParaRPr lang="ja-JP" altLang="en-US" sz="19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008776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defTabSz="955550">
              <a:defRPr/>
            </a:pPr>
            <a:fld id="{56039D77-D67E-44ED-8F36-9484E4758FA9}" type="slidenum">
              <a:rPr lang="ja-JP" altLang="en-US" sz="1900">
                <a:solidFill>
                  <a:prstClr val="black"/>
                </a:solidFill>
                <a:latin typeface="游ゴシック" panose="020F0502020204030204"/>
                <a:ea typeface="游ゴシック" panose="020B0400000000000000" pitchFamily="50" charset="-128"/>
              </a:rPr>
              <a:pPr defTabSz="955550">
                <a:defRPr/>
              </a:pPr>
              <a:t>3</a:t>
            </a:fld>
            <a:endParaRPr lang="ja-JP" altLang="en-US" sz="19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1990871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75057-041F-0F51-5ED1-1401A376AB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906AD25-91FB-829D-79F4-7C252106487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9EB676F-FB33-2ACA-511C-6C7D51E7FF78}"/>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F1C056CA-5B80-7AEB-B222-6ACC25F99447}"/>
              </a:ext>
            </a:extLst>
          </p:cNvPr>
          <p:cNvSpPr>
            <a:spLocks noGrp="1"/>
          </p:cNvSpPr>
          <p:nvPr>
            <p:ph type="sldNum" sz="quarter" idx="5"/>
          </p:nvPr>
        </p:nvSpPr>
        <p:spPr/>
        <p:txBody>
          <a:bodyPr/>
          <a:lstStyle/>
          <a:p>
            <a:pPr defTabSz="955550">
              <a:defRPr/>
            </a:pPr>
            <a:fld id="{56039D77-D67E-44ED-8F36-9484E4758FA9}" type="slidenum">
              <a:rPr lang="ja-JP" altLang="en-US" sz="1900">
                <a:solidFill>
                  <a:prstClr val="black"/>
                </a:solidFill>
                <a:latin typeface="游ゴシック" panose="020F0502020204030204"/>
                <a:ea typeface="游ゴシック" panose="020B0400000000000000" pitchFamily="50" charset="-128"/>
              </a:rPr>
              <a:pPr defTabSz="955550">
                <a:defRPr/>
              </a:pPr>
              <a:t>4</a:t>
            </a:fld>
            <a:endParaRPr lang="ja-JP" altLang="en-US" sz="190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358493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4B9F62-9CE4-8E0A-8C1F-11FCC145DA2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36691548-2536-6BE7-D49A-575C7332B5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AA5BBBCE-6B59-1B4D-9F3C-6C9CBE5A4960}"/>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E3B144B4-A21B-43E3-6610-BB947B92C9E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0BEA74B-59B2-BED5-D736-026BCB78DE0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738351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38EF38-0CCA-DB65-F81C-C01B6C85299A}"/>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157527E-4D9B-AB9B-4A31-4AE9D6E452AA}"/>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E84E720-B1F1-786E-C84B-83A8C3836E7C}"/>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8F0F2D34-AAB2-464A-0922-6694DF8DF2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DC3A068-39B7-89C2-3266-CB39ED54C864}"/>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427772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618B770-429C-5F7C-44F3-F04A8E7409C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E361316-8F63-F55D-C07E-F48212562B3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BF6269E-FE91-0EF4-1993-96075171C75D}"/>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E89449AF-07EE-67A4-B3AC-AC9C49178E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61EA78C-3C02-603E-E9E7-02DCCB75A1A0}"/>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923305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20B342-DAFB-1F3B-0F18-FE29AFBB1C4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02FE022-8CAE-583F-324A-4AD1224BE9D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BB8C1F9-CAEB-A7A0-FE43-ECD142A6D107}"/>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6EE62AFC-8FD7-5456-D8EB-0BDDB296CF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0E829A0-FFE7-2F68-37BA-E5B66FA9CAF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416271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DE404A-37E1-607B-920C-243D0C4784A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58D5D7-EFD3-D3A2-4080-F2F86E2E8F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5183464-F5F8-71C4-8B93-E776B1CE87D2}"/>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112DD679-D23D-FB7D-048C-B1EB0744D06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C879EB5-6C51-8F8D-ED10-BEED746F7A28}"/>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2066014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F45CF27-B4B5-E5CB-B508-0125B1667AB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75124CF-A545-7640-0816-43F595EFB16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DB4DC37-B847-199F-FC85-77E9C22BCBC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5B02860-99EE-6091-3B29-74E3C4B17E1F}"/>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6" name="フッター プレースホルダー 5">
            <a:extLst>
              <a:ext uri="{FF2B5EF4-FFF2-40B4-BE49-F238E27FC236}">
                <a16:creationId xmlns:a16="http://schemas.microsoft.com/office/drawing/2014/main" id="{3FC00E7A-44D2-90A6-48C7-3F84093B472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58252BD-750A-2D1C-59EE-CEC83E78FD0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59420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0BD3E5-B576-F539-61B7-1562D65245C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19B4C40-88E7-12C0-C7CC-E69B716BF8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29F269B-A51E-7860-CBFC-D6356B0C79E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33543D4-A55E-D59A-E767-8845AEFDB3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DC42158-3818-4EC9-FD10-6534A51F04F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8D76E23-555A-BC32-885A-E5744EE9EF62}"/>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8" name="フッター プレースホルダー 7">
            <a:extLst>
              <a:ext uri="{FF2B5EF4-FFF2-40B4-BE49-F238E27FC236}">
                <a16:creationId xmlns:a16="http://schemas.microsoft.com/office/drawing/2014/main" id="{5B933779-1437-BA6B-A839-24467A166F1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7EF06C1-041A-00DB-6828-A3306AF13D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5243209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4A08C-54DC-B5D2-8335-08A96873CA57}"/>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A8A5E87-5873-661E-F2D2-ACEB43DDB3DB}"/>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4" name="フッター プレースホルダー 3">
            <a:extLst>
              <a:ext uri="{FF2B5EF4-FFF2-40B4-BE49-F238E27FC236}">
                <a16:creationId xmlns:a16="http://schemas.microsoft.com/office/drawing/2014/main" id="{38F9275D-36E9-516B-D48A-D7935B16C30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842DD63-8B22-5DCD-E2BF-3E2CB9B3998B}"/>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218231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BE15E60-05AE-AB70-C8C9-B051669756E4}"/>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3" name="フッター プレースホルダー 2">
            <a:extLst>
              <a:ext uri="{FF2B5EF4-FFF2-40B4-BE49-F238E27FC236}">
                <a16:creationId xmlns:a16="http://schemas.microsoft.com/office/drawing/2014/main" id="{48436345-77E7-2B6A-8B50-7B1FB665192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1595891-6E71-732A-CEA6-873CAEEEBE2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37705420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ABA918-F5F3-CCFC-A232-2AA129E8A6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568653-C444-316D-B606-D84C9F8D76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A0185CF-EE3F-9E87-FBC8-E832741B6B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72D5B6A-7F6F-C5F2-F836-1A829CA8256B}"/>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6" name="フッター プレースホルダー 5">
            <a:extLst>
              <a:ext uri="{FF2B5EF4-FFF2-40B4-BE49-F238E27FC236}">
                <a16:creationId xmlns:a16="http://schemas.microsoft.com/office/drawing/2014/main" id="{C1E6AA72-1A84-574A-E5DF-50736AECC35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A0A690-EEFC-E55E-E974-27003283248C}"/>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22023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597BFA5-2510-8AE1-9298-4B05FA92E67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FF13A36-4A77-390F-3EC8-77581445F6F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17EC14E6-40EC-74AB-3D64-E7C4A00D5A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38CB39-9399-98A9-4F36-FC93C329C15A}"/>
              </a:ext>
            </a:extLst>
          </p:cNvPr>
          <p:cNvSpPr>
            <a:spLocks noGrp="1"/>
          </p:cNvSpPr>
          <p:nvPr>
            <p:ph type="dt" sz="half" idx="10"/>
          </p:nvPr>
        </p:nvSpPr>
        <p:spPr/>
        <p:txBody>
          <a:bodyPr/>
          <a:lstStyle/>
          <a:p>
            <a:fld id="{8593F4F4-1E0C-4BCC-A86B-335CA6D1A43F}" type="datetimeFigureOut">
              <a:rPr kumimoji="1" lang="ja-JP" altLang="en-US" smtClean="0"/>
              <a:t>2024/9/26</a:t>
            </a:fld>
            <a:endParaRPr kumimoji="1" lang="ja-JP" altLang="en-US"/>
          </a:p>
        </p:txBody>
      </p:sp>
      <p:sp>
        <p:nvSpPr>
          <p:cNvPr id="6" name="フッター プレースホルダー 5">
            <a:extLst>
              <a:ext uri="{FF2B5EF4-FFF2-40B4-BE49-F238E27FC236}">
                <a16:creationId xmlns:a16="http://schemas.microsoft.com/office/drawing/2014/main" id="{C42D9383-B0A1-00E9-E9A0-0C5C77A8233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FF830C7-33C7-EE0F-F04F-CE284FF99586}"/>
              </a:ext>
            </a:extLst>
          </p:cNvPr>
          <p:cNvSpPr>
            <a:spLocks noGrp="1"/>
          </p:cNvSpPr>
          <p:nvPr>
            <p:ph type="sldNum" sz="quarter" idx="12"/>
          </p:nvPr>
        </p:nvSpPr>
        <p:spPr/>
        <p:txBody>
          <a:body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8423775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183B7AB-E840-244A-D58D-D8AAFA66DE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663CA73-EBAD-6BE8-DA54-00871C07AE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804CEC-9931-DFEB-4C5D-E444DD80AA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93F4F4-1E0C-4BCC-A86B-335CA6D1A43F}" type="datetimeFigureOut">
              <a:rPr kumimoji="1" lang="ja-JP" altLang="en-US" smtClean="0"/>
              <a:t>2024/9/26</a:t>
            </a:fld>
            <a:endParaRPr kumimoji="1" lang="ja-JP" altLang="en-US"/>
          </a:p>
        </p:txBody>
      </p:sp>
      <p:sp>
        <p:nvSpPr>
          <p:cNvPr id="5" name="フッター プレースホルダー 4">
            <a:extLst>
              <a:ext uri="{FF2B5EF4-FFF2-40B4-BE49-F238E27FC236}">
                <a16:creationId xmlns:a16="http://schemas.microsoft.com/office/drawing/2014/main" id="{CC67BB05-02BD-6B80-1D3B-4AEACB848D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5DF8433-609F-31D4-F4E1-4F79B564E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86D0F8-2A8D-4099-816E-EFA73874E380}" type="slidenum">
              <a:rPr kumimoji="1" lang="ja-JP" altLang="en-US" smtClean="0"/>
              <a:t>‹#›</a:t>
            </a:fld>
            <a:endParaRPr kumimoji="1" lang="ja-JP" altLang="en-US"/>
          </a:p>
        </p:txBody>
      </p:sp>
    </p:spTree>
    <p:extLst>
      <p:ext uri="{BB962C8B-B14F-4D97-AF65-F5344CB8AC3E}">
        <p14:creationId xmlns:p14="http://schemas.microsoft.com/office/powerpoint/2010/main" val="1945078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A9F9FFD-CBEE-65F7-85D2-0301465E9C99}"/>
              </a:ext>
            </a:extLst>
          </p:cNvPr>
          <p:cNvSpPr txBox="1"/>
          <p:nvPr/>
        </p:nvSpPr>
        <p:spPr>
          <a:xfrm>
            <a:off x="395151" y="1792419"/>
            <a:ext cx="10668306" cy="1026810"/>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8</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31</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中国海軍測量艦　領海侵入</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164863E7-3F6C-2DF4-41F9-734310F88719}"/>
              </a:ext>
            </a:extLst>
          </p:cNvPr>
          <p:cNvSpPr txBox="1"/>
          <p:nvPr/>
        </p:nvSpPr>
        <p:spPr>
          <a:xfrm>
            <a:off x="3551982" y="2985399"/>
            <a:ext cx="6340197" cy="1026810"/>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軍事情報収集の可能性</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75E4E12F-130C-9CF5-44E8-CBBA9C637BAF}"/>
              </a:ext>
            </a:extLst>
          </p:cNvPr>
          <p:cNvSpPr txBox="1"/>
          <p:nvPr/>
        </p:nvSpPr>
        <p:spPr>
          <a:xfrm>
            <a:off x="395151" y="593072"/>
            <a:ext cx="11596551" cy="830997"/>
          </a:xfrm>
          <a:prstGeom prst="rect">
            <a:avLst/>
          </a:prstGeom>
          <a:noFill/>
        </p:spPr>
        <p:txBody>
          <a:bodyPr wrap="square">
            <a:spAutoFit/>
          </a:bodyPr>
          <a:lstStyle/>
          <a:p>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8</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26</a:t>
            </a: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中国軍</a:t>
            </a: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Y9</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情報収集機領空侵犯</a:t>
            </a:r>
            <a:endParaRPr lang="ja-JP" altLang="en-US" dirty="0"/>
          </a:p>
        </p:txBody>
      </p:sp>
      <p:sp>
        <p:nvSpPr>
          <p:cNvPr id="5" name="テキスト ボックス 4">
            <a:extLst>
              <a:ext uri="{FF2B5EF4-FFF2-40B4-BE49-F238E27FC236}">
                <a16:creationId xmlns:a16="http://schemas.microsoft.com/office/drawing/2014/main" id="{C31F53CC-DA50-11DE-94E7-55B3DFA3DD5A}"/>
              </a:ext>
            </a:extLst>
          </p:cNvPr>
          <p:cNvSpPr txBox="1"/>
          <p:nvPr/>
        </p:nvSpPr>
        <p:spPr>
          <a:xfrm>
            <a:off x="-470264" y="4489942"/>
            <a:ext cx="11116491" cy="2052732"/>
          </a:xfrm>
          <a:prstGeom prst="rect">
            <a:avLst/>
          </a:prstGeom>
          <a:noFill/>
        </p:spPr>
        <p:txBody>
          <a:bodyPr wrap="squar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en-US" altLang="ja-JP"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9</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18</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中国海軍空母「遼寧」</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接続水域航行</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102981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344940F-634C-E234-35B6-AA3A3A59146A}"/>
              </a:ext>
            </a:extLst>
          </p:cNvPr>
          <p:cNvSpPr txBox="1"/>
          <p:nvPr/>
        </p:nvSpPr>
        <p:spPr>
          <a:xfrm>
            <a:off x="2053868" y="-76177"/>
            <a:ext cx="8084264" cy="1011422"/>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中国政府「仲介外交」積極推進</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1">
            <a:extLst>
              <a:ext uri="{FF2B5EF4-FFF2-40B4-BE49-F238E27FC236}">
                <a16:creationId xmlns:a16="http://schemas.microsoft.com/office/drawing/2014/main" id="{A1E7C317-671F-CBAE-4BD7-D6C76ED3003E}"/>
              </a:ext>
            </a:extLst>
          </p:cNvPr>
          <p:cNvGraphicFramePr>
            <a:graphicFrameLocks noGrp="1"/>
          </p:cNvGraphicFramePr>
          <p:nvPr>
            <p:extLst>
              <p:ext uri="{D42A27DB-BD31-4B8C-83A1-F6EECF244321}">
                <p14:modId xmlns:p14="http://schemas.microsoft.com/office/powerpoint/2010/main" val="3664881383"/>
              </p:ext>
            </p:extLst>
          </p:nvPr>
        </p:nvGraphicFramePr>
        <p:xfrm>
          <a:off x="293914" y="1040787"/>
          <a:ext cx="11604172" cy="5289206"/>
        </p:xfrm>
        <a:graphic>
          <a:graphicData uri="http://schemas.openxmlformats.org/drawingml/2006/table">
            <a:tbl>
              <a:tblPr>
                <a:tableStyleId>{5C22544A-7EE6-4342-B048-85BDC9FD1C3A}</a:tableStyleId>
              </a:tblPr>
              <a:tblGrid>
                <a:gridCol w="3316529">
                  <a:extLst>
                    <a:ext uri="{9D8B030D-6E8A-4147-A177-3AD203B41FA5}">
                      <a16:colId xmlns:a16="http://schemas.microsoft.com/office/drawing/2014/main" val="883595763"/>
                    </a:ext>
                  </a:extLst>
                </a:gridCol>
                <a:gridCol w="1647234">
                  <a:extLst>
                    <a:ext uri="{9D8B030D-6E8A-4147-A177-3AD203B41FA5}">
                      <a16:colId xmlns:a16="http://schemas.microsoft.com/office/drawing/2014/main" val="2299384580"/>
                    </a:ext>
                  </a:extLst>
                </a:gridCol>
                <a:gridCol w="6640409">
                  <a:extLst>
                    <a:ext uri="{9D8B030D-6E8A-4147-A177-3AD203B41FA5}">
                      <a16:colId xmlns:a16="http://schemas.microsoft.com/office/drawing/2014/main" val="1669118408"/>
                    </a:ext>
                  </a:extLst>
                </a:gridCol>
              </a:tblGrid>
              <a:tr h="986971">
                <a:tc>
                  <a:txBody>
                    <a:bodyPr/>
                    <a:lstStyle/>
                    <a:p>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サウジ・イランの対立</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23</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年</a:t>
                      </a:r>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3</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月</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en-US" altLang="ja-JP"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16</a:t>
                      </a:r>
                      <a:r>
                        <a:rPr kumimoji="1" lang="ja-JP" altLang="en-US"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年以降断交していたイランとサウジアラビアを仲介。両国が国交正常化合意</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652765354"/>
                  </a:ext>
                </a:extLst>
              </a:tr>
              <a:tr h="671286">
                <a:tc rowSpan="2">
                  <a:txBody>
                    <a:bodyPr/>
                    <a:lstStyle/>
                    <a:p>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ロシアによる</a:t>
                      </a:r>
                      <a:endPar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ウクライナ侵略</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24</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年</a:t>
                      </a:r>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5</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月</a:t>
                      </a:r>
                      <a:endPar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endParaRP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政治解決に向け</a:t>
                      </a:r>
                      <a:r>
                        <a:rPr kumimoji="1" lang="en-US" altLang="ja-JP"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t</a:t>
                      </a:r>
                      <a:r>
                        <a:rPr kumimoji="1" lang="ja-JP" altLang="en-US"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独自案をブラジルと共同発表</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3109457663"/>
                  </a:ext>
                </a:extLst>
              </a:tr>
              <a:tr h="671286">
                <a:tc vMerge="1">
                  <a:txBody>
                    <a:bodyPr/>
                    <a:lstStyle/>
                    <a:p>
                      <a:endParaRPr kumimoji="1" lang="ja-JP" altLang="en-US"/>
                    </a:p>
                  </a:txBody>
                  <a:tcPr/>
                </a:tc>
                <a:tc>
                  <a:txBody>
                    <a:bodyPr/>
                    <a:lstStyle/>
                    <a:p>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24</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年</a:t>
                      </a:r>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7</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月</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王毅外相ウクライナのクレバ外相と会談</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2529195662"/>
                  </a:ext>
                </a:extLst>
              </a:tr>
              <a:tr h="1342572">
                <a:tc>
                  <a:txBody>
                    <a:bodyPr/>
                    <a:lstStyle/>
                    <a:p>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パレスチナの内部対立</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24</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年</a:t>
                      </a:r>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7</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月</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イスラム原理主義組織ハマスを含む</a:t>
                      </a:r>
                      <a:r>
                        <a:rPr kumimoji="1" lang="en-US" altLang="ja-JP"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14</a:t>
                      </a:r>
                      <a:r>
                        <a:rPr kumimoji="1" lang="ja-JP" altLang="en-US"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派が北京で和解交渉。「北京宣言」に署名し、「臨時民族和解政府」樹立で合意</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4282227753"/>
                  </a:ext>
                </a:extLst>
              </a:tr>
              <a:tr h="1061720">
                <a:tc>
                  <a:txBody>
                    <a:bodyPr/>
                    <a:lstStyle/>
                    <a:p>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ミャンマー内戦</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24</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年</a:t>
                      </a:r>
                      <a:r>
                        <a:rPr kumimoji="1" lang="en-US" altLang="ja-JP"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8</a:t>
                      </a:r>
                      <a:r>
                        <a:rPr kumimoji="1" lang="ja-JP" altLang="en-US" sz="24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月</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2800" b="1" dirty="0">
                          <a:ln>
                            <a:solidFill>
                              <a:schemeClr val="bg1"/>
                            </a:solidFill>
                          </a:ln>
                          <a:solidFill>
                            <a:schemeClr val="bg1"/>
                          </a:solidFill>
                          <a:effectLst>
                            <a:glow rad="254000">
                              <a:srgbClr val="002060">
                                <a:alpha val="85000"/>
                              </a:srgbClr>
                            </a:glow>
                            <a:outerShdw blurRad="50800" dist="50800" dir="5400000" algn="ctr" rotWithShape="0">
                              <a:srgbClr val="002060"/>
                            </a:outerShdw>
                          </a:effectLst>
                          <a:latin typeface="メイリオ" panose="020B0604030504040204" pitchFamily="50" charset="-128"/>
                          <a:ea typeface="メイリオ" panose="020B0604030504040204" pitchFamily="50" charset="-128"/>
                        </a:rPr>
                        <a:t>軍事政権と少数民族武力勢力を仲介。王氏が軍政トップと会談</a:t>
                      </a:r>
                    </a:p>
                  </a:txBody>
                  <a:tcPr marT="144000"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extLst>
                  <a:ext uri="{0D108BD9-81ED-4DB2-BD59-A6C34878D82A}">
                    <a16:rowId xmlns:a16="http://schemas.microsoft.com/office/drawing/2014/main" val="1648950554"/>
                  </a:ext>
                </a:extLst>
              </a:tr>
            </a:tbl>
          </a:graphicData>
        </a:graphic>
      </p:graphicFrame>
      <p:sp>
        <p:nvSpPr>
          <p:cNvPr id="4" name="テキスト ボックス 3">
            <a:extLst>
              <a:ext uri="{FF2B5EF4-FFF2-40B4-BE49-F238E27FC236}">
                <a16:creationId xmlns:a16="http://schemas.microsoft.com/office/drawing/2014/main" id="{96E180EF-AC6E-64CB-0223-1ADD4AC8B4E7}"/>
              </a:ext>
            </a:extLst>
          </p:cNvPr>
          <p:cNvSpPr txBox="1"/>
          <p:nvPr/>
        </p:nvSpPr>
        <p:spPr>
          <a:xfrm>
            <a:off x="8555000" y="6396335"/>
            <a:ext cx="3343086"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b="1" i="0" u="none" strike="noStrike" kern="1200" cap="none" spc="0" normalizeH="0" baseline="0" noProof="0" dirty="0">
                <a:ln>
                  <a:solidFill>
                    <a:prstClr val="white"/>
                  </a:solidFill>
                </a:ln>
                <a:solidFill>
                  <a:prstClr val="white"/>
                </a:solidFill>
                <a:effectLst>
                  <a:glow rad="254000">
                    <a:srgbClr val="002060">
                      <a:alpha val="85000"/>
                    </a:srgbClr>
                  </a:glow>
                  <a:outerShdw blurRad="50800" dist="50800" dir="5400000" algn="ctr" rotWithShape="0">
                    <a:srgbClr val="002060"/>
                  </a:outerShdw>
                </a:effectLst>
                <a:uLnTx/>
                <a:uFillTx/>
                <a:latin typeface="メイリオ" panose="020B0604030504040204" pitchFamily="50" charset="-128"/>
                <a:ea typeface="メイリオ" panose="020B0604030504040204" pitchFamily="50" charset="-128"/>
                <a:cs typeface="+mn-cs"/>
              </a:rPr>
              <a:t>9</a:t>
            </a:r>
            <a:r>
              <a:rPr kumimoji="1" lang="ja-JP" altLang="en-US" sz="2400" b="1" i="0" u="none" strike="noStrike" kern="1200" cap="none" spc="0" normalizeH="0" baseline="0" noProof="0" dirty="0">
                <a:ln>
                  <a:solidFill>
                    <a:prstClr val="white"/>
                  </a:solidFill>
                </a:ln>
                <a:solidFill>
                  <a:prstClr val="white"/>
                </a:solidFill>
                <a:effectLst>
                  <a:glow rad="254000">
                    <a:srgbClr val="002060">
                      <a:alpha val="85000"/>
                    </a:srgbClr>
                  </a:glow>
                  <a:outerShdw blurRad="50800" dist="50800" dir="5400000" algn="ctr" rotWithShape="0">
                    <a:srgbClr val="002060"/>
                  </a:outerShdw>
                </a:effectLst>
                <a:uLnTx/>
                <a:uFillTx/>
                <a:latin typeface="メイリオ" panose="020B0604030504040204" pitchFamily="50" charset="-128"/>
                <a:ea typeface="メイリオ" panose="020B0604030504040204" pitchFamily="50" charset="-128"/>
                <a:cs typeface="+mn-cs"/>
              </a:rPr>
              <a:t>月</a:t>
            </a:r>
            <a:r>
              <a:rPr kumimoji="1" lang="en-US" altLang="ja-JP" sz="2400" b="1" i="0" u="none" strike="noStrike" kern="1200" cap="none" spc="0" normalizeH="0" baseline="0" noProof="0" dirty="0">
                <a:ln>
                  <a:solidFill>
                    <a:prstClr val="white"/>
                  </a:solidFill>
                </a:ln>
                <a:solidFill>
                  <a:prstClr val="white"/>
                </a:solidFill>
                <a:effectLst>
                  <a:glow rad="254000">
                    <a:srgbClr val="002060">
                      <a:alpha val="85000"/>
                    </a:srgbClr>
                  </a:glow>
                  <a:outerShdw blurRad="50800" dist="50800" dir="5400000" algn="ctr" rotWithShape="0">
                    <a:srgbClr val="002060"/>
                  </a:outerShdw>
                </a:effectLst>
                <a:uLnTx/>
                <a:uFillTx/>
                <a:latin typeface="メイリオ" panose="020B0604030504040204" pitchFamily="50" charset="-128"/>
                <a:ea typeface="メイリオ" panose="020B0604030504040204" pitchFamily="50" charset="-128"/>
                <a:cs typeface="+mn-cs"/>
              </a:rPr>
              <a:t>2</a:t>
            </a:r>
            <a:r>
              <a:rPr kumimoji="1" lang="ja-JP" altLang="en-US" sz="2400" b="1" i="0" u="none" strike="noStrike" kern="1200" cap="none" spc="0" normalizeH="0" baseline="0" noProof="0" dirty="0">
                <a:ln>
                  <a:solidFill>
                    <a:prstClr val="white"/>
                  </a:solidFill>
                </a:ln>
                <a:solidFill>
                  <a:prstClr val="white"/>
                </a:solidFill>
                <a:effectLst>
                  <a:glow rad="254000">
                    <a:srgbClr val="002060">
                      <a:alpha val="85000"/>
                    </a:srgbClr>
                  </a:glow>
                  <a:outerShdw blurRad="50800" dist="50800" dir="5400000" algn="ctr" rotWithShape="0">
                    <a:srgbClr val="002060"/>
                  </a:outerShdw>
                </a:effectLst>
                <a:uLnTx/>
                <a:uFillTx/>
                <a:latin typeface="メイリオ" panose="020B0604030504040204" pitchFamily="50" charset="-128"/>
                <a:ea typeface="メイリオ" panose="020B0604030504040204" pitchFamily="50" charset="-128"/>
                <a:cs typeface="+mn-cs"/>
              </a:rPr>
              <a:t>日　産経新聞より</a:t>
            </a:r>
          </a:p>
        </p:txBody>
      </p:sp>
    </p:spTree>
    <p:extLst>
      <p:ext uri="{BB962C8B-B14F-4D97-AF65-F5344CB8AC3E}">
        <p14:creationId xmlns:p14="http://schemas.microsoft.com/office/powerpoint/2010/main" val="1437924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344940F-634C-E234-35B6-AA3A3A59146A}"/>
              </a:ext>
            </a:extLst>
          </p:cNvPr>
          <p:cNvSpPr txBox="1"/>
          <p:nvPr/>
        </p:nvSpPr>
        <p:spPr>
          <a:xfrm>
            <a:off x="543839" y="188685"/>
            <a:ext cx="11104322" cy="1011422"/>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中国共産党　第</a:t>
            </a:r>
            <a:r>
              <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20</a:t>
            </a: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期中央委員会第三回総会</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6" name="テキスト ボックス 5">
            <a:extLst>
              <a:ext uri="{FF2B5EF4-FFF2-40B4-BE49-F238E27FC236}">
                <a16:creationId xmlns:a16="http://schemas.microsoft.com/office/drawing/2014/main" id="{3C4EB12D-2137-99D3-CE50-ABC72FFA580F}"/>
              </a:ext>
            </a:extLst>
          </p:cNvPr>
          <p:cNvSpPr txBox="1"/>
          <p:nvPr/>
        </p:nvSpPr>
        <p:spPr>
          <a:xfrm>
            <a:off x="4145778" y="949655"/>
            <a:ext cx="3900427" cy="965255"/>
          </a:xfrm>
          <a:prstGeom prst="rect">
            <a:avLst/>
          </a:prstGeom>
          <a:noFill/>
        </p:spPr>
        <p:txBody>
          <a:bodyPr wrap="none" tIns="72000" bIns="0"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en-US" altLang="ja-JP" sz="3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24</a:t>
            </a:r>
            <a:r>
              <a:rPr lang="ja-JP" altLang="en-US" sz="3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a:t>
            </a:r>
            <a:r>
              <a:rPr lang="en-US" altLang="ja-JP" sz="3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7</a:t>
            </a:r>
            <a:r>
              <a:rPr lang="ja-JP" altLang="en-US" sz="3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3200" b="1">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15</a:t>
            </a:r>
            <a:r>
              <a:rPr lang="ja-JP" altLang="en-US" sz="3200" b="1">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a:t>
            </a:r>
            <a:r>
              <a:rPr lang="en-US" altLang="ja-JP" sz="3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a:t>
            </a:r>
            <a:r>
              <a:rPr lang="ja-JP" altLang="en-US" sz="32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８日</a:t>
            </a:r>
            <a:endParaRPr kumimoji="1" lang="en-US" altLang="ja-JP" sz="32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8" name="テキスト ボックス 7">
            <a:extLst>
              <a:ext uri="{FF2B5EF4-FFF2-40B4-BE49-F238E27FC236}">
                <a16:creationId xmlns:a16="http://schemas.microsoft.com/office/drawing/2014/main" id="{5CC1B4C6-CD57-DC7D-8458-9114098ED062}"/>
              </a:ext>
            </a:extLst>
          </p:cNvPr>
          <p:cNvSpPr txBox="1"/>
          <p:nvPr/>
        </p:nvSpPr>
        <p:spPr>
          <a:xfrm>
            <a:off x="345340" y="2404660"/>
            <a:ext cx="11846652" cy="1446550"/>
          </a:xfrm>
          <a:prstGeom prst="rect">
            <a:avLst/>
          </a:prstGeom>
          <a:noFill/>
        </p:spPr>
        <p:txBody>
          <a:bodyPr wrap="square">
            <a:spAutoFit/>
          </a:bodyPr>
          <a:lstStyle/>
          <a:p>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a:t>
            </a: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改革の一層の全面的深化と中国式現代化の推進に関する中国共産党中央の決定</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」採択</a:t>
            </a:r>
            <a:endParaRPr lang="ja-JP" altLang="en-US" sz="2800" dirty="0"/>
          </a:p>
        </p:txBody>
      </p:sp>
      <p:sp>
        <p:nvSpPr>
          <p:cNvPr id="9" name="テキスト ボックス 8">
            <a:extLst>
              <a:ext uri="{FF2B5EF4-FFF2-40B4-BE49-F238E27FC236}">
                <a16:creationId xmlns:a16="http://schemas.microsoft.com/office/drawing/2014/main" id="{2389E568-E9FC-05E0-E191-829DF04FF540}"/>
              </a:ext>
            </a:extLst>
          </p:cNvPr>
          <p:cNvSpPr txBox="1"/>
          <p:nvPr/>
        </p:nvSpPr>
        <p:spPr>
          <a:xfrm>
            <a:off x="259003" y="4346723"/>
            <a:ext cx="12019326" cy="1938992"/>
          </a:xfrm>
          <a:prstGeom prst="rect">
            <a:avLst/>
          </a:prstGeom>
          <a:noFill/>
        </p:spPr>
        <p:txBody>
          <a:bodyPr wrap="square">
            <a:spAutoFit/>
          </a:bodyPr>
          <a:lstStyle/>
          <a:p>
            <a:r>
              <a:rPr kumimoji="1" lang="ja-JP" altLang="en-US"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a:t>
            </a:r>
            <a:r>
              <a:rPr kumimoji="1" lang="en-US" altLang="ja-JP"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29</a:t>
            </a:r>
            <a:r>
              <a:rPr kumimoji="1" lang="ja-JP" altLang="en-US"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　　　一連の改革達成</a:t>
            </a:r>
            <a:endParaRPr kumimoji="1" lang="en-US" altLang="ja-JP" sz="4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r>
              <a:rPr lang="ja-JP" altLang="en-US" sz="40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a:t>
            </a:r>
            <a:r>
              <a:rPr lang="en-US" altLang="ja-JP" sz="40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35</a:t>
            </a:r>
            <a:r>
              <a:rPr lang="ja-JP" altLang="en-US" sz="40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　　　高水準の「社会主義市場経済体制」</a:t>
            </a:r>
            <a:endParaRPr lang="en-US" altLang="ja-JP" sz="40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r>
              <a:rPr lang="ja-JP" altLang="en-US" sz="40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～世紀半ば　「社会主義現代化強国」全面的完成</a:t>
            </a:r>
            <a:endParaRPr lang="en-US" altLang="ja-JP" sz="40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027510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CF3C24-0AB8-FA11-F2AD-ABCB1E42F56B}"/>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344940F-634C-E234-35B6-AA3A3A59146A}"/>
              </a:ext>
            </a:extLst>
          </p:cNvPr>
          <p:cNvSpPr txBox="1"/>
          <p:nvPr/>
        </p:nvSpPr>
        <p:spPr>
          <a:xfrm>
            <a:off x="2194932" y="1609522"/>
            <a:ext cx="7802136" cy="3019664"/>
          </a:xfrm>
          <a:prstGeom prst="rect">
            <a:avLst/>
          </a:prstGeom>
          <a:noFill/>
        </p:spPr>
        <p:txBody>
          <a:bodyPr wrap="none" tIns="72000" bIns="0" rtlCol="0">
            <a:spAutoFit/>
          </a:bodyPr>
          <a:lstStyle/>
          <a:p>
            <a:pPr marL="0" marR="0" lvl="0" indent="0" algn="ctr" defTabSz="914400" rtl="0" eaLnBrk="1" fontAlgn="auto" latinLnBrk="0" hangingPunct="1">
              <a:lnSpc>
                <a:spcPts val="12000"/>
              </a:lnSpc>
              <a:spcBef>
                <a:spcPts val="0"/>
              </a:spcBef>
              <a:spcAft>
                <a:spcPts val="0"/>
              </a:spcAft>
              <a:buClrTx/>
              <a:buSzTx/>
              <a:buFontTx/>
              <a:buNone/>
              <a:tabLst/>
              <a:defRPr/>
            </a:pPr>
            <a:r>
              <a:rPr lang="ja-JP" altLang="en-US" sz="66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混迷する国際情勢と</a:t>
            </a:r>
            <a:endParaRPr lang="en-US" altLang="ja-JP" sz="66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12000"/>
              </a:lnSpc>
              <a:spcBef>
                <a:spcPts val="0"/>
              </a:spcBef>
              <a:spcAft>
                <a:spcPts val="0"/>
              </a:spcAft>
              <a:buClrTx/>
              <a:buSzTx/>
              <a:buFontTx/>
              <a:buNone/>
              <a:tabLst/>
              <a:defRPr/>
            </a:pPr>
            <a:r>
              <a:rPr kumimoji="1" lang="ja-JP" altLang="en-US" sz="6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自民党総裁選</a:t>
            </a:r>
            <a:endParaRPr kumimoji="1" lang="en-US" altLang="ja-JP" sz="6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2862625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4941</TotalTime>
  <Words>256</Words>
  <Application>Microsoft Office PowerPoint</Application>
  <PresentationFormat>ワイド画面</PresentationFormat>
  <Paragraphs>34</Paragraphs>
  <Slides>4</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梶栗　正義</dc:creator>
  <cp:lastModifiedBy>Hiroshi Noma</cp:lastModifiedBy>
  <cp:revision>56</cp:revision>
  <cp:lastPrinted>2024-09-03T09:28:48Z</cp:lastPrinted>
  <dcterms:created xsi:type="dcterms:W3CDTF">2023-12-22T11:58:12Z</dcterms:created>
  <dcterms:modified xsi:type="dcterms:W3CDTF">2024-09-26T08:43:44Z</dcterms:modified>
</cp:coreProperties>
</file>