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2733" r:id="rId2"/>
    <p:sldId id="22734" r:id="rId3"/>
    <p:sldId id="22745" r:id="rId4"/>
    <p:sldId id="22751" r:id="rId5"/>
    <p:sldId id="22750" r:id="rId6"/>
    <p:sldId id="22748" r:id="rId7"/>
    <p:sldId id="22747" r:id="rId8"/>
  </p:sldIdLst>
  <p:sldSz cx="12192000" cy="6858000"/>
  <p:notesSz cx="9866313" cy="142954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113A9D2-9D6B-4929-AA2D-F23B5EE8CBE7}" styleName="テーマ スタイル 2 - アクセント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38B1855-1B75-4FBE-930C-398BA8C253C6}" styleName="テーマ スタイル 2 - アクセント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C2FFA5D-87B4-456A-9821-1D502468CF0F}" styleName="テーマ スタイル 1 - アクセント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652" autoAdjust="0"/>
    <p:restoredTop sz="78407" autoAdjust="0"/>
  </p:normalViewPr>
  <p:slideViewPr>
    <p:cSldViewPr snapToGrid="0">
      <p:cViewPr varScale="1">
        <p:scale>
          <a:sx n="81" d="100"/>
          <a:sy n="81" d="100"/>
        </p:scale>
        <p:origin x="15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-402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5402" cy="717255"/>
          </a:xfrm>
          <a:prstGeom prst="rect">
            <a:avLst/>
          </a:prstGeom>
        </p:spPr>
        <p:txBody>
          <a:bodyPr vert="horz" lIns="138065" tIns="69033" rIns="138065" bIns="69033" rtlCol="0"/>
          <a:lstStyle>
            <a:lvl1pPr algn="l">
              <a:defRPr sz="18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588628" y="0"/>
            <a:ext cx="4275402" cy="717255"/>
          </a:xfrm>
          <a:prstGeom prst="rect">
            <a:avLst/>
          </a:prstGeom>
        </p:spPr>
        <p:txBody>
          <a:bodyPr vert="horz" lIns="138065" tIns="69033" rIns="138065" bIns="69033" rtlCol="0"/>
          <a:lstStyle>
            <a:lvl1pPr algn="r">
              <a:defRPr sz="1800"/>
            </a:lvl1pPr>
          </a:lstStyle>
          <a:p>
            <a:fld id="{F408673A-B53F-4B3B-A862-DDF80CC3306C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46113" y="1787525"/>
            <a:ext cx="8575675" cy="48244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38065" tIns="69033" rIns="138065" bIns="6903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86632" y="6879679"/>
            <a:ext cx="7893050" cy="5628829"/>
          </a:xfrm>
          <a:prstGeom prst="rect">
            <a:avLst/>
          </a:prstGeom>
        </p:spPr>
        <p:txBody>
          <a:bodyPr vert="horz" lIns="138065" tIns="69033" rIns="138065" bIns="6903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13578186"/>
            <a:ext cx="4275402" cy="717253"/>
          </a:xfrm>
          <a:prstGeom prst="rect">
            <a:avLst/>
          </a:prstGeom>
        </p:spPr>
        <p:txBody>
          <a:bodyPr vert="horz" lIns="138065" tIns="69033" rIns="138065" bIns="69033" rtlCol="0" anchor="b"/>
          <a:lstStyle>
            <a:lvl1pPr algn="l">
              <a:defRPr sz="18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588628" y="13578186"/>
            <a:ext cx="4275402" cy="717253"/>
          </a:xfrm>
          <a:prstGeom prst="rect">
            <a:avLst/>
          </a:prstGeom>
        </p:spPr>
        <p:txBody>
          <a:bodyPr vert="horz" lIns="138065" tIns="69033" rIns="138065" bIns="69033" rtlCol="0" anchor="b"/>
          <a:lstStyle>
            <a:lvl1pPr algn="r">
              <a:defRPr sz="1800"/>
            </a:lvl1pPr>
          </a:lstStyle>
          <a:p>
            <a:fld id="{F3E59D16-4E23-4B3D-A737-86B39C0F415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23779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B75057-041F-0F51-5ED1-1401A376AB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9906AD25-91FB-829D-79F4-7C252106487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39EB676F-FB33-2ACA-511C-6C7D51E7FF7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1C056CA-5B80-7AEB-B222-6ACC25F9944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555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56039D77-D67E-44ED-8F36-9484E4758FA9}" type="slidenum">
              <a:rPr kumimoji="1" lang="ja-JP" altLang="en-US" sz="19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ゴシック" panose="020F0502020204030204"/>
                <a:ea typeface="游ゴシック" panose="020B0400000000000000" pitchFamily="50" charset="-128"/>
                <a:cs typeface="+mn-cs"/>
              </a:rPr>
              <a:pPr marL="0" marR="0" lvl="0" indent="0" algn="r" defTabSz="95555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19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0F0502020204030204"/>
              <a:ea typeface="游ゴシック" panose="020B0400000000000000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1568648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B75057-041F-0F51-5ED1-1401A376AB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9906AD25-91FB-829D-79F4-7C252106487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39EB676F-FB33-2ACA-511C-6C7D51E7FF7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1C056CA-5B80-7AEB-B222-6ACC25F9944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555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56039D77-D67E-44ED-8F36-9484E4758FA9}" type="slidenum">
              <a:rPr kumimoji="1" lang="ja-JP" altLang="en-US" sz="19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ゴシック" panose="020F0502020204030204"/>
                <a:ea typeface="游ゴシック" panose="020B0400000000000000" pitchFamily="50" charset="-128"/>
                <a:cs typeface="+mn-cs"/>
              </a:rPr>
              <a:pPr marL="0" marR="0" lvl="0" indent="0" algn="r" defTabSz="95555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19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0F0502020204030204"/>
              <a:ea typeface="游ゴシック" panose="020B0400000000000000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0877618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B75057-041F-0F51-5ED1-1401A376AB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9906AD25-91FB-829D-79F4-7C252106487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39EB676F-FB33-2ACA-511C-6C7D51E7FF7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1C056CA-5B80-7AEB-B222-6ACC25F9944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555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56039D77-D67E-44ED-8F36-9484E4758FA9}" type="slidenum">
              <a:rPr kumimoji="1" lang="ja-JP" altLang="en-US" sz="19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ゴシック" panose="020F0502020204030204"/>
                <a:ea typeface="游ゴシック" panose="020B0400000000000000" pitchFamily="50" charset="-128"/>
                <a:cs typeface="+mn-cs"/>
              </a:rPr>
              <a:pPr marL="0" marR="0" lvl="0" indent="0" algn="r" defTabSz="95555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19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0F0502020204030204"/>
              <a:ea typeface="游ゴシック" panose="020B0400000000000000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63740442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B75057-041F-0F51-5ED1-1401A376AB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9906AD25-91FB-829D-79F4-7C252106487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39EB676F-FB33-2ACA-511C-6C7D51E7FF7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1C056CA-5B80-7AEB-B222-6ACC25F9944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555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56039D77-D67E-44ED-8F36-9484E4758FA9}" type="slidenum">
              <a:rPr kumimoji="1" lang="ja-JP" altLang="en-US" sz="19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ゴシック" panose="020F0502020204030204"/>
                <a:ea typeface="游ゴシック" panose="020B0400000000000000" pitchFamily="50" charset="-128"/>
                <a:cs typeface="+mn-cs"/>
              </a:rPr>
              <a:pPr marL="0" marR="0" lvl="0" indent="0" algn="r" defTabSz="95555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19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0F0502020204030204"/>
              <a:ea typeface="游ゴシック" panose="020B0400000000000000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13949877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B75057-041F-0F51-5ED1-1401A376AB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9906AD25-91FB-829D-79F4-7C252106487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39EB676F-FB33-2ACA-511C-6C7D51E7FF7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1C056CA-5B80-7AEB-B222-6ACC25F9944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555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56039D77-D67E-44ED-8F36-9484E4758FA9}" type="slidenum">
              <a:rPr kumimoji="1" lang="ja-JP" altLang="en-US" sz="19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ゴシック" panose="020F0502020204030204"/>
                <a:ea typeface="游ゴシック" panose="020B0400000000000000" pitchFamily="50" charset="-128"/>
                <a:cs typeface="+mn-cs"/>
              </a:rPr>
              <a:pPr marL="0" marR="0" lvl="0" indent="0" algn="r" defTabSz="95555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19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0F0502020204030204"/>
              <a:ea typeface="游ゴシック" panose="020B0400000000000000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7041821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B75057-041F-0F51-5ED1-1401A376AB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9906AD25-91FB-829D-79F4-7C252106487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39EB676F-FB33-2ACA-511C-6C7D51E7FF7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1C056CA-5B80-7AEB-B222-6ACC25F9944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555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56039D77-D67E-44ED-8F36-9484E4758FA9}" type="slidenum">
              <a:rPr kumimoji="1" lang="ja-JP" altLang="en-US" sz="19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ゴシック" panose="020F0502020204030204"/>
                <a:ea typeface="游ゴシック" panose="020B0400000000000000" pitchFamily="50" charset="-128"/>
                <a:cs typeface="+mn-cs"/>
              </a:rPr>
              <a:pPr marL="0" marR="0" lvl="0" indent="0" algn="r" defTabSz="95555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19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0F0502020204030204"/>
              <a:ea typeface="游ゴシック" panose="020B0400000000000000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6023109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B75057-041F-0F51-5ED1-1401A376AB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9906AD25-91FB-829D-79F4-7C252106487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39EB676F-FB33-2ACA-511C-6C7D51E7FF7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1C056CA-5B80-7AEB-B222-6ACC25F9944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555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56039D77-D67E-44ED-8F36-9484E4758FA9}" type="slidenum">
              <a:rPr kumimoji="1" lang="ja-JP" altLang="en-US" sz="19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ゴシック" panose="020F0502020204030204"/>
                <a:ea typeface="游ゴシック" panose="020B0400000000000000" pitchFamily="50" charset="-128"/>
                <a:cs typeface="+mn-cs"/>
              </a:rPr>
              <a:pPr marL="0" marR="0" lvl="0" indent="0" algn="r" defTabSz="95555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7</a:t>
            </a:fld>
            <a:endParaRPr kumimoji="1" lang="ja-JP" altLang="en-US" sz="19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0F0502020204030204"/>
              <a:ea typeface="游ゴシック" panose="020B0400000000000000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8479852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24B9F62-9CE4-8E0A-8C1F-11FCC145DA2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6691548-2536-6BE7-D49A-575C7332B5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A5BBBCE-6B59-1B4D-9F3C-6C9CBE5A49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3B144B4-A21B-43E3-6610-BB947B92C9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0BEA74B-59B2-BED5-D736-026BCB78DE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83510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438EF38-0CCA-DB65-F81C-C01B6C8529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157527E-4D9B-AB9B-4A31-4AE9D6E452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E84E720-B1F1-786E-C84B-83A8C3836E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F0F2D34-AAB2-464A-0922-6694DF8DF2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DC3A068-39B7-89C2-3266-CB39ED54C8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7724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618B770-429C-5F7C-44F3-F04A8E7409C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E361316-8F63-F55D-C07E-F48212562B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BF6269E-FE91-0EF4-1993-96075171C7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89449AF-07EE-67A4-B3AC-AC9C49178E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61EA78C-3C02-603E-E9E7-02DCCB75A1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3305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020B342-DAFB-1F3B-0F18-FE29AFBB1C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02FE022-8CAE-583F-324A-4AD1224BE9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BB8C1F9-CAEB-A7A0-FE43-ECD142A6D1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EE62AFC-8FD7-5456-D8EB-0BDDB296CF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0E829A0-FFE7-2F68-37BA-E5B66FA9CA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6271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9DE404A-37E1-607B-920C-243D0C4784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158D5D7-EFD3-D3A2-4080-F2F86E2E8F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5183464-F5F8-71C4-8B93-E776B1CE87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12DD679-D23D-FB7D-048C-B1EB0744D0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C879EB5-6C51-8F8D-ED10-BEED746F7A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60143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F45CF27-B4B5-E5CB-B508-0125B1667A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75124CF-A545-7640-0816-43F595EFB16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DB4DC37-B847-199F-FC85-77E9C22BCB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5B02860-99EE-6091-3B29-74E3C4B17E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FC00E7A-44D2-90A6-48C7-3F84093B47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58252BD-750A-2D1C-59EE-CEC83E78F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4206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D0BD3E5-B576-F539-61B7-1562D65245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19B4C40-88E7-12C0-C7CC-E69B716BF8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29F269B-A51E-7860-CBFC-D6356B0C79E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733543D4-A55E-D59A-E767-8845AEFDB38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0DC42158-3818-4EC9-FD10-6534A51F04F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28D76E23-555A-BC32-885A-E5744EE9EF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5B933779-1437-BA6B-A839-24467A166F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97EF06C1-041A-00DB-6828-A3306AF13D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43209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DC4A08C-54DC-B5D2-8335-08A96873CA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A8A5E87-5873-661E-F2D2-ACEB43DDB3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8F9275D-36E9-516B-D48A-D7935B16C3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842DD63-8B22-5DCD-E2BF-3E2CB9B399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82310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3BE15E60-05AE-AB70-C8C9-B051669756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8436345-77E7-2B6A-8B50-7B1FB66519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1595891-6E71-732A-CEA6-873CAEEEBE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05420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ABA918-F5F3-CCFC-A232-2AA129E8A6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1568653-C444-316D-B606-D84C9F8D768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A0185CF-EE3F-9E87-FBC8-E832741B6BC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72D5B6A-7F6F-C5F2-F836-1A829CA825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1E6AA72-1A84-574A-E5DF-50736AECC3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BA0A690-EEFC-E55E-E974-2700328324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20233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597BFA5-2510-8AE1-9298-4B05FA92E6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FF13A36-4A77-390F-3EC8-77581445F6F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7EC14E6-40EC-74AB-3D64-E7C4A00D5A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938CB39-9399-98A9-4F36-FC93C329C1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42D9383-B0A1-00E9-E9A0-0C5C77A823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FF830C7-33C7-EE0F-F04F-CE284FF995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23775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206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4183B7AB-E840-244A-D58D-D8AAFA66DE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663CA73-EBAD-6BE8-DA54-00871C07AE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F804CEC-9931-DFEB-4C5D-E444DD80AA0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93F4F4-1E0C-4BCC-A86B-335CA6D1A43F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C67BB05-02BD-6B80-1D3B-4AEACB848DE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5DF8433-609F-31D4-F4E1-4F79B564E8C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86D0F8-2A8D-4099-816E-EFA73874E3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50786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BCF3C24-0AB8-FA11-F2AD-ABCB1E42F56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CE4E49C-E362-FCBD-1D46-EBA63591F1AF}"/>
              </a:ext>
            </a:extLst>
          </p:cNvPr>
          <p:cNvSpPr txBox="1"/>
          <p:nvPr/>
        </p:nvSpPr>
        <p:spPr>
          <a:xfrm>
            <a:off x="0" y="91597"/>
            <a:ext cx="12083143" cy="649784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ts val="4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24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日　石破茂首相所信表明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B0D48C2B-22F8-412C-C1C1-48C230AFAE1F}"/>
              </a:ext>
            </a:extLst>
          </p:cNvPr>
          <p:cNvSpPr txBox="1"/>
          <p:nvPr/>
        </p:nvSpPr>
        <p:spPr>
          <a:xfrm>
            <a:off x="300110" y="819402"/>
            <a:ext cx="11591778" cy="5806324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・自民党政治資金パーティー収入不記載事件巡り、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　「政治への信頼を取り戻し、納得と共感を頂く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・不記載議員一人ひとりに向き合い、反省を求める。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　ルールを守る倫理観確立に全力を挙げる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・地方創生に関する施策を再起動。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　交付金を当初予算ベースで倍増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・物価高を上回る資金増加に向け、</a:t>
            </a: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20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年代に最低賃金を全国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　平均</a:t>
            </a: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1500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円に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・内閣府防災担当を抜本的に強化し、防災庁設置へ準備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488364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BCF3C24-0AB8-FA11-F2AD-ABCB1E42F56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1414D68-D36A-377B-38FD-9E46774CB11B}"/>
              </a:ext>
            </a:extLst>
          </p:cNvPr>
          <p:cNvSpPr txBox="1"/>
          <p:nvPr/>
        </p:nvSpPr>
        <p:spPr>
          <a:xfrm>
            <a:off x="629392" y="3168077"/>
            <a:ext cx="10485912" cy="830603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「日本創生」解散総選挙</a:t>
            </a:r>
            <a:endParaRPr lang="en-US" altLang="ja-JP" sz="7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379247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2060">
            <a:alpha val="92000"/>
          </a:srgb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BCF3C24-0AB8-FA11-F2AD-ABCB1E42F56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1" name="直線コネクタ 40">
            <a:extLst>
              <a:ext uri="{FF2B5EF4-FFF2-40B4-BE49-F238E27FC236}">
                <a16:creationId xmlns:a16="http://schemas.microsoft.com/office/drawing/2014/main" id="{3E41F69D-4187-151D-39F4-3DAAEE369513}"/>
              </a:ext>
            </a:extLst>
          </p:cNvPr>
          <p:cNvCxnSpPr>
            <a:cxnSpLocks/>
          </p:cNvCxnSpPr>
          <p:nvPr/>
        </p:nvCxnSpPr>
        <p:spPr>
          <a:xfrm flipV="1">
            <a:off x="3760764" y="2350767"/>
            <a:ext cx="8111198" cy="25522"/>
          </a:xfrm>
          <a:prstGeom prst="line">
            <a:avLst/>
          </a:prstGeom>
          <a:ln w="31750">
            <a:solidFill>
              <a:srgbClr val="FF99FF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線コネクタ 41">
            <a:extLst>
              <a:ext uri="{FF2B5EF4-FFF2-40B4-BE49-F238E27FC236}">
                <a16:creationId xmlns:a16="http://schemas.microsoft.com/office/drawing/2014/main" id="{396E3F2C-733B-E5F1-B2B5-6E8269128F94}"/>
              </a:ext>
            </a:extLst>
          </p:cNvPr>
          <p:cNvCxnSpPr>
            <a:cxnSpLocks/>
          </p:cNvCxnSpPr>
          <p:nvPr/>
        </p:nvCxnSpPr>
        <p:spPr>
          <a:xfrm flipV="1">
            <a:off x="3776045" y="2657747"/>
            <a:ext cx="8111198" cy="25522"/>
          </a:xfrm>
          <a:prstGeom prst="line">
            <a:avLst/>
          </a:prstGeom>
          <a:ln w="31750">
            <a:solidFill>
              <a:srgbClr val="FF99FF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線コネクタ 42">
            <a:extLst>
              <a:ext uri="{FF2B5EF4-FFF2-40B4-BE49-F238E27FC236}">
                <a16:creationId xmlns:a16="http://schemas.microsoft.com/office/drawing/2014/main" id="{0448A199-243A-450B-F19F-53EF5CC1FB2F}"/>
              </a:ext>
            </a:extLst>
          </p:cNvPr>
          <p:cNvCxnSpPr>
            <a:cxnSpLocks/>
          </p:cNvCxnSpPr>
          <p:nvPr/>
        </p:nvCxnSpPr>
        <p:spPr>
          <a:xfrm flipV="1">
            <a:off x="3776045" y="3469448"/>
            <a:ext cx="8111198" cy="25522"/>
          </a:xfrm>
          <a:prstGeom prst="line">
            <a:avLst/>
          </a:prstGeom>
          <a:ln w="31750">
            <a:solidFill>
              <a:srgbClr val="FF99FF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0DCFAF57-3D34-B781-4E46-1DD9E08D378B}"/>
              </a:ext>
            </a:extLst>
          </p:cNvPr>
          <p:cNvSpPr/>
          <p:nvPr/>
        </p:nvSpPr>
        <p:spPr>
          <a:xfrm>
            <a:off x="10411262" y="1354971"/>
            <a:ext cx="1144925" cy="1302776"/>
          </a:xfrm>
          <a:prstGeom prst="rect">
            <a:avLst/>
          </a:prstGeom>
          <a:solidFill>
            <a:schemeClr val="accent2">
              <a:lumMod val="75000"/>
            </a:scheme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640F7367-5B53-E2BC-2A72-40348C74BE0C}"/>
              </a:ext>
            </a:extLst>
          </p:cNvPr>
          <p:cNvSpPr/>
          <p:nvPr/>
        </p:nvSpPr>
        <p:spPr>
          <a:xfrm>
            <a:off x="7755847" y="2897243"/>
            <a:ext cx="1144925" cy="1019324"/>
          </a:xfrm>
          <a:prstGeom prst="rect">
            <a:avLst/>
          </a:prstGeom>
          <a:solidFill>
            <a:schemeClr val="accent2">
              <a:lumMod val="75000"/>
            </a:scheme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C01BA914-F7B0-646B-B398-D8C0BD3BCA33}"/>
              </a:ext>
            </a:extLst>
          </p:cNvPr>
          <p:cNvSpPr/>
          <p:nvPr/>
        </p:nvSpPr>
        <p:spPr>
          <a:xfrm>
            <a:off x="628358" y="3905142"/>
            <a:ext cx="11174437" cy="2828125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40000"/>
                  <a:lumOff val="60000"/>
                </a:schemeClr>
              </a:gs>
              <a:gs pos="23000">
                <a:schemeClr val="accent5">
                  <a:lumMod val="60000"/>
                  <a:lumOff val="40000"/>
                </a:schemeClr>
              </a:gs>
              <a:gs pos="69000">
                <a:schemeClr val="accent5">
                  <a:lumMod val="75000"/>
                </a:schemeClr>
              </a:gs>
              <a:gs pos="97000">
                <a:schemeClr val="accent5">
                  <a:lumMod val="75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344940F-634C-E234-35B6-AA3A3A59146A}"/>
              </a:ext>
            </a:extLst>
          </p:cNvPr>
          <p:cNvSpPr txBox="1"/>
          <p:nvPr/>
        </p:nvSpPr>
        <p:spPr>
          <a:xfrm>
            <a:off x="4181974" y="105705"/>
            <a:ext cx="5262979" cy="1011422"/>
          </a:xfrm>
          <a:prstGeom prst="rect">
            <a:avLst/>
          </a:prstGeom>
          <a:noFill/>
        </p:spPr>
        <p:txBody>
          <a:bodyPr wrap="none" tIns="72000" bIns="0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ts val="8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44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衆院選　勝敗ライン</a:t>
            </a:r>
            <a:endParaRPr kumimoji="1" lang="en-US" altLang="ja-JP" sz="4400" b="1" i="0" u="none" strike="noStrike" kern="1200" cap="none" spc="0" normalizeH="0" baseline="0" noProof="0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8B6C600E-2FEF-1ECF-1EAC-21FB41D6769A}"/>
              </a:ext>
            </a:extLst>
          </p:cNvPr>
          <p:cNvSpPr/>
          <p:nvPr/>
        </p:nvSpPr>
        <p:spPr>
          <a:xfrm>
            <a:off x="5112854" y="3933278"/>
            <a:ext cx="1144925" cy="2505769"/>
          </a:xfrm>
          <a:prstGeom prst="rect">
            <a:avLst/>
          </a:prstGeom>
          <a:solidFill>
            <a:schemeClr val="accent2">
              <a:lumMod val="75000"/>
            </a:scheme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B5EBD208-77EB-DBF2-73EA-AB122560E0FB}"/>
              </a:ext>
            </a:extLst>
          </p:cNvPr>
          <p:cNvSpPr/>
          <p:nvPr/>
        </p:nvSpPr>
        <p:spPr>
          <a:xfrm>
            <a:off x="11871962" y="5740976"/>
            <a:ext cx="208670" cy="478302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吹き出し: 四角形 23">
            <a:extLst>
              <a:ext uri="{FF2B5EF4-FFF2-40B4-BE49-F238E27FC236}">
                <a16:creationId xmlns:a16="http://schemas.microsoft.com/office/drawing/2014/main" id="{72A7E4D2-1FDB-A6C6-33AD-7A9D8AB150B4}"/>
              </a:ext>
            </a:extLst>
          </p:cNvPr>
          <p:cNvSpPr/>
          <p:nvPr/>
        </p:nvSpPr>
        <p:spPr>
          <a:xfrm>
            <a:off x="2006241" y="3933278"/>
            <a:ext cx="956604" cy="506438"/>
          </a:xfrm>
          <a:prstGeom prst="wedgeRectCallout">
            <a:avLst>
              <a:gd name="adj1" fmla="val 134552"/>
              <a:gd name="adj2" fmla="val -47718"/>
            </a:avLst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en-US" altLang="ja-JP" sz="2400" b="1" dirty="0">
                <a:ln>
                  <a:solidFill>
                    <a:schemeClr val="bg1"/>
                  </a:solidFill>
                </a:ln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233</a:t>
            </a:r>
            <a:endParaRPr kumimoji="1" lang="ja-JP" altLang="en-US" sz="2400" b="1" dirty="0">
              <a:ln>
                <a:solidFill>
                  <a:schemeClr val="bg1"/>
                </a:solidFill>
              </a:ln>
              <a:effectLst>
                <a:glow rad="101600">
                  <a:srgbClr val="002060">
                    <a:alpha val="40000"/>
                  </a:srgbClr>
                </a:glow>
                <a:outerShdw blurRad="50800" dist="38100" dir="2700000" algn="tl" rotWithShape="0">
                  <a:srgbClr val="7030A0"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AFEF1DEB-CEDA-B644-0A34-ADE2C823B71E}"/>
              </a:ext>
            </a:extLst>
          </p:cNvPr>
          <p:cNvSpPr/>
          <p:nvPr/>
        </p:nvSpPr>
        <p:spPr>
          <a:xfrm>
            <a:off x="1049637" y="3933278"/>
            <a:ext cx="956604" cy="506438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dirty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rgbClr val="002060"/>
                </a:solidFill>
                <a:effectLst>
                  <a:glow rad="101600">
                    <a:schemeClr val="tx1">
                      <a:alpha val="4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過半数</a:t>
            </a:r>
          </a:p>
        </p:txBody>
      </p:sp>
      <p:sp>
        <p:nvSpPr>
          <p:cNvPr id="29" name="吹き出し: 四角形 28">
            <a:extLst>
              <a:ext uri="{FF2B5EF4-FFF2-40B4-BE49-F238E27FC236}">
                <a16:creationId xmlns:a16="http://schemas.microsoft.com/office/drawing/2014/main" id="{3FA29A23-7A93-C09F-1C0A-39974684A3CC}"/>
              </a:ext>
            </a:extLst>
          </p:cNvPr>
          <p:cNvSpPr/>
          <p:nvPr/>
        </p:nvSpPr>
        <p:spPr>
          <a:xfrm>
            <a:off x="2006241" y="3332184"/>
            <a:ext cx="956604" cy="506438"/>
          </a:xfrm>
          <a:prstGeom prst="wedgeRectCallout">
            <a:avLst>
              <a:gd name="adj1" fmla="val 136023"/>
              <a:gd name="adj2" fmla="val -19941"/>
            </a:avLst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en-US" altLang="ja-JP" sz="2400" b="1" dirty="0">
                <a:ln>
                  <a:solidFill>
                    <a:schemeClr val="bg1"/>
                  </a:solidFill>
                </a:ln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244</a:t>
            </a:r>
            <a:endParaRPr kumimoji="1" lang="ja-JP" altLang="en-US" sz="2400" b="1" dirty="0">
              <a:ln>
                <a:solidFill>
                  <a:schemeClr val="bg1"/>
                </a:solidFill>
              </a:ln>
              <a:effectLst>
                <a:glow rad="101600">
                  <a:srgbClr val="002060">
                    <a:alpha val="40000"/>
                  </a:srgbClr>
                </a:glow>
                <a:outerShdw blurRad="50800" dist="38100" dir="2700000" algn="tl" rotWithShape="0">
                  <a:srgbClr val="7030A0"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CA860A00-B45C-66DD-64B4-E9E343A9A250}"/>
              </a:ext>
            </a:extLst>
          </p:cNvPr>
          <p:cNvSpPr/>
          <p:nvPr/>
        </p:nvSpPr>
        <p:spPr>
          <a:xfrm>
            <a:off x="872196" y="3332184"/>
            <a:ext cx="1134045" cy="506438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lang="ja-JP" altLang="en-US" dirty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rgbClr val="002060"/>
                </a:solidFill>
                <a:effectLst>
                  <a:glow rad="101600">
                    <a:schemeClr val="tx1">
                      <a:alpha val="4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安定多数</a:t>
            </a:r>
            <a:endParaRPr kumimoji="1" lang="ja-JP" altLang="en-US" dirty="0">
              <a:ln>
                <a:solidFill>
                  <a:schemeClr val="accent1">
                    <a:shade val="15000"/>
                  </a:schemeClr>
                </a:solidFill>
              </a:ln>
              <a:solidFill>
                <a:srgbClr val="002060"/>
              </a:solidFill>
              <a:effectLst>
                <a:glow rad="101600">
                  <a:schemeClr val="tx1">
                    <a:alpha val="40000"/>
                  </a:schemeClr>
                </a:glow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1" name="吹き出し: 四角形 30">
            <a:extLst>
              <a:ext uri="{FF2B5EF4-FFF2-40B4-BE49-F238E27FC236}">
                <a16:creationId xmlns:a16="http://schemas.microsoft.com/office/drawing/2014/main" id="{AB5D5DA2-0245-9446-6A7E-2E158529BDB0}"/>
              </a:ext>
            </a:extLst>
          </p:cNvPr>
          <p:cNvSpPr/>
          <p:nvPr/>
        </p:nvSpPr>
        <p:spPr>
          <a:xfrm>
            <a:off x="2006241" y="2173985"/>
            <a:ext cx="956604" cy="506438"/>
          </a:xfrm>
          <a:prstGeom prst="wedgeRectCallout">
            <a:avLst>
              <a:gd name="adj1" fmla="val 128669"/>
              <a:gd name="adj2" fmla="val -14385"/>
            </a:avLst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en-US" altLang="ja-JP" sz="2400" b="1" dirty="0">
                <a:ln>
                  <a:solidFill>
                    <a:schemeClr val="bg1"/>
                  </a:solidFill>
                </a:ln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261</a:t>
            </a:r>
            <a:endParaRPr kumimoji="1" lang="ja-JP" altLang="en-US" sz="2400" b="1" dirty="0">
              <a:ln>
                <a:solidFill>
                  <a:schemeClr val="bg1"/>
                </a:solidFill>
              </a:ln>
              <a:effectLst>
                <a:glow rad="101600">
                  <a:srgbClr val="002060">
                    <a:alpha val="40000"/>
                  </a:srgbClr>
                </a:glow>
                <a:outerShdw blurRad="50800" dist="38100" dir="2700000" algn="tl" rotWithShape="0">
                  <a:srgbClr val="7030A0"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123DFED4-884B-1A89-4F30-F38E02B8DCCC}"/>
              </a:ext>
            </a:extLst>
          </p:cNvPr>
          <p:cNvSpPr/>
          <p:nvPr/>
        </p:nvSpPr>
        <p:spPr>
          <a:xfrm>
            <a:off x="393896" y="2173985"/>
            <a:ext cx="1612345" cy="506438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lang="ja-JP" altLang="en-US" dirty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rgbClr val="002060"/>
                </a:solidFill>
                <a:effectLst>
                  <a:glow rad="101600">
                    <a:schemeClr val="tx1">
                      <a:alpha val="4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絶対安定多数</a:t>
            </a:r>
            <a:endParaRPr kumimoji="1" lang="ja-JP" altLang="en-US" dirty="0">
              <a:ln>
                <a:solidFill>
                  <a:schemeClr val="accent1">
                    <a:shade val="15000"/>
                  </a:schemeClr>
                </a:solidFill>
              </a:ln>
              <a:solidFill>
                <a:srgbClr val="002060"/>
              </a:solidFill>
              <a:effectLst>
                <a:glow rad="101600">
                  <a:schemeClr val="tx1">
                    <a:alpha val="40000"/>
                  </a:schemeClr>
                </a:glow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3" name="吹き出し: 四角形 32">
            <a:extLst>
              <a:ext uri="{FF2B5EF4-FFF2-40B4-BE49-F238E27FC236}">
                <a16:creationId xmlns:a16="http://schemas.microsoft.com/office/drawing/2014/main" id="{9060DEE1-2F4A-7F1B-C3CE-CE898FB6A05B}"/>
              </a:ext>
            </a:extLst>
          </p:cNvPr>
          <p:cNvSpPr/>
          <p:nvPr/>
        </p:nvSpPr>
        <p:spPr>
          <a:xfrm>
            <a:off x="1978106" y="1117127"/>
            <a:ext cx="956604" cy="506438"/>
          </a:xfrm>
          <a:prstGeom prst="wedgeRectCallout">
            <a:avLst>
              <a:gd name="adj1" fmla="val 137493"/>
              <a:gd name="adj2" fmla="val -496"/>
            </a:avLst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en-US" altLang="ja-JP" sz="2400" b="1" dirty="0">
                <a:ln>
                  <a:solidFill>
                    <a:schemeClr val="bg1"/>
                  </a:solidFill>
                </a:ln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288</a:t>
            </a:r>
            <a:endParaRPr kumimoji="1" lang="ja-JP" altLang="en-US" sz="2400" b="1" dirty="0">
              <a:ln>
                <a:solidFill>
                  <a:schemeClr val="bg1"/>
                </a:solidFill>
              </a:ln>
              <a:effectLst>
                <a:glow rad="101600">
                  <a:srgbClr val="002060">
                    <a:alpha val="40000"/>
                  </a:srgbClr>
                </a:glow>
                <a:outerShdw blurRad="50800" dist="38100" dir="2700000" algn="tl" rotWithShape="0">
                  <a:srgbClr val="7030A0"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7AA7C01-1002-E296-30D0-F9ED6EF9B6E7}"/>
              </a:ext>
            </a:extLst>
          </p:cNvPr>
          <p:cNvSpPr/>
          <p:nvPr/>
        </p:nvSpPr>
        <p:spPr>
          <a:xfrm>
            <a:off x="167270" y="1117127"/>
            <a:ext cx="1810836" cy="506438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lang="ja-JP" altLang="en-US" dirty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rgbClr val="002060"/>
                </a:solidFill>
                <a:effectLst>
                  <a:glow rad="101600">
                    <a:schemeClr val="tx1">
                      <a:alpha val="4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与党解散時勢力</a:t>
            </a:r>
            <a:endParaRPr kumimoji="1" lang="ja-JP" altLang="en-US" dirty="0">
              <a:ln>
                <a:solidFill>
                  <a:schemeClr val="accent1">
                    <a:shade val="15000"/>
                  </a:schemeClr>
                </a:solidFill>
              </a:ln>
              <a:solidFill>
                <a:srgbClr val="002060"/>
              </a:solidFill>
              <a:effectLst>
                <a:glow rad="101600">
                  <a:schemeClr val="tx1">
                    <a:alpha val="40000"/>
                  </a:schemeClr>
                </a:glow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5" name="吹き出し: 四角形 34">
            <a:extLst>
              <a:ext uri="{FF2B5EF4-FFF2-40B4-BE49-F238E27FC236}">
                <a16:creationId xmlns:a16="http://schemas.microsoft.com/office/drawing/2014/main" id="{1D9EA1BC-3F36-0C90-9624-BAF007BA0DE8}"/>
              </a:ext>
            </a:extLst>
          </p:cNvPr>
          <p:cNvSpPr/>
          <p:nvPr/>
        </p:nvSpPr>
        <p:spPr>
          <a:xfrm>
            <a:off x="2021852" y="2701214"/>
            <a:ext cx="956604" cy="506438"/>
          </a:xfrm>
          <a:prstGeom prst="wedgeRectCallout">
            <a:avLst>
              <a:gd name="adj1" fmla="val 125728"/>
              <a:gd name="adj2" fmla="val -53274"/>
            </a:avLst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en-US" altLang="ja-JP" sz="2400" b="1" dirty="0">
                <a:ln>
                  <a:solidFill>
                    <a:schemeClr val="bg1"/>
                  </a:solidFill>
                </a:ln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256</a:t>
            </a:r>
            <a:endParaRPr kumimoji="1" lang="ja-JP" altLang="en-US" sz="2400" b="1" dirty="0">
              <a:ln>
                <a:solidFill>
                  <a:schemeClr val="bg1"/>
                </a:solidFill>
              </a:ln>
              <a:effectLst>
                <a:glow rad="101600">
                  <a:srgbClr val="002060">
                    <a:alpha val="40000"/>
                  </a:srgbClr>
                </a:glow>
                <a:outerShdw blurRad="50800" dist="38100" dir="2700000" algn="tl" rotWithShape="0">
                  <a:srgbClr val="7030A0"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64A3EDC6-E70F-5907-04E0-7EACD2F2575D}"/>
              </a:ext>
            </a:extLst>
          </p:cNvPr>
          <p:cNvSpPr/>
          <p:nvPr/>
        </p:nvSpPr>
        <p:spPr>
          <a:xfrm>
            <a:off x="211017" y="2701214"/>
            <a:ext cx="1810836" cy="506438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dirty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rgbClr val="002060"/>
                </a:solidFill>
                <a:effectLst>
                  <a:glow rad="101600">
                    <a:schemeClr val="tx1">
                      <a:alpha val="4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自民解散時勢力</a:t>
            </a:r>
          </a:p>
        </p:txBody>
      </p:sp>
      <p:cxnSp>
        <p:nvCxnSpPr>
          <p:cNvPr id="38" name="直線コネクタ 37">
            <a:extLst>
              <a:ext uri="{FF2B5EF4-FFF2-40B4-BE49-F238E27FC236}">
                <a16:creationId xmlns:a16="http://schemas.microsoft.com/office/drawing/2014/main" id="{825E7B03-27EE-A32F-4B3B-13DAD55CE72B}"/>
              </a:ext>
            </a:extLst>
          </p:cNvPr>
          <p:cNvCxnSpPr>
            <a:cxnSpLocks/>
          </p:cNvCxnSpPr>
          <p:nvPr/>
        </p:nvCxnSpPr>
        <p:spPr>
          <a:xfrm flipV="1">
            <a:off x="3760764" y="1370346"/>
            <a:ext cx="8111198" cy="25522"/>
          </a:xfrm>
          <a:prstGeom prst="line">
            <a:avLst/>
          </a:prstGeom>
          <a:ln w="31750">
            <a:solidFill>
              <a:srgbClr val="FF99FF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線コネクタ 43">
            <a:extLst>
              <a:ext uri="{FF2B5EF4-FFF2-40B4-BE49-F238E27FC236}">
                <a16:creationId xmlns:a16="http://schemas.microsoft.com/office/drawing/2014/main" id="{E44F409E-D918-1586-30AE-66713E10FB85}"/>
              </a:ext>
            </a:extLst>
          </p:cNvPr>
          <p:cNvCxnSpPr>
            <a:cxnSpLocks/>
          </p:cNvCxnSpPr>
          <p:nvPr/>
        </p:nvCxnSpPr>
        <p:spPr>
          <a:xfrm flipV="1">
            <a:off x="3776045" y="3892381"/>
            <a:ext cx="8111198" cy="25522"/>
          </a:xfrm>
          <a:prstGeom prst="line">
            <a:avLst/>
          </a:prstGeom>
          <a:ln w="31750">
            <a:solidFill>
              <a:srgbClr val="FF99FF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EBA7C9EE-CAB6-F04D-EACD-F6EB6100F3D7}"/>
              </a:ext>
            </a:extLst>
          </p:cNvPr>
          <p:cNvSpPr/>
          <p:nvPr/>
        </p:nvSpPr>
        <p:spPr>
          <a:xfrm>
            <a:off x="5112853" y="4885563"/>
            <a:ext cx="1144925" cy="1689275"/>
          </a:xfrm>
          <a:prstGeom prst="rect">
            <a:avLst/>
          </a:prstGeom>
          <a:solidFill>
            <a:srgbClr val="C00000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E926F931-F937-228A-F30F-81759791433B}"/>
              </a:ext>
            </a:extLst>
          </p:cNvPr>
          <p:cNvSpPr/>
          <p:nvPr/>
        </p:nvSpPr>
        <p:spPr>
          <a:xfrm>
            <a:off x="7757201" y="3917901"/>
            <a:ext cx="1144925" cy="2659108"/>
          </a:xfrm>
          <a:prstGeom prst="rect">
            <a:avLst/>
          </a:prstGeom>
          <a:solidFill>
            <a:srgbClr val="C00000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BE7625-66AF-5038-F996-3A83B3639057}"/>
              </a:ext>
            </a:extLst>
          </p:cNvPr>
          <p:cNvSpPr/>
          <p:nvPr/>
        </p:nvSpPr>
        <p:spPr>
          <a:xfrm>
            <a:off x="10411263" y="2657747"/>
            <a:ext cx="1144925" cy="3968135"/>
          </a:xfrm>
          <a:prstGeom prst="rect">
            <a:avLst/>
          </a:prstGeom>
          <a:solidFill>
            <a:srgbClr val="C00000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2821FB1B-FD28-AF26-52B6-24A98B06C383}"/>
              </a:ext>
            </a:extLst>
          </p:cNvPr>
          <p:cNvSpPr/>
          <p:nvPr/>
        </p:nvSpPr>
        <p:spPr>
          <a:xfrm>
            <a:off x="4782033" y="6216835"/>
            <a:ext cx="7244862" cy="140677"/>
          </a:xfrm>
          <a:prstGeom prst="rect">
            <a:avLst/>
          </a:prstGeom>
          <a:solidFill>
            <a:srgbClr val="002060"/>
          </a:solidFill>
          <a:ln w="50800">
            <a:solidFill>
              <a:srgbClr val="7030A0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11D03395-DE21-4F81-7EBB-06183E9069A5}"/>
              </a:ext>
            </a:extLst>
          </p:cNvPr>
          <p:cNvSpPr txBox="1"/>
          <p:nvPr/>
        </p:nvSpPr>
        <p:spPr>
          <a:xfrm>
            <a:off x="5349881" y="5425273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自民</a:t>
            </a: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B61B8AB0-BC90-0876-C82C-F43DBF5692A3}"/>
              </a:ext>
            </a:extLst>
          </p:cNvPr>
          <p:cNvSpPr txBox="1"/>
          <p:nvPr/>
        </p:nvSpPr>
        <p:spPr>
          <a:xfrm>
            <a:off x="7979751" y="5005989"/>
            <a:ext cx="69711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自民</a:t>
            </a: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72FF56A1-38A8-5960-ADE1-F47821A3FBB5}"/>
              </a:ext>
            </a:extLst>
          </p:cNvPr>
          <p:cNvSpPr txBox="1"/>
          <p:nvPr/>
        </p:nvSpPr>
        <p:spPr>
          <a:xfrm>
            <a:off x="10594529" y="4380937"/>
            <a:ext cx="757726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自民</a:t>
            </a:r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ADFA6857-B5AA-7BAD-94CD-F18C0A146BCD}"/>
              </a:ext>
            </a:extLst>
          </p:cNvPr>
          <p:cNvSpPr txBox="1"/>
          <p:nvPr/>
        </p:nvSpPr>
        <p:spPr>
          <a:xfrm>
            <a:off x="10594529" y="1879999"/>
            <a:ext cx="72565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公明</a:t>
            </a:r>
          </a:p>
        </p:txBody>
      </p: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B840A61A-2D90-6AA1-0CCC-4B292B90608A}"/>
              </a:ext>
            </a:extLst>
          </p:cNvPr>
          <p:cNvSpPr txBox="1"/>
          <p:nvPr/>
        </p:nvSpPr>
        <p:spPr>
          <a:xfrm>
            <a:off x="7951211" y="3228830"/>
            <a:ext cx="72565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公明</a:t>
            </a:r>
          </a:p>
        </p:txBody>
      </p: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4D5D2E72-05F5-7AD5-329E-742F9D5C3527}"/>
              </a:ext>
            </a:extLst>
          </p:cNvPr>
          <p:cNvSpPr txBox="1"/>
          <p:nvPr/>
        </p:nvSpPr>
        <p:spPr>
          <a:xfrm>
            <a:off x="5321849" y="4271899"/>
            <a:ext cx="72565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7030A0"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公明</a:t>
            </a:r>
          </a:p>
        </p:txBody>
      </p:sp>
      <p:sp>
        <p:nvSpPr>
          <p:cNvPr id="60" name="吹き出し: 四角形 59">
            <a:extLst>
              <a:ext uri="{FF2B5EF4-FFF2-40B4-BE49-F238E27FC236}">
                <a16:creationId xmlns:a16="http://schemas.microsoft.com/office/drawing/2014/main" id="{1B1581A2-161B-B499-4B40-7599EEBF2BCB}"/>
              </a:ext>
            </a:extLst>
          </p:cNvPr>
          <p:cNvSpPr/>
          <p:nvPr/>
        </p:nvSpPr>
        <p:spPr>
          <a:xfrm>
            <a:off x="4156250" y="4204920"/>
            <a:ext cx="508404" cy="2068759"/>
          </a:xfrm>
          <a:prstGeom prst="wedgeRectCallout">
            <a:avLst>
              <a:gd name="adj1" fmla="val 121367"/>
              <a:gd name="adj2" fmla="val -17302"/>
            </a:avLst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>
                <a:ln>
                  <a:solidFill>
                    <a:schemeClr val="bg1"/>
                  </a:solidFill>
                </a:ln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002060"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首相言及ライン</a:t>
            </a:r>
          </a:p>
        </p:txBody>
      </p:sp>
      <p:sp>
        <p:nvSpPr>
          <p:cNvPr id="61" name="吹き出し: 四角形 60">
            <a:extLst>
              <a:ext uri="{FF2B5EF4-FFF2-40B4-BE49-F238E27FC236}">
                <a16:creationId xmlns:a16="http://schemas.microsoft.com/office/drawing/2014/main" id="{718DFE8F-3EA1-B2D8-D0EB-5FCCD8EA3A25}"/>
              </a:ext>
            </a:extLst>
          </p:cNvPr>
          <p:cNvSpPr/>
          <p:nvPr/>
        </p:nvSpPr>
        <p:spPr>
          <a:xfrm>
            <a:off x="6841796" y="3715889"/>
            <a:ext cx="508404" cy="2068759"/>
          </a:xfrm>
          <a:prstGeom prst="wedgeRectCallout">
            <a:avLst>
              <a:gd name="adj1" fmla="val 121367"/>
              <a:gd name="adj2" fmla="val -17302"/>
            </a:avLst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>
                <a:ln>
                  <a:solidFill>
                    <a:schemeClr val="bg1"/>
                  </a:solidFill>
                </a:ln>
                <a:effectLst>
                  <a:glow rad="101600">
                    <a:srgbClr val="002060">
                      <a:alpha val="40000"/>
                    </a:srgbClr>
                  </a:glow>
                  <a:outerShdw blurRad="50800" dist="38100" dir="2700000" algn="tl" rotWithShape="0">
                    <a:srgbClr val="002060"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単独過半数</a:t>
            </a:r>
          </a:p>
        </p:txBody>
      </p:sp>
    </p:spTree>
    <p:extLst>
      <p:ext uri="{BB962C8B-B14F-4D97-AF65-F5344CB8AC3E}">
        <p14:creationId xmlns:p14="http://schemas.microsoft.com/office/powerpoint/2010/main" val="1068030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BCF3C24-0AB8-FA11-F2AD-ABCB1E42F56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1414D68-D36A-377B-38FD-9E46774CB11B}"/>
              </a:ext>
            </a:extLst>
          </p:cNvPr>
          <p:cNvSpPr txBox="1"/>
          <p:nvPr/>
        </p:nvSpPr>
        <p:spPr>
          <a:xfrm>
            <a:off x="1244991" y="1672615"/>
            <a:ext cx="9702018" cy="3287686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ja-JP" sz="44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r>
              <a:rPr lang="ja-JP" altLang="en-US" sz="44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44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13</a:t>
            </a:r>
            <a:r>
              <a:rPr lang="ja-JP" altLang="en-US" sz="44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日　北朝鮮高濃縮ウラン</a:t>
            </a:r>
            <a:endParaRPr lang="en-US" altLang="ja-JP" sz="44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4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　　　　（</a:t>
            </a:r>
            <a:r>
              <a:rPr lang="en-US" altLang="ja-JP" sz="44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HEU</a:t>
            </a:r>
            <a:r>
              <a:rPr lang="ja-JP" altLang="en-US" sz="44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）製造施設公開</a:t>
            </a:r>
            <a:endParaRPr lang="en-US" altLang="ja-JP" sz="44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altLang="ja-JP" sz="44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altLang="ja-JP" sz="44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4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平安南道、降仙の可能性（米韓当局）</a:t>
            </a:r>
            <a:endParaRPr lang="en-US" altLang="ja-JP" sz="44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664858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BCF3C24-0AB8-FA11-F2AD-ABCB1E42F56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344940F-634C-E234-35B6-AA3A3A59146A}"/>
              </a:ext>
            </a:extLst>
          </p:cNvPr>
          <p:cNvSpPr txBox="1"/>
          <p:nvPr/>
        </p:nvSpPr>
        <p:spPr>
          <a:xfrm>
            <a:off x="2320385" y="-7290"/>
            <a:ext cx="8648521" cy="1011422"/>
          </a:xfrm>
          <a:prstGeom prst="rect">
            <a:avLst/>
          </a:prstGeom>
          <a:noFill/>
        </p:spPr>
        <p:txBody>
          <a:bodyPr wrap="none" tIns="72000" bIns="0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ts val="8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44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台湾・頼清徳総統「双十節」演説</a:t>
            </a:r>
            <a:endParaRPr kumimoji="1" lang="en-US" altLang="ja-JP" sz="4400" b="1" i="0" u="none" strike="noStrike" kern="1200" cap="none" spc="0" normalizeH="0" baseline="0" noProof="0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552822D-A599-A1F0-22AA-FA9C2B437B95}"/>
              </a:ext>
            </a:extLst>
          </p:cNvPr>
          <p:cNvSpPr txBox="1"/>
          <p:nvPr/>
        </p:nvSpPr>
        <p:spPr>
          <a:xfrm>
            <a:off x="445478" y="1654954"/>
            <a:ext cx="11591778" cy="2871546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・中国念頭に「侵略と併呑を許さない」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・中国と「互いに隷属していない」との立場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・台湾人に団結呼びかけ「共通の信念が必要だ」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6B35371-1FEE-59B1-C04A-ADBE2D60B66D}"/>
              </a:ext>
            </a:extLst>
          </p:cNvPr>
          <p:cNvSpPr txBox="1"/>
          <p:nvPr/>
        </p:nvSpPr>
        <p:spPr>
          <a:xfrm>
            <a:off x="328246" y="258530"/>
            <a:ext cx="2358684" cy="676715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9A8FEC7-5C52-9832-48B5-745183585B06}"/>
              </a:ext>
            </a:extLst>
          </p:cNvPr>
          <p:cNvSpPr txBox="1"/>
          <p:nvPr/>
        </p:nvSpPr>
        <p:spPr>
          <a:xfrm>
            <a:off x="328246" y="5541631"/>
            <a:ext cx="11591778" cy="676715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日本から超党派議員連盟「日華議員懇談会」参院議員</a:t>
            </a: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名出席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831723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BCF3C24-0AB8-FA11-F2AD-ABCB1E42F56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344940F-634C-E234-35B6-AA3A3A59146A}"/>
              </a:ext>
            </a:extLst>
          </p:cNvPr>
          <p:cNvSpPr txBox="1"/>
          <p:nvPr/>
        </p:nvSpPr>
        <p:spPr>
          <a:xfrm>
            <a:off x="2884649" y="-7290"/>
            <a:ext cx="7520007" cy="1011422"/>
          </a:xfrm>
          <a:prstGeom prst="rect">
            <a:avLst/>
          </a:prstGeom>
          <a:noFill/>
        </p:spPr>
        <p:txBody>
          <a:bodyPr wrap="none" tIns="72000" bIns="0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ts val="8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44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北朝鮮・ウクライナ侵略参戦</a:t>
            </a:r>
            <a:endParaRPr kumimoji="1" lang="en-US" altLang="ja-JP" sz="4400" b="1" i="0" u="none" strike="noStrike" kern="1200" cap="none" spc="0" normalizeH="0" baseline="0" noProof="0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552822D-A599-A1F0-22AA-FA9C2B437B95}"/>
              </a:ext>
            </a:extLst>
          </p:cNvPr>
          <p:cNvSpPr txBox="1"/>
          <p:nvPr/>
        </p:nvSpPr>
        <p:spPr>
          <a:xfrm>
            <a:off x="815926" y="1678538"/>
            <a:ext cx="11000936" cy="3833348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・朝鮮人民軍特殊部隊をロシアに派兵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・精鋭特殊部隊「第</a:t>
            </a:r>
            <a:r>
              <a:rPr lang="en-US" altLang="ja-JP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軍団」（暴風の軍団）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・露朝の軍事同盟を再確認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・朝鮮半島有事にはロシアの参戦も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6B35371-1FEE-59B1-C04A-ADBE2D60B66D}"/>
              </a:ext>
            </a:extLst>
          </p:cNvPr>
          <p:cNvSpPr txBox="1"/>
          <p:nvPr/>
        </p:nvSpPr>
        <p:spPr>
          <a:xfrm>
            <a:off x="328246" y="258530"/>
            <a:ext cx="2358684" cy="676715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18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01780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BCF3C24-0AB8-FA11-F2AD-ABCB1E42F56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344940F-634C-E234-35B6-AA3A3A59146A}"/>
              </a:ext>
            </a:extLst>
          </p:cNvPr>
          <p:cNvSpPr txBox="1"/>
          <p:nvPr/>
        </p:nvSpPr>
        <p:spPr>
          <a:xfrm>
            <a:off x="4449975" y="-7290"/>
            <a:ext cx="4389342" cy="1011422"/>
          </a:xfrm>
          <a:prstGeom prst="rect">
            <a:avLst/>
          </a:prstGeom>
          <a:noFill/>
        </p:spPr>
        <p:txBody>
          <a:bodyPr wrap="none" tIns="72000" bIns="0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ts val="8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44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G7</a:t>
            </a:r>
            <a:r>
              <a:rPr kumimoji="1" lang="ja-JP" altLang="en-US" sz="4400" b="1" i="0" u="none" strike="noStrike" kern="1200" cap="none" spc="0" normalizeH="0" baseline="0" noProof="0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国防相初会合</a:t>
            </a:r>
            <a:endParaRPr kumimoji="1" lang="en-US" altLang="ja-JP" sz="4400" b="1" i="0" u="none" strike="noStrike" kern="1200" cap="none" spc="0" normalizeH="0" baseline="0" noProof="0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552822D-A599-A1F0-22AA-FA9C2B437B95}"/>
              </a:ext>
            </a:extLst>
          </p:cNvPr>
          <p:cNvSpPr txBox="1"/>
          <p:nvPr/>
        </p:nvSpPr>
        <p:spPr>
          <a:xfrm>
            <a:off x="1298916" y="1298711"/>
            <a:ext cx="9842696" cy="4795150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G7</a:t>
            </a: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が結束してロシアに対抗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・北朝鮮とロシアの軍事協力拡大を非難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・パレスチナ自治区ガザでの停戦を要求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・台湾海峡の平和と安定の維持が不可欠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just" defTabSz="914400" rtl="0" eaLnBrk="1" fontAlgn="auto" latinLnBrk="0" hangingPunct="1">
              <a:lnSpc>
                <a:spcPts val="75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40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・東・南シナ海情勢を懸念</a:t>
            </a:r>
            <a:endParaRPr lang="en-US" altLang="ja-JP" sz="40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6B35371-1FEE-59B1-C04A-ADBE2D60B66D}"/>
              </a:ext>
            </a:extLst>
          </p:cNvPr>
          <p:cNvSpPr txBox="1"/>
          <p:nvPr/>
        </p:nvSpPr>
        <p:spPr>
          <a:xfrm>
            <a:off x="328246" y="258530"/>
            <a:ext cx="2358684" cy="676715"/>
          </a:xfrm>
          <a:prstGeom prst="rect">
            <a:avLst/>
          </a:prstGeom>
          <a:noFill/>
        </p:spPr>
        <p:txBody>
          <a:bodyPr wrap="square" tIns="72000" bIns="0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ts val="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19</a:t>
            </a:r>
            <a:r>
              <a:rPr lang="ja-JP" altLang="en-US" sz="3200" b="1" dirty="0">
                <a:ln>
                  <a:solidFill>
                    <a:prstClr val="white"/>
                  </a:solidFill>
                </a:ln>
                <a:solidFill>
                  <a:prstClr val="white"/>
                </a:solidFill>
                <a:effectLst>
                  <a:glow rad="254000">
                    <a:prstClr val="black">
                      <a:lumMod val="95000"/>
                      <a:lumOff val="5000"/>
                      <a:alpha val="45000"/>
                    </a:prstClr>
                  </a:glow>
                  <a:outerShdw blurRad="50800" dist="38100" dir="5400000" algn="t" rotWithShape="0">
                    <a:srgbClr val="44546A">
                      <a:lumMod val="50000"/>
                      <a:alpha val="40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endParaRPr lang="en-US" altLang="ja-JP" sz="3200" b="1" dirty="0">
              <a:ln>
                <a:solidFill>
                  <a:prstClr val="white"/>
                </a:solidFill>
              </a:ln>
              <a:solidFill>
                <a:prstClr val="white"/>
              </a:solidFill>
              <a:effectLst>
                <a:glow rad="254000">
                  <a:prstClr val="black">
                    <a:lumMod val="95000"/>
                    <a:lumOff val="5000"/>
                    <a:alpha val="45000"/>
                  </a:prstClr>
                </a:glow>
                <a:outerShdw blurRad="50800" dist="38100" dir="5400000" algn="t" rotWithShape="0">
                  <a:srgbClr val="44546A">
                    <a:lumMod val="50000"/>
                    <a:alpha val="40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928946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5005</TotalTime>
  <Words>349</Words>
  <Application>Microsoft Office PowerPoint</Application>
  <PresentationFormat>ワイド画面</PresentationFormat>
  <Paragraphs>61</Paragraphs>
  <Slides>7</Slides>
  <Notes>7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2" baseType="lpstr">
      <vt:lpstr>メイリオ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梶栗　正義</dc:creator>
  <cp:revision>58</cp:revision>
  <cp:lastPrinted>2024-04-11T07:35:08Z</cp:lastPrinted>
  <dcterms:created xsi:type="dcterms:W3CDTF">2023-12-22T11:58:12Z</dcterms:created>
  <dcterms:modified xsi:type="dcterms:W3CDTF">2024-10-24T08:43:37Z</dcterms:modified>
</cp:coreProperties>
</file>

<file path=docProps/thumbnail.jpeg>
</file>