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2748" r:id="rId2"/>
    <p:sldId id="260" r:id="rId3"/>
    <p:sldId id="22751" r:id="rId4"/>
    <p:sldId id="22752" r:id="rId5"/>
    <p:sldId id="22747" r:id="rId6"/>
    <p:sldId id="22733" r:id="rId7"/>
    <p:sldId id="22738" r:id="rId8"/>
  </p:sldIdLst>
  <p:sldSz cx="12192000" cy="6858000"/>
  <p:notesSz cx="9866313" cy="142954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8652" autoAdjust="0"/>
    <p:restoredTop sz="78407" autoAdjust="0"/>
  </p:normalViewPr>
  <p:slideViewPr>
    <p:cSldViewPr snapToGrid="0">
      <p:cViewPr>
        <p:scale>
          <a:sx n="50" d="100"/>
          <a:sy n="50" d="100"/>
        </p:scale>
        <p:origin x="918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717255"/>
          </a:xfrm>
          <a:prstGeom prst="rect">
            <a:avLst/>
          </a:prstGeom>
        </p:spPr>
        <p:txBody>
          <a:bodyPr vert="horz" lIns="138065" tIns="69033" rIns="138065" bIns="69033" rtlCol="0"/>
          <a:lstStyle>
            <a:lvl1pPr algn="l">
              <a:defRPr sz="18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88628" y="0"/>
            <a:ext cx="4275402" cy="717255"/>
          </a:xfrm>
          <a:prstGeom prst="rect">
            <a:avLst/>
          </a:prstGeom>
        </p:spPr>
        <p:txBody>
          <a:bodyPr vert="horz" lIns="138065" tIns="69033" rIns="138065" bIns="69033" rtlCol="0"/>
          <a:lstStyle>
            <a:lvl1pPr algn="r">
              <a:defRPr sz="1800"/>
            </a:lvl1pPr>
          </a:lstStyle>
          <a:p>
            <a:fld id="{F408673A-B53F-4B3B-A862-DDF80CC3306C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1787525"/>
            <a:ext cx="8575675" cy="48244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065" tIns="69033" rIns="138065" bIns="6903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6632" y="6879679"/>
            <a:ext cx="7893050" cy="5628829"/>
          </a:xfrm>
          <a:prstGeom prst="rect">
            <a:avLst/>
          </a:prstGeom>
        </p:spPr>
        <p:txBody>
          <a:bodyPr vert="horz" lIns="138065" tIns="69033" rIns="138065" bIns="6903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3578186"/>
            <a:ext cx="4275402" cy="717253"/>
          </a:xfrm>
          <a:prstGeom prst="rect">
            <a:avLst/>
          </a:prstGeom>
        </p:spPr>
        <p:txBody>
          <a:bodyPr vert="horz" lIns="138065" tIns="69033" rIns="138065" bIns="69033" rtlCol="0" anchor="b"/>
          <a:lstStyle>
            <a:lvl1pPr algn="l">
              <a:defRPr sz="18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88628" y="13578186"/>
            <a:ext cx="4275402" cy="717253"/>
          </a:xfrm>
          <a:prstGeom prst="rect">
            <a:avLst/>
          </a:prstGeom>
        </p:spPr>
        <p:txBody>
          <a:bodyPr vert="horz" lIns="138065" tIns="69033" rIns="138065" bIns="69033" rtlCol="0" anchor="b"/>
          <a:lstStyle>
            <a:lvl1pPr algn="r">
              <a:defRPr sz="1800"/>
            </a:lvl1pPr>
          </a:lstStyle>
          <a:p>
            <a:fld id="{F3E59D16-4E23-4B3D-A737-86B39C0F41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377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104647-E97F-3B2D-AA20-7D213C118D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BC3CE26F-C88B-BCAD-5A84-9A539A0C9D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6FAB0095-C49D-C71E-6947-7254BDDDEA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83CAE9D-29C0-577D-F4A6-BF62DE63E1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555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9D77-D67E-44ED-8F36-9484E4758FA9}" type="slidenum">
              <a:rPr kumimoji="1" lang="ja-JP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555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080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D81F0E-DCB9-C824-9F60-71BA4F6E4D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041320D8-878D-37BD-94EC-D6FECCDEC6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642D2C31-0EA3-6923-7460-97A02C8957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3265C44-45BF-F5CF-2282-2678FB6970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555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9D77-D67E-44ED-8F36-9484E4758FA9}" type="slidenum">
              <a:rPr kumimoji="1" lang="ja-JP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555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8583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3C010E-EC45-92BD-5084-0C8C01BD2A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8CA7EB18-14CF-0A61-337D-70BD1C7F34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B4E59207-12E1-CD4F-4EDF-121716C386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508A0C3-396D-4A3A-4C83-6E03160C4A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555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9D77-D67E-44ED-8F36-9484E4758FA9}" type="slidenum">
              <a:rPr kumimoji="1" lang="ja-JP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555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9913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B75057-041F-0F51-5ED1-1401A376AB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906AD25-91FB-829D-79F4-7C25210648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9EB676F-FB33-2ACA-511C-6C7D51E7FF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1C056CA-5B80-7AEB-B222-6ACC25F994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555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9D77-D67E-44ED-8F36-9484E4758FA9}" type="slidenum">
              <a:rPr kumimoji="1" lang="ja-JP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555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6864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4B9F62-9CE4-8E0A-8C1F-11FCC145DA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6691548-2536-6BE7-D49A-575C7332B5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5BBBCE-6B59-1B4D-9F3C-6C9CBE5A4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B144B4-A21B-43E3-6610-BB947B92C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BEA74B-59B2-BED5-D736-026BCB78D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8351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38EF38-0CCA-DB65-F81C-C01B6C852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157527E-4D9B-AB9B-4A31-4AE9D6E45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84E720-B1F1-786E-C84B-83A8C3836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F0F2D34-AAB2-464A-0922-6694DF8DF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C3A068-39B7-89C2-3266-CB39ED54C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72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618B770-429C-5F7C-44F3-F04A8E7409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E361316-8F63-F55D-C07E-F48212562B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F6269E-FE91-0EF4-1993-96075171C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9449AF-07EE-67A4-B3AC-AC9C49178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1EA78C-3C02-603E-E9E7-02DCCB75A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305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20B342-DAFB-1F3B-0F18-FE29AFBB1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02FE022-8CAE-583F-324A-4AD1224BE9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B8C1F9-CAEB-A7A0-FE43-ECD142A6D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E62AFC-8FD7-5456-D8EB-0BDDB296C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E829A0-FFE7-2F68-37BA-E5B66FA9C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271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DE404A-37E1-607B-920C-243D0C478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58D5D7-EFD3-D3A2-4080-F2F86E2E8F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5183464-F5F8-71C4-8B93-E776B1CE8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2DD679-D23D-FB7D-048C-B1EB0744D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879EB5-6C51-8F8D-ED10-BEED746F7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014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45CF27-B4B5-E5CB-B508-0125B1667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5124CF-A545-7640-0816-43F595EFB1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B4DC37-B847-199F-FC85-77E9C22BCB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5B02860-99EE-6091-3B29-74E3C4B17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FC00E7A-44D2-90A6-48C7-3F84093B4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58252BD-750A-2D1C-59EE-CEC83E78F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20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0BD3E5-B576-F539-61B7-1562D6524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19B4C40-88E7-12C0-C7CC-E69B716BF8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29F269B-A51E-7860-CBFC-D6356B0C79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33543D4-A55E-D59A-E767-8845AEFDB3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DC42158-3818-4EC9-FD10-6534A51F04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8D76E23-555A-BC32-885A-E5744EE9E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B933779-1437-BA6B-A839-24467A166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7EF06C1-041A-00DB-6828-A3306AF13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320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C4A08C-54DC-B5D2-8335-08A96873C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A8A5E87-5873-661E-F2D2-ACEB43DDB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8F9275D-36E9-516B-D48A-D7935B16C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842DD63-8B22-5DCD-E2BF-3E2CB9B39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8231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BE15E60-05AE-AB70-C8C9-B05166975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8436345-77E7-2B6A-8B50-7B1FB6651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1595891-6E71-732A-CEA6-873CAEEEB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0542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ABA918-F5F3-CCFC-A232-2AA129E8A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568653-C444-316D-B606-D84C9F8D76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A0185CF-EE3F-9E87-FBC8-E832741B6B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72D5B6A-7F6F-C5F2-F836-1A829CA82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1E6AA72-1A84-574A-E5DF-50736AECC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BA0A690-EEFC-E55E-E974-270032832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023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97BFA5-2510-8AE1-9298-4B05FA92E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FF13A36-4A77-390F-3EC8-77581445F6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7EC14E6-40EC-74AB-3D64-E7C4A00D5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38CB39-9399-98A9-4F36-FC93C329C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42D9383-B0A1-00E9-E9A0-0C5C77A82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F830C7-33C7-EE0F-F04F-CE284FF99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2377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183B7AB-E840-244A-D58D-D8AAFA66D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663CA73-EBAD-6BE8-DA54-00871C07AE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804CEC-9931-DFEB-4C5D-E444DD80AA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3F4F4-1E0C-4BCC-A86B-335CA6D1A43F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67BB05-02BD-6B80-1D3B-4AEACB848D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5DF8433-609F-31D4-F4E1-4F79B564E8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078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E981AB-8D33-7EE0-B073-8389AD651F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DB9BACE-5CF4-E701-635A-E75A37AA3BBF}"/>
              </a:ext>
            </a:extLst>
          </p:cNvPr>
          <p:cNvSpPr txBox="1"/>
          <p:nvPr/>
        </p:nvSpPr>
        <p:spPr>
          <a:xfrm>
            <a:off x="54428" y="1595673"/>
            <a:ext cx="12083143" cy="2570823"/>
          </a:xfrm>
          <a:prstGeom prst="rect">
            <a:avLst/>
          </a:prstGeom>
          <a:noFill/>
        </p:spPr>
        <p:txBody>
          <a:bodyPr wrap="square" tIns="7200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24</a:t>
            </a:r>
            <a:r>
              <a:rPr lang="ja-JP" altLang="en-US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27</a:t>
            </a:r>
            <a:r>
              <a:rPr lang="ja-JP" altLang="en-US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日　</a:t>
            </a:r>
            <a:endParaRPr lang="en-US" altLang="ja-JP" sz="36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ts val="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第</a:t>
            </a:r>
            <a:r>
              <a:rPr lang="en-US" altLang="ja-JP" sz="6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50</a:t>
            </a:r>
            <a:r>
              <a:rPr lang="ja-JP" altLang="en-US" sz="6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回衆議院議員総選挙</a:t>
            </a:r>
            <a:endParaRPr lang="en-US" altLang="ja-JP" sz="66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4942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75B611-60F1-6A70-1406-F005D9AE01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639EB9B-5536-9D51-7F16-E7BCFE15A7CC}"/>
              </a:ext>
            </a:extLst>
          </p:cNvPr>
          <p:cNvSpPr txBox="1"/>
          <p:nvPr/>
        </p:nvSpPr>
        <p:spPr>
          <a:xfrm>
            <a:off x="54428" y="230676"/>
            <a:ext cx="12083143" cy="713263"/>
          </a:xfrm>
          <a:prstGeom prst="rect">
            <a:avLst/>
          </a:prstGeom>
          <a:noFill/>
        </p:spPr>
        <p:txBody>
          <a:bodyPr wrap="square" tIns="7200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5400" b="1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2024</a:t>
            </a:r>
            <a:r>
              <a:rPr lang="ja-JP" altLang="en-US" sz="5400" b="1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総選挙結果概要</a:t>
            </a:r>
            <a:endParaRPr lang="en-US" altLang="ja-JP" sz="54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48A3585B-29FF-FF9F-2D74-A4DBB238CAA5}"/>
              </a:ext>
            </a:extLst>
          </p:cNvPr>
          <p:cNvGrpSpPr/>
          <p:nvPr/>
        </p:nvGrpSpPr>
        <p:grpSpPr>
          <a:xfrm>
            <a:off x="243241" y="975572"/>
            <a:ext cx="4919309" cy="5651752"/>
            <a:chOff x="243241" y="975572"/>
            <a:chExt cx="4919309" cy="5651752"/>
          </a:xfrm>
        </p:grpSpPr>
        <p:pic>
          <p:nvPicPr>
            <p:cNvPr id="33" name="図 32" descr="テキスト&#10;&#10;自動的に生成された説明">
              <a:extLst>
                <a:ext uri="{FF2B5EF4-FFF2-40B4-BE49-F238E27FC236}">
                  <a16:creationId xmlns:a16="http://schemas.microsoft.com/office/drawing/2014/main" id="{0D3D52BB-1EB0-10BE-9A80-4D18718AA2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571" r="55726"/>
            <a:stretch/>
          </p:blipFill>
          <p:spPr>
            <a:xfrm>
              <a:off x="243241" y="975572"/>
              <a:ext cx="4919309" cy="5651752"/>
            </a:xfrm>
            <a:prstGeom prst="rect">
              <a:avLst/>
            </a:prstGeom>
          </p:spPr>
        </p:pic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4DC61718-4FA7-7171-D071-9D70FB8ED418}"/>
                </a:ext>
              </a:extLst>
            </p:cNvPr>
            <p:cNvSpPr/>
            <p:nvPr/>
          </p:nvSpPr>
          <p:spPr>
            <a:xfrm>
              <a:off x="711654" y="1445724"/>
              <a:ext cx="1409700" cy="769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215</a:t>
              </a:r>
              <a:endParaRPr kumimoji="1" lang="ja-JP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89E5F87E-5722-709A-2A33-64D75F9900A1}"/>
                </a:ext>
              </a:extLst>
            </p:cNvPr>
            <p:cNvSpPr/>
            <p:nvPr/>
          </p:nvSpPr>
          <p:spPr>
            <a:xfrm>
              <a:off x="3352800" y="1445723"/>
              <a:ext cx="1409700" cy="769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250</a:t>
              </a:r>
              <a:endParaRPr kumimoji="1" lang="ja-JP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78C7C417-00D1-E3F5-7208-D113AA32912B}"/>
                </a:ext>
              </a:extLst>
            </p:cNvPr>
            <p:cNvSpPr/>
            <p:nvPr/>
          </p:nvSpPr>
          <p:spPr>
            <a:xfrm>
              <a:off x="902835" y="1122558"/>
              <a:ext cx="945696" cy="3231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28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与党</a:t>
              </a:r>
              <a:endParaRPr lang="en-US" altLang="ja-JP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994FFFA6-016D-EE32-52BD-8AC51440BCBD}"/>
                </a:ext>
              </a:extLst>
            </p:cNvPr>
            <p:cNvSpPr/>
            <p:nvPr/>
          </p:nvSpPr>
          <p:spPr>
            <a:xfrm>
              <a:off x="3081490" y="1049064"/>
              <a:ext cx="1828119" cy="4701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28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野党・他</a:t>
              </a:r>
              <a:endParaRPr lang="en-US" altLang="ja-JP" sz="28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9345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A9EDAF-340D-9D2D-9DAF-3C99809753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EE27733-8163-65F4-8E30-E81132C3C12A}"/>
              </a:ext>
            </a:extLst>
          </p:cNvPr>
          <p:cNvSpPr txBox="1"/>
          <p:nvPr/>
        </p:nvSpPr>
        <p:spPr>
          <a:xfrm>
            <a:off x="54428" y="230676"/>
            <a:ext cx="12083143" cy="713263"/>
          </a:xfrm>
          <a:prstGeom prst="rect">
            <a:avLst/>
          </a:prstGeom>
          <a:noFill/>
        </p:spPr>
        <p:txBody>
          <a:bodyPr wrap="square" tIns="7200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54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2024</a:t>
            </a:r>
            <a:r>
              <a:rPr lang="ja-JP" altLang="en-US" sz="54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総選挙結果概要</a:t>
            </a:r>
            <a:endParaRPr lang="en-US" altLang="ja-JP" sz="54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10D80FA-57D8-1D60-8AC7-89FB87CD8D42}"/>
              </a:ext>
            </a:extLst>
          </p:cNvPr>
          <p:cNvSpPr txBox="1"/>
          <p:nvPr/>
        </p:nvSpPr>
        <p:spPr>
          <a:xfrm>
            <a:off x="6368798" y="799393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比例得票数からみると</a:t>
            </a:r>
            <a:endParaRPr lang="ja-JP" altLang="en-US" sz="1100" dirty="0"/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A537D9FB-4774-8F69-F157-3667C2CD61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985765"/>
              </p:ext>
            </p:extLst>
          </p:nvPr>
        </p:nvGraphicFramePr>
        <p:xfrm>
          <a:off x="5278539" y="1445724"/>
          <a:ext cx="6670220" cy="518160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376887">
                  <a:extLst>
                    <a:ext uri="{9D8B030D-6E8A-4147-A177-3AD203B41FA5}">
                      <a16:colId xmlns:a16="http://schemas.microsoft.com/office/drawing/2014/main" val="2398860625"/>
                    </a:ext>
                  </a:extLst>
                </a:gridCol>
                <a:gridCol w="1528802">
                  <a:extLst>
                    <a:ext uri="{9D8B030D-6E8A-4147-A177-3AD203B41FA5}">
                      <a16:colId xmlns:a16="http://schemas.microsoft.com/office/drawing/2014/main" val="874576375"/>
                    </a:ext>
                  </a:extLst>
                </a:gridCol>
                <a:gridCol w="1870772">
                  <a:extLst>
                    <a:ext uri="{9D8B030D-6E8A-4147-A177-3AD203B41FA5}">
                      <a16:colId xmlns:a16="http://schemas.microsoft.com/office/drawing/2014/main" val="1789331716"/>
                    </a:ext>
                  </a:extLst>
                </a:gridCol>
                <a:gridCol w="1893759">
                  <a:extLst>
                    <a:ext uri="{9D8B030D-6E8A-4147-A177-3AD203B41FA5}">
                      <a16:colId xmlns:a16="http://schemas.microsoft.com/office/drawing/2014/main" val="4560697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自民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1991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1458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533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2350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立憲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1149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1155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＋</a:t>
                      </a:r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3422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国民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259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616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＋</a:t>
                      </a:r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357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607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公明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711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596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115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71729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維新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805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509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296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900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れいわ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221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380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＋</a:t>
                      </a:r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159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1820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共産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416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336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80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754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参政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2800" b="1" dirty="0"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187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2800" b="1" dirty="0"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9238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保守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2800" b="1" dirty="0"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114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2800" b="1" dirty="0"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915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社民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101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93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  <a:r>
                        <a:rPr kumimoji="1" lang="en-US" altLang="ja-JP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r>
                        <a:rPr kumimoji="1" lang="ja-JP" altLang="en-US" sz="2800" b="1" dirty="0"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901941"/>
                  </a:ext>
                </a:extLst>
              </a:tr>
            </a:tbl>
          </a:graphicData>
        </a:graphic>
      </p:graphicFrame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D8C5BA9F-BE0E-690F-F1A8-920E8D36843D}"/>
              </a:ext>
            </a:extLst>
          </p:cNvPr>
          <p:cNvGrpSpPr/>
          <p:nvPr/>
        </p:nvGrpSpPr>
        <p:grpSpPr>
          <a:xfrm>
            <a:off x="243241" y="975572"/>
            <a:ext cx="4919309" cy="5651752"/>
            <a:chOff x="243241" y="975572"/>
            <a:chExt cx="4919309" cy="5651752"/>
          </a:xfrm>
        </p:grpSpPr>
        <p:pic>
          <p:nvPicPr>
            <p:cNvPr id="26" name="図 25" descr="テキスト&#10;&#10;自動的に生成された説明">
              <a:extLst>
                <a:ext uri="{FF2B5EF4-FFF2-40B4-BE49-F238E27FC236}">
                  <a16:creationId xmlns:a16="http://schemas.microsoft.com/office/drawing/2014/main" id="{7C0B3E85-FEF6-48A0-25A6-FC9DF89180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571" r="55726"/>
            <a:stretch/>
          </p:blipFill>
          <p:spPr>
            <a:xfrm>
              <a:off x="243241" y="975572"/>
              <a:ext cx="4919309" cy="5651752"/>
            </a:xfrm>
            <a:prstGeom prst="rect">
              <a:avLst/>
            </a:prstGeom>
          </p:spPr>
        </p:pic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3994CEEA-5432-9262-A00C-E5185FFE5216}"/>
                </a:ext>
              </a:extLst>
            </p:cNvPr>
            <p:cNvSpPr/>
            <p:nvPr/>
          </p:nvSpPr>
          <p:spPr>
            <a:xfrm>
              <a:off x="711654" y="1445724"/>
              <a:ext cx="1409700" cy="769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215</a:t>
              </a:r>
              <a:endParaRPr kumimoji="1" lang="ja-JP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7F641434-FBF5-FD6C-E0F4-6A5E7CD5629B}"/>
                </a:ext>
              </a:extLst>
            </p:cNvPr>
            <p:cNvSpPr/>
            <p:nvPr/>
          </p:nvSpPr>
          <p:spPr>
            <a:xfrm>
              <a:off x="3352800" y="1445723"/>
              <a:ext cx="1409700" cy="769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250</a:t>
              </a:r>
              <a:endParaRPr kumimoji="1" lang="ja-JP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ED098E5B-D1C4-DA9F-881F-DDEB4A39D4F9}"/>
                </a:ext>
              </a:extLst>
            </p:cNvPr>
            <p:cNvSpPr/>
            <p:nvPr/>
          </p:nvSpPr>
          <p:spPr>
            <a:xfrm>
              <a:off x="902835" y="1122558"/>
              <a:ext cx="945696" cy="3231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28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与党</a:t>
              </a:r>
              <a:endParaRPr lang="en-US" altLang="ja-JP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35981B3D-AED5-5386-B5AB-FEE71EB62F2A}"/>
                </a:ext>
              </a:extLst>
            </p:cNvPr>
            <p:cNvSpPr/>
            <p:nvPr/>
          </p:nvSpPr>
          <p:spPr>
            <a:xfrm>
              <a:off x="3081490" y="1049064"/>
              <a:ext cx="1828119" cy="4701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28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野党・他</a:t>
              </a:r>
              <a:endParaRPr lang="en-US" altLang="ja-JP" sz="28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8057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C62CAF-0DB7-8902-84B9-38C2D8C628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1545E64-3571-5847-00D9-3BF9E38325CE}"/>
              </a:ext>
            </a:extLst>
          </p:cNvPr>
          <p:cNvSpPr txBox="1"/>
          <p:nvPr/>
        </p:nvSpPr>
        <p:spPr>
          <a:xfrm>
            <a:off x="54428" y="1595673"/>
            <a:ext cx="12083143" cy="649784"/>
          </a:xfrm>
          <a:prstGeom prst="rect">
            <a:avLst/>
          </a:prstGeom>
          <a:noFill/>
        </p:spPr>
        <p:txBody>
          <a:bodyPr wrap="square" tIns="7200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24</a:t>
            </a:r>
            <a:r>
              <a:rPr lang="ja-JP" altLang="en-US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日　第</a:t>
            </a:r>
            <a:r>
              <a:rPr lang="en-US" altLang="ja-JP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215</a:t>
            </a:r>
            <a:r>
              <a:rPr lang="ja-JP" altLang="en-US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特別国会召集</a:t>
            </a:r>
            <a:endParaRPr lang="en-US" altLang="ja-JP" sz="36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FC2DE26-4EBB-28EC-7949-F7893BD020F8}"/>
              </a:ext>
            </a:extLst>
          </p:cNvPr>
          <p:cNvSpPr txBox="1"/>
          <p:nvPr/>
        </p:nvSpPr>
        <p:spPr>
          <a:xfrm>
            <a:off x="54428" y="3429000"/>
            <a:ext cx="12083143" cy="813290"/>
          </a:xfrm>
          <a:prstGeom prst="rect">
            <a:avLst/>
          </a:prstGeom>
          <a:noFill/>
        </p:spPr>
        <p:txBody>
          <a:bodyPr wrap="square" tIns="7200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第</a:t>
            </a:r>
            <a:r>
              <a:rPr lang="en-US" altLang="ja-JP" sz="8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8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次石破内閣発足</a:t>
            </a:r>
            <a:endParaRPr lang="en-US" altLang="ja-JP" sz="80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7358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AC4D90-90DE-1A2B-1A5B-5970E6A162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75CC552-E3A4-7C26-140B-52450397EEFC}"/>
              </a:ext>
            </a:extLst>
          </p:cNvPr>
          <p:cNvSpPr txBox="1"/>
          <p:nvPr/>
        </p:nvSpPr>
        <p:spPr>
          <a:xfrm>
            <a:off x="-170139" y="0"/>
            <a:ext cx="12083143" cy="649784"/>
          </a:xfrm>
          <a:prstGeom prst="rect">
            <a:avLst/>
          </a:prstGeom>
          <a:noFill/>
        </p:spPr>
        <p:txBody>
          <a:bodyPr wrap="square" tIns="7200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24</a:t>
            </a:r>
            <a:r>
              <a:rPr lang="ja-JP" altLang="en-US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日　第</a:t>
            </a:r>
            <a:r>
              <a:rPr lang="en-US" altLang="ja-JP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215</a:t>
            </a:r>
            <a:r>
              <a:rPr lang="ja-JP" altLang="en-US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特別国会召集</a:t>
            </a:r>
            <a:endParaRPr lang="en-US" altLang="ja-JP" sz="36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11F7E99-5E3A-76FC-0253-78A05E9DDE98}"/>
              </a:ext>
            </a:extLst>
          </p:cNvPr>
          <p:cNvSpPr txBox="1"/>
          <p:nvPr/>
        </p:nvSpPr>
        <p:spPr>
          <a:xfrm>
            <a:off x="54428" y="612506"/>
            <a:ext cx="12083143" cy="659402"/>
          </a:xfrm>
          <a:prstGeom prst="rect">
            <a:avLst/>
          </a:prstGeom>
          <a:noFill/>
        </p:spPr>
        <p:txBody>
          <a:bodyPr wrap="square" tIns="7200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衆参両院本会議首相指名選挙</a:t>
            </a:r>
            <a:endParaRPr lang="en-US" altLang="ja-JP" sz="40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DDC1BBA3-08D2-BA47-AA5C-60D036A4CA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349153"/>
              </p:ext>
            </p:extLst>
          </p:nvPr>
        </p:nvGraphicFramePr>
        <p:xfrm>
          <a:off x="780111" y="1323631"/>
          <a:ext cx="4799280" cy="532553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2399640">
                  <a:extLst>
                    <a:ext uri="{9D8B030D-6E8A-4147-A177-3AD203B41FA5}">
                      <a16:colId xmlns:a16="http://schemas.microsoft.com/office/drawing/2014/main" val="1241629930"/>
                    </a:ext>
                  </a:extLst>
                </a:gridCol>
                <a:gridCol w="2399640">
                  <a:extLst>
                    <a:ext uri="{9D8B030D-6E8A-4147-A177-3AD203B41FA5}">
                      <a16:colId xmlns:a16="http://schemas.microsoft.com/office/drawing/2014/main" val="1634547394"/>
                    </a:ext>
                  </a:extLst>
                </a:gridCol>
              </a:tblGrid>
              <a:tr h="51305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1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回目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/>
                </a:tc>
                <a:tc hMerge="1">
                  <a:txBody>
                    <a:bodyPr/>
                    <a:lstStyle/>
                    <a:p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/>
                </a:tc>
                <a:extLst>
                  <a:ext uri="{0D108BD9-81ED-4DB2-BD59-A6C34878D82A}">
                    <a16:rowId xmlns:a16="http://schemas.microsoft.com/office/drawing/2014/main" val="3085824777"/>
                  </a:ext>
                </a:extLst>
              </a:tr>
              <a:tr h="513050"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石破茂</a:t>
                      </a:r>
                      <a:endParaRPr kumimoji="1" lang="en-US" altLang="ja-JP" sz="28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221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36000"/>
                </a:tc>
                <a:extLst>
                  <a:ext uri="{0D108BD9-81ED-4DB2-BD59-A6C34878D82A}">
                    <a16:rowId xmlns:a16="http://schemas.microsoft.com/office/drawing/2014/main" val="793733734"/>
                  </a:ext>
                </a:extLst>
              </a:tr>
              <a:tr h="513050"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野田佳彦</a:t>
                      </a:r>
                      <a:endParaRPr kumimoji="1" lang="en-US" altLang="ja-JP" sz="28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151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36000"/>
                </a:tc>
                <a:extLst>
                  <a:ext uri="{0D108BD9-81ED-4DB2-BD59-A6C34878D82A}">
                    <a16:rowId xmlns:a16="http://schemas.microsoft.com/office/drawing/2014/main" val="4046835256"/>
                  </a:ext>
                </a:extLst>
              </a:tr>
              <a:tr h="513050"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馬場伸幸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38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36000"/>
                </a:tc>
                <a:extLst>
                  <a:ext uri="{0D108BD9-81ED-4DB2-BD59-A6C34878D82A}">
                    <a16:rowId xmlns:a16="http://schemas.microsoft.com/office/drawing/2014/main" val="2878409410"/>
                  </a:ext>
                </a:extLst>
              </a:tr>
              <a:tr h="513050"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玉木雄一郎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28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36000"/>
                </a:tc>
                <a:extLst>
                  <a:ext uri="{0D108BD9-81ED-4DB2-BD59-A6C34878D82A}">
                    <a16:rowId xmlns:a16="http://schemas.microsoft.com/office/drawing/2014/main" val="614863924"/>
                  </a:ext>
                </a:extLst>
              </a:tr>
              <a:tr h="513050"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山本太郎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9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36000"/>
                </a:tc>
                <a:extLst>
                  <a:ext uri="{0D108BD9-81ED-4DB2-BD59-A6C34878D82A}">
                    <a16:rowId xmlns:a16="http://schemas.microsoft.com/office/drawing/2014/main" val="92768231"/>
                  </a:ext>
                </a:extLst>
              </a:tr>
              <a:tr h="513050"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田村智子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8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36000"/>
                </a:tc>
                <a:extLst>
                  <a:ext uri="{0D108BD9-81ED-4DB2-BD59-A6C34878D82A}">
                    <a16:rowId xmlns:a16="http://schemas.microsoft.com/office/drawing/2014/main" val="2280748423"/>
                  </a:ext>
                </a:extLst>
              </a:tr>
              <a:tr h="513050"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吉良州司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4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36000"/>
                </a:tc>
                <a:extLst>
                  <a:ext uri="{0D108BD9-81ED-4DB2-BD59-A6C34878D82A}">
                    <a16:rowId xmlns:a16="http://schemas.microsoft.com/office/drawing/2014/main" val="3271182538"/>
                  </a:ext>
                </a:extLst>
              </a:tr>
              <a:tr h="513050"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神谷宗幣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3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36000"/>
                </a:tc>
                <a:extLst>
                  <a:ext uri="{0D108BD9-81ED-4DB2-BD59-A6C34878D82A}">
                    <a16:rowId xmlns:a16="http://schemas.microsoft.com/office/drawing/2014/main" val="39578416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河村たかし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3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36000"/>
                </a:tc>
                <a:extLst>
                  <a:ext uri="{0D108BD9-81ED-4DB2-BD59-A6C34878D82A}">
                    <a16:rowId xmlns:a16="http://schemas.microsoft.com/office/drawing/2014/main" val="1487992363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05886FEC-D2F2-7870-0804-FB062EA92C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69237"/>
              </p:ext>
            </p:extLst>
          </p:nvPr>
        </p:nvGraphicFramePr>
        <p:xfrm>
          <a:off x="6002854" y="1333249"/>
          <a:ext cx="5656826" cy="295344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2828413">
                  <a:extLst>
                    <a:ext uri="{9D8B030D-6E8A-4147-A177-3AD203B41FA5}">
                      <a16:colId xmlns:a16="http://schemas.microsoft.com/office/drawing/2014/main" val="3182619734"/>
                    </a:ext>
                  </a:extLst>
                </a:gridCol>
                <a:gridCol w="2828413">
                  <a:extLst>
                    <a:ext uri="{9D8B030D-6E8A-4147-A177-3AD203B41FA5}">
                      <a16:colId xmlns:a16="http://schemas.microsoft.com/office/drawing/2014/main" val="739580549"/>
                    </a:ext>
                  </a:extLst>
                </a:gridCol>
              </a:tblGrid>
              <a:tr h="389383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36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決選投票</a:t>
                      </a:r>
                      <a:endParaRPr kumimoji="1" lang="ja-JP" altLang="en-US" sz="36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144000"/>
                </a:tc>
                <a:tc hMerge="1">
                  <a:txBody>
                    <a:bodyPr/>
                    <a:lstStyle/>
                    <a:p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3646022"/>
                  </a:ext>
                </a:extLst>
              </a:tr>
              <a:tr h="389383">
                <a:tc>
                  <a:txBody>
                    <a:bodyPr/>
                    <a:lstStyle/>
                    <a:p>
                      <a:r>
                        <a:rPr kumimoji="1" lang="ja-JP" altLang="en-US" sz="36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石破茂</a:t>
                      </a:r>
                      <a:endParaRPr kumimoji="1" lang="en-US" altLang="ja-JP" sz="36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221</a:t>
                      </a:r>
                      <a:endParaRPr kumimoji="1" lang="ja-JP" altLang="en-US" sz="36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144000"/>
                </a:tc>
                <a:extLst>
                  <a:ext uri="{0D108BD9-81ED-4DB2-BD59-A6C34878D82A}">
                    <a16:rowId xmlns:a16="http://schemas.microsoft.com/office/drawing/2014/main" val="1749110038"/>
                  </a:ext>
                </a:extLst>
              </a:tr>
              <a:tr h="273658">
                <a:tc>
                  <a:txBody>
                    <a:bodyPr/>
                    <a:lstStyle/>
                    <a:p>
                      <a:r>
                        <a:rPr kumimoji="1" lang="ja-JP" altLang="en-US" sz="36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野田佳彦</a:t>
                      </a:r>
                      <a:endParaRPr kumimoji="1" lang="en-US" altLang="ja-JP" sz="36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160</a:t>
                      </a:r>
                      <a:endParaRPr kumimoji="1" lang="ja-JP" altLang="en-US" sz="36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144000"/>
                </a:tc>
                <a:extLst>
                  <a:ext uri="{0D108BD9-81ED-4DB2-BD59-A6C34878D82A}">
                    <a16:rowId xmlns:a16="http://schemas.microsoft.com/office/drawing/2014/main" val="2374920396"/>
                  </a:ext>
                </a:extLst>
              </a:tr>
              <a:tr h="389383">
                <a:tc>
                  <a:txBody>
                    <a:bodyPr/>
                    <a:lstStyle/>
                    <a:p>
                      <a:r>
                        <a:rPr kumimoji="1" lang="ja-JP" altLang="en-US" sz="36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無効票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84</a:t>
                      </a:r>
                      <a:endParaRPr kumimoji="1" lang="ja-JP" altLang="en-US" sz="36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144000"/>
                </a:tc>
                <a:extLst>
                  <a:ext uri="{0D108BD9-81ED-4DB2-BD59-A6C34878D82A}">
                    <a16:rowId xmlns:a16="http://schemas.microsoft.com/office/drawing/2014/main" val="1983240660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8BD75FFA-8831-46BA-6051-7BD1D15B4F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3332"/>
              </p:ext>
            </p:extLst>
          </p:nvPr>
        </p:nvGraphicFramePr>
        <p:xfrm>
          <a:off x="6002854" y="4908813"/>
          <a:ext cx="5656826" cy="159864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2828413">
                  <a:extLst>
                    <a:ext uri="{9D8B030D-6E8A-4147-A177-3AD203B41FA5}">
                      <a16:colId xmlns:a16="http://schemas.microsoft.com/office/drawing/2014/main" val="3182619734"/>
                    </a:ext>
                  </a:extLst>
                </a:gridCol>
                <a:gridCol w="2828413">
                  <a:extLst>
                    <a:ext uri="{9D8B030D-6E8A-4147-A177-3AD203B41FA5}">
                      <a16:colId xmlns:a16="http://schemas.microsoft.com/office/drawing/2014/main" val="739580549"/>
                    </a:ext>
                  </a:extLst>
                </a:gridCol>
              </a:tblGrid>
              <a:tr h="389383">
                <a:tc>
                  <a:txBody>
                    <a:bodyPr/>
                    <a:lstStyle/>
                    <a:p>
                      <a:r>
                        <a:rPr kumimoji="1" lang="ja-JP" altLang="en-US" sz="40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投票総数</a:t>
                      </a:r>
                      <a:endParaRPr kumimoji="1" lang="en-US" altLang="ja-JP" sz="40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40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465</a:t>
                      </a:r>
                      <a:endParaRPr kumimoji="1" lang="ja-JP" altLang="en-US" sz="40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144000"/>
                </a:tc>
                <a:extLst>
                  <a:ext uri="{0D108BD9-81ED-4DB2-BD59-A6C34878D82A}">
                    <a16:rowId xmlns:a16="http://schemas.microsoft.com/office/drawing/2014/main" val="2374920396"/>
                  </a:ext>
                </a:extLst>
              </a:tr>
              <a:tr h="722345">
                <a:tc>
                  <a:txBody>
                    <a:bodyPr/>
                    <a:lstStyle/>
                    <a:p>
                      <a:r>
                        <a:rPr kumimoji="1" lang="ja-JP" altLang="en-US" sz="40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過半数</a:t>
                      </a:r>
                      <a:endParaRPr kumimoji="1" lang="ja-JP" altLang="en-US" sz="40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40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</a:rPr>
                        <a:t>233</a:t>
                      </a:r>
                      <a:endParaRPr kumimoji="1" lang="ja-JP" altLang="en-US" sz="40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144000"/>
                </a:tc>
                <a:extLst>
                  <a:ext uri="{0D108BD9-81ED-4DB2-BD59-A6C34878D82A}">
                    <a16:rowId xmlns:a16="http://schemas.microsoft.com/office/drawing/2014/main" val="19832406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4342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CF3C24-0AB8-FA11-F2AD-ABCB1E42F5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CE4E49C-E362-FCBD-1D46-EBA63591F1AF}"/>
              </a:ext>
            </a:extLst>
          </p:cNvPr>
          <p:cNvSpPr txBox="1"/>
          <p:nvPr/>
        </p:nvSpPr>
        <p:spPr>
          <a:xfrm>
            <a:off x="-224566" y="126338"/>
            <a:ext cx="12083143" cy="649784"/>
          </a:xfrm>
          <a:prstGeom prst="rect">
            <a:avLst/>
          </a:prstGeom>
          <a:noFill/>
        </p:spPr>
        <p:txBody>
          <a:bodyPr wrap="square" tIns="7200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24</a:t>
            </a:r>
            <a:r>
              <a:rPr lang="ja-JP" altLang="en-US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13</a:t>
            </a:r>
            <a:r>
              <a:rPr lang="ja-JP" altLang="en-US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日　衆院本会議　</a:t>
            </a:r>
            <a:endParaRPr lang="en-US" altLang="ja-JP" sz="36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B4EEE06-A517-E12A-F416-EE259C5DBD68}"/>
              </a:ext>
            </a:extLst>
          </p:cNvPr>
          <p:cNvSpPr txBox="1"/>
          <p:nvPr/>
        </p:nvSpPr>
        <p:spPr>
          <a:xfrm>
            <a:off x="0" y="880880"/>
            <a:ext cx="12083143" cy="659402"/>
          </a:xfrm>
          <a:prstGeom prst="rect">
            <a:avLst/>
          </a:prstGeom>
          <a:noFill/>
        </p:spPr>
        <p:txBody>
          <a:bodyPr wrap="square" tIns="7200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常任委員長</a:t>
            </a:r>
            <a:r>
              <a:rPr lang="ja-JP" altLang="en-US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・特別委員長・審査会長</a:t>
            </a:r>
            <a:r>
              <a:rPr lang="zh-TW" altLang="en-US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選出</a:t>
            </a:r>
            <a:endParaRPr lang="en-US" altLang="ja-JP" sz="40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783C42EC-BDAF-4C64-EC09-26B1EC147B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229838"/>
              </p:ext>
            </p:extLst>
          </p:nvPr>
        </p:nvGraphicFramePr>
        <p:xfrm>
          <a:off x="333416" y="1645041"/>
          <a:ext cx="11525161" cy="49777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1525161">
                  <a:extLst>
                    <a:ext uri="{9D8B030D-6E8A-4147-A177-3AD203B41FA5}">
                      <a16:colId xmlns:a16="http://schemas.microsoft.com/office/drawing/2014/main" val="14041429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b="1" dirty="0">
                          <a:effectLst>
                            <a:outerShdw blurRad="50800" dist="38100" dir="5400000" algn="t" rotWithShape="0">
                              <a:schemeClr val="bg2">
                                <a:lumMod val="75000"/>
                                <a:alpha val="40000"/>
                              </a:scheme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立憲民主党（９ポスト）</a:t>
                      </a:r>
                    </a:p>
                  </a:txBody>
                  <a:tcPr marT="72000"/>
                </a:tc>
                <a:extLst>
                  <a:ext uri="{0D108BD9-81ED-4DB2-BD59-A6C34878D82A}">
                    <a16:rowId xmlns:a16="http://schemas.microsoft.com/office/drawing/2014/main" val="1409191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予算委員長　安住淳（前国対委員長）　　　　</a:t>
                      </a:r>
                      <a:endParaRPr kumimoji="1" lang="en-US" altLang="ja-JP" sz="32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　　　　　　　　　　　　　　　　→予算案審議で主導権</a:t>
                      </a:r>
                    </a:p>
                  </a:txBody>
                  <a:tcPr marT="72000"/>
                </a:tc>
                <a:extLst>
                  <a:ext uri="{0D108BD9-81ED-4DB2-BD59-A6C34878D82A}">
                    <a16:rowId xmlns:a16="http://schemas.microsoft.com/office/drawing/2014/main" val="2756696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法務委員長　西村智奈美（元幹事長）　</a:t>
                      </a:r>
                      <a:endParaRPr kumimoji="1" lang="en-US" altLang="ja-JP" sz="32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　　　　　　　　　　　　　→選択的夫婦別姓法案提出も</a:t>
                      </a:r>
                      <a:endParaRPr kumimoji="1" lang="en-US" altLang="ja-JP" sz="32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/>
                </a:tc>
                <a:extLst>
                  <a:ext uri="{0D108BD9-81ED-4DB2-BD59-A6C34878D82A}">
                    <a16:rowId xmlns:a16="http://schemas.microsoft.com/office/drawing/2014/main" val="774809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政治改革　　渡辺周（元防衛副大臣）</a:t>
                      </a:r>
                      <a:endParaRPr kumimoji="1" lang="en-US" altLang="ja-JP" sz="32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　　　　　　　　　　　　→政治資金規正法改正で主導権</a:t>
                      </a:r>
                    </a:p>
                  </a:txBody>
                  <a:tcPr marT="72000"/>
                </a:tc>
                <a:extLst>
                  <a:ext uri="{0D108BD9-81ED-4DB2-BD59-A6C34878D82A}">
                    <a16:rowId xmlns:a16="http://schemas.microsoft.com/office/drawing/2014/main" val="1061283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憲法審査会　枝野幸男（元代表）　　　</a:t>
                      </a:r>
                      <a:endParaRPr kumimoji="1" lang="en-US" altLang="ja-JP" sz="32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　　　　　　　　　　　　　→憲法改正論議にブレーキも</a:t>
                      </a:r>
                    </a:p>
                  </a:txBody>
                  <a:tcPr marT="72000"/>
                </a:tc>
                <a:extLst>
                  <a:ext uri="{0D108BD9-81ED-4DB2-BD59-A6C34878D82A}">
                    <a16:rowId xmlns:a16="http://schemas.microsoft.com/office/drawing/2014/main" val="29424176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8836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6906BE0-BF66-1822-381A-B4FEDC3835A8}"/>
              </a:ext>
            </a:extLst>
          </p:cNvPr>
          <p:cNvSpPr txBox="1"/>
          <p:nvPr/>
        </p:nvSpPr>
        <p:spPr>
          <a:xfrm>
            <a:off x="970935" y="501329"/>
            <a:ext cx="10250129" cy="1256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兵庫県知事選開票結果</a:t>
            </a:r>
            <a:endParaRPr kumimoji="1" lang="en-US" altLang="ja-JP" sz="48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（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11</a:t>
            </a:r>
            <a:r>
              <a:rPr kumimoji="1" lang="ja-JP" altLang="en-US" sz="40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17</a:t>
            </a:r>
            <a:r>
              <a:rPr kumimoji="1" lang="ja-JP" altLang="en-US" sz="40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日投開票）</a:t>
            </a:r>
            <a:endParaRPr kumimoji="1" lang="en-US" altLang="ja-JP" sz="40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57A68FD-465A-1286-2CB9-B997AED7C31E}"/>
              </a:ext>
            </a:extLst>
          </p:cNvPr>
          <p:cNvSpPr txBox="1"/>
          <p:nvPr/>
        </p:nvSpPr>
        <p:spPr>
          <a:xfrm>
            <a:off x="1956618" y="2081908"/>
            <a:ext cx="9264446" cy="4131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斎藤元彦（無前）          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1,113,911</a:t>
            </a:r>
          </a:p>
          <a:p>
            <a:pPr marL="0" marR="0" lvl="0" indent="0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稲村和美（無新）             </a:t>
            </a:r>
            <a:r>
              <a:rPr lang="en-US" altLang="ja-JP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976,637</a:t>
            </a:r>
          </a:p>
          <a:p>
            <a:pPr marL="0" marR="0" lvl="0" indent="0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清水貴之（無新）             </a:t>
            </a:r>
            <a:r>
              <a:rPr lang="en-US" altLang="ja-JP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258,388</a:t>
            </a:r>
          </a:p>
          <a:p>
            <a:pPr marL="0" marR="0" lvl="0" indent="0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大沢芳清（無新）               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73,862</a:t>
            </a:r>
          </a:p>
          <a:p>
            <a:pPr marL="0" marR="0" lvl="0" indent="0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立花孝志（無新）               </a:t>
            </a:r>
            <a:r>
              <a:rPr lang="en-US" altLang="ja-JP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19,180</a:t>
            </a:r>
          </a:p>
          <a:p>
            <a:pPr marL="0" marR="0" lvl="0" indent="0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福本繁幸（無新）               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12,721</a:t>
            </a:r>
          </a:p>
          <a:p>
            <a:pPr marL="0" marR="0" lvl="0" indent="0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大島洋嗣（無新）                 </a:t>
            </a:r>
            <a:r>
              <a:rPr lang="en-US" altLang="ja-JP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9,114</a:t>
            </a:r>
            <a:endParaRPr kumimoji="1" lang="en-US" altLang="ja-JP" sz="40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BA2D8CB-6A04-132D-9FA1-E6BB94C72525}"/>
              </a:ext>
            </a:extLst>
          </p:cNvPr>
          <p:cNvSpPr txBox="1"/>
          <p:nvPr/>
        </p:nvSpPr>
        <p:spPr>
          <a:xfrm>
            <a:off x="833282" y="2084293"/>
            <a:ext cx="10766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32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当選</a:t>
            </a:r>
            <a:endParaRPr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458739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5498</TotalTime>
  <Words>328</Words>
  <Application>Microsoft Office PowerPoint</Application>
  <PresentationFormat>ワイド画面</PresentationFormat>
  <Paragraphs>108</Paragraphs>
  <Slides>7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メイリオ</vt:lpstr>
      <vt:lpstr>Arial</vt:lpstr>
      <vt:lpstr>游ゴシック</vt:lpstr>
      <vt:lpstr>游ゴシック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梶栗　正義</dc:creator>
  <cp:lastModifiedBy>梶栗　正義</cp:lastModifiedBy>
  <cp:revision>62</cp:revision>
  <cp:lastPrinted>2024-04-11T07:35:08Z</cp:lastPrinted>
  <dcterms:created xsi:type="dcterms:W3CDTF">2023-12-22T11:58:12Z</dcterms:created>
  <dcterms:modified xsi:type="dcterms:W3CDTF">2024-11-19T07:48:25Z</dcterms:modified>
</cp:coreProperties>
</file>