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0" r:id="rId2"/>
    <p:sldId id="385" r:id="rId3"/>
    <p:sldId id="386" r:id="rId4"/>
    <p:sldId id="387" r:id="rId5"/>
    <p:sldId id="388" r:id="rId6"/>
    <p:sldId id="389" r:id="rId7"/>
    <p:sldId id="390" r:id="rId8"/>
    <p:sldId id="391" r:id="rId9"/>
  </p:sldIdLst>
  <p:sldSz cx="12192000" cy="685800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178D31-DC25-419D-9178-76EE6CF17B42}" v="1" dt="2025-01-14T09:01:31.2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3ADCB5-AD46-4BED-BB19-5D050690D2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922D7D3-8E6A-400A-9EC5-DBE8C8840F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250782-E09A-4906-BD6D-3A50A9E1E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E881A-E8AA-46FB-B07E-8971E91CDB33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CEEDA0-5A18-49B1-BCB6-4B7402881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7B6D46-6B97-434A-8415-7DB4C5277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5B4-09CC-4CB4-8C14-454B900AC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621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6FC9B8-F98B-43DB-AD1D-07980BBCA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4E0C4C2-D808-4AFF-9724-E4DBE3D980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46B978-9354-45D4-A822-FABE79CC2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E881A-E8AA-46FB-B07E-8971E91CDB33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1CCC6C-46B4-40E4-9F6D-A5920D28B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393BE5-CCC2-4B73-B540-8A4D56A3A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5B4-09CC-4CB4-8C14-454B900AC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946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CFCA739-0751-41AD-97DB-CD02304BA6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78C719D-178D-4B26-B635-2BF58BDCF9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2982DD-DA89-407B-B729-1AD721C6F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E881A-E8AA-46FB-B07E-8971E91CDB33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A4DFA0-7E3C-4B1D-ACD2-218312551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B66B78-54F0-463A-8575-7E092AC0B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5B4-09CC-4CB4-8C14-454B900AC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8023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0A720E-4743-4473-8C38-E227F06AB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FC694F-9199-439F-9B96-492F8D2A0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B91FD-CD10-454C-9E6A-1F556C96E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E881A-E8AA-46FB-B07E-8971E91CDB33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A829A6-CBD8-435E-BFA9-4769ECB3C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774A9F-F475-4738-B9C7-74441765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5B4-09CC-4CB4-8C14-454B900AC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19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8513DF-7231-4B1D-900A-43C66DE08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C510750-A500-4B12-AB56-8881021C7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3EE72F-6D70-401C-98BC-EFFE0F213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E881A-E8AA-46FB-B07E-8971E91CDB33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42C472-7038-4F5A-8179-9DA1A0972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0B88C9-2CD3-4B60-88EA-864226E50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5B4-09CC-4CB4-8C14-454B900AC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34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A1E7DE-804F-4D24-8C33-F60E690EF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3F1855-B207-4606-925B-948D1FC973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AA408E8-27E7-43E2-B18B-0B27E8B5D0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C335043-0316-457A-A6A7-9490F9C28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E881A-E8AA-46FB-B07E-8971E91CDB33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ED28B6A-D1E6-45DB-A734-D601591B8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8EF84D-F2B8-45A2-A16B-16520EEE2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5B4-09CC-4CB4-8C14-454B900AC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897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9AB913-FE4E-4814-83B5-78ABAE11E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1BDC0CE-5ED3-4F15-94A3-0E167D921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EF3E806-2F7E-47F9-9BE9-34AF23696B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7D6962B-8C0E-4312-B307-7A02E66992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1CCAC02-010E-4915-B985-DDFA80B094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4378D7B-A0E2-4377-8FDA-5939A727D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E881A-E8AA-46FB-B07E-8971E91CDB33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F22C02E-3811-45FB-8D54-F6B5AC24E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720F278-378A-4040-B904-927A7A116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5B4-09CC-4CB4-8C14-454B900AC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249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452C94-A276-4A40-A4E3-73A12F83F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09D7C14-C0DC-4222-AB71-02702C854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E881A-E8AA-46FB-B07E-8971E91CDB33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D5F55CD-FCD1-44C2-8285-765080548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E5D75AB-2886-4198-8704-E9BE64134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5B4-09CC-4CB4-8C14-454B900AC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619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2D6A63B-B748-4F15-8101-ED3D71922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E881A-E8AA-46FB-B07E-8971E91CDB33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93151F-E5BD-48B9-9051-C951DD752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3DF988-B27C-4C33-8081-205A88366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5B4-09CC-4CB4-8C14-454B900AC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103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C939-1D91-4623-93BB-2F3CE13C8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9B5552-C290-4F72-8D8D-C6A77E29F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3F20F7-C357-418C-8F28-3C1BA62828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6BA4006-D408-4682-92F8-26FF1D7B2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E881A-E8AA-46FB-B07E-8971E91CDB33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5B092BF-E1F4-4BC6-BDEA-D8E6BC1D1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760296-0241-4242-B864-A048735B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5B4-09CC-4CB4-8C14-454B900AC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689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EE5C51-1B6E-4AE4-BACA-77C6DB385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77A3DB8-0390-4DE4-930E-6E84A5BD48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3FC4342-DE79-4C97-9AED-860CA19D9A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E79266-BAE2-4032-8EAB-C5AFB2EAA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E881A-E8AA-46FB-B07E-8971E91CDB33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D518DE-E6D6-4BE4-A63F-7581E0701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DC874B8-41DD-4D61-B8E5-994F8FECF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5B4-09CC-4CB4-8C14-454B900AC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223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D2AC938-06B7-49E4-ABFF-824DE54D1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619A54-5993-475D-998D-2E13FE975B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23D100-4EB8-4818-B3F8-7F01E18FB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E881A-E8AA-46FB-B07E-8971E91CDB33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7F1A49-13F6-4913-B3D5-D40D0FBFE6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482852-E7B0-4C23-8845-BE803A4E9D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4F5B4-09CC-4CB4-8C14-454B900AC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95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A9E789-DB5A-06F6-EB20-A57643EB33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14547"/>
            <a:ext cx="9144000" cy="2387491"/>
          </a:xfrm>
        </p:spPr>
        <p:txBody>
          <a:bodyPr>
            <a:normAutofit fontScale="90000"/>
          </a:bodyPr>
          <a:lstStyle/>
          <a:p>
            <a:r>
              <a:rPr lang="ja-JP" altLang="en-US" sz="6600" dirty="0">
                <a:latin typeface="HGP明朝E" panose="02020900000000000000" pitchFamily="18" charset="-128"/>
                <a:ea typeface="HGP明朝E" panose="02020900000000000000" pitchFamily="18" charset="-128"/>
              </a:rPr>
              <a:t>日本の危機</a:t>
            </a:r>
            <a:br>
              <a:rPr lang="en-US" altLang="ja-JP" sz="6600" dirty="0">
                <a:latin typeface="HGP明朝E" panose="02020900000000000000" pitchFamily="18" charset="-128"/>
                <a:ea typeface="HGP明朝E" panose="02020900000000000000" pitchFamily="18" charset="-128"/>
              </a:rPr>
            </a:br>
            <a:r>
              <a:rPr lang="ja-JP" altLang="en-US" sz="6600" dirty="0">
                <a:latin typeface="HGP明朝E" panose="02020900000000000000" pitchFamily="18" charset="-128"/>
                <a:ea typeface="HGP明朝E" panose="02020900000000000000" pitchFamily="18" charset="-128"/>
              </a:rPr>
              <a:t>選択的夫婦別姓制度の導入</a:t>
            </a:r>
            <a:br>
              <a:rPr lang="ja-JP" altLang="en-US" sz="6600" dirty="0">
                <a:latin typeface="HGP明朝E" panose="02020900000000000000" pitchFamily="18" charset="-128"/>
                <a:ea typeface="HGP明朝E" panose="02020900000000000000" pitchFamily="18" charset="-128"/>
              </a:rPr>
            </a:br>
            <a:endParaRPr kumimoji="1" lang="ja-JP" altLang="en-US" sz="4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5A69B695-BA15-C145-90DA-8F06890546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56000"/>
            <a:ext cx="9144000" cy="1655762"/>
          </a:xfrm>
        </p:spPr>
        <p:txBody>
          <a:bodyPr>
            <a:normAutofit/>
          </a:bodyPr>
          <a:lstStyle/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情報パック</a:t>
            </a:r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月号</a:t>
            </a:r>
          </a:p>
        </p:txBody>
      </p:sp>
    </p:spTree>
    <p:extLst>
      <p:ext uri="{BB962C8B-B14F-4D97-AF65-F5344CB8AC3E}">
        <p14:creationId xmlns:p14="http://schemas.microsoft.com/office/powerpoint/2010/main" val="795439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B26BF5-2153-3691-8463-70E9B7409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ja-JP" sz="40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◇選択的夫婦別姓制度の法制化</a:t>
            </a:r>
            <a:r>
              <a:rPr lang="ja-JP" altLang="en-US" sz="40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の圧力</a:t>
            </a:r>
            <a:endParaRPr kumimoji="1" lang="ja-JP" altLang="en-US" sz="8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87B504-A7A9-5C38-38B5-2CBBB836E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立民　法務委員長の獲得</a:t>
            </a:r>
          </a:p>
          <a:p>
            <a:pPr>
              <a:lnSpc>
                <a:spcPct val="100000"/>
              </a:lnSpc>
            </a:pP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自民　昨年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9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月の総裁選　小泉進次郎氏の政策提言　第一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　　　　　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石破茂首相のかつての発言</a:t>
            </a:r>
          </a:p>
          <a:p>
            <a:pPr>
              <a:lnSpc>
                <a:spcPct val="100000"/>
              </a:lnSpc>
            </a:pP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与党の公明　賛成</a:t>
            </a:r>
          </a:p>
          <a:p>
            <a:pPr>
              <a:lnSpc>
                <a:spcPct val="100000"/>
              </a:lnSpc>
            </a:pP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経団連　十倉雅和会長　昨年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6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10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日　女性の活躍が広がっている　企業のビジネス上のリスクになり得るから</a:t>
            </a:r>
          </a:p>
          <a:p>
            <a:pPr>
              <a:lnSpc>
                <a:spcPct val="100000"/>
              </a:lnSpc>
            </a:pPr>
            <a:endParaRPr kumimoji="1" lang="ja-JP" altLang="en-US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3283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F8ABFF-FFA8-B3A6-9CC6-BBD095ED0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◇世論の七割が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C6438E-BDB8-1F57-C052-CBAB6393DB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</a:pPr>
            <a:r>
              <a:rPr lang="ja-JP" altLang="ja-JP" sz="32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立民の野田</a:t>
            </a:r>
            <a:r>
              <a:rPr lang="ja-JP" altLang="en-US" sz="32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佳彦</a:t>
            </a:r>
            <a:r>
              <a:rPr lang="ja-JP" altLang="ja-JP" sz="32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代表　日本共産党の政策提言</a:t>
            </a:r>
          </a:p>
          <a:p>
            <a:pPr>
              <a:lnSpc>
                <a:spcPct val="107000"/>
              </a:lnSpc>
            </a:pPr>
            <a:r>
              <a:rPr lang="ja-JP" altLang="ja-JP" sz="3200" kern="100" dirty="0"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令和</a:t>
            </a:r>
            <a:r>
              <a:rPr lang="en-US" altLang="ja-JP" sz="3200" kern="100" dirty="0"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3</a:t>
            </a:r>
            <a:r>
              <a:rPr lang="ja-JP" altLang="ja-JP" sz="3200" kern="100" dirty="0"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年</a:t>
            </a:r>
            <a:r>
              <a:rPr lang="en-US" altLang="ja-JP" sz="3200" kern="100" dirty="0"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12</a:t>
            </a:r>
            <a:r>
              <a:rPr lang="ja-JP" altLang="ja-JP" sz="3200" kern="100" dirty="0"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月　内閣府の調査</a:t>
            </a:r>
            <a:endParaRPr lang="ja-JP" altLang="ja-JP" sz="3200" kern="100" dirty="0">
              <a:effectLst/>
              <a:latin typeface="HGP明朝E" panose="02020900000000000000" pitchFamily="18" charset="-128"/>
              <a:ea typeface="HGP明朝E" panose="02020900000000000000" pitchFamily="18" charset="-128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</a:pPr>
            <a:r>
              <a:rPr lang="ja-JP" altLang="ja-JP" sz="28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夫婦は同性であるべきしかし</a:t>
            </a:r>
            <a:r>
              <a:rPr lang="ja-JP" altLang="ja-JP" sz="2800" kern="1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旧姓通称使用を認める</a:t>
            </a:r>
            <a:r>
              <a:rPr lang="en-US" altLang="ja-JP" sz="2800" kern="1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24.4</a:t>
            </a:r>
            <a:r>
              <a:rPr lang="ja-JP" altLang="ja-JP" sz="2800" kern="1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％</a:t>
            </a:r>
            <a:endParaRPr lang="en-US" altLang="ja-JP" sz="2800" kern="100" dirty="0">
              <a:solidFill>
                <a:srgbClr val="FF0000"/>
              </a:solidFill>
              <a:effectLst/>
              <a:latin typeface="HGP明朝E" panose="02020900000000000000" pitchFamily="18" charset="-128"/>
              <a:ea typeface="HGP明朝E" panose="02020900000000000000" pitchFamily="18" charset="-128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</a:pPr>
            <a:r>
              <a:rPr lang="ja-JP" altLang="ja-JP" sz="2800" kern="1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賛成</a:t>
            </a:r>
            <a:r>
              <a:rPr lang="en-US" altLang="ja-JP" sz="2800" kern="1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42.5</a:t>
            </a:r>
            <a:r>
              <a:rPr lang="ja-JP" altLang="ja-JP" sz="2800" kern="1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％</a:t>
            </a:r>
            <a:r>
              <a:rPr lang="ja-JP" altLang="ja-JP" sz="2800" kern="1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に</a:t>
            </a:r>
            <a:r>
              <a:rPr lang="ja-JP" altLang="en-US" sz="2800" kern="1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プラスして</a:t>
            </a:r>
            <a:r>
              <a:rPr lang="en-US" altLang="ja-JP" sz="2800" kern="1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66.9</a:t>
            </a:r>
            <a:r>
              <a:rPr lang="ja-JP" altLang="ja-JP" sz="2800" kern="1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％</a:t>
            </a:r>
            <a:r>
              <a:rPr lang="ja-JP" altLang="en-US" sz="2800" kern="1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に　</a:t>
            </a:r>
            <a:r>
              <a:rPr lang="en-US" altLang="ja-JP" sz="2800" kern="1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7</a:t>
            </a:r>
            <a:r>
              <a:rPr lang="ja-JP" altLang="en-US" sz="2800" kern="1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割の根拠</a:t>
            </a:r>
            <a:endParaRPr lang="en-US" altLang="ja-JP" sz="2800" kern="100" dirty="0">
              <a:solidFill>
                <a:srgbClr val="FF0000"/>
              </a:solidFill>
              <a:effectLst/>
              <a:latin typeface="HGP明朝E" panose="02020900000000000000" pitchFamily="18" charset="-128"/>
              <a:ea typeface="HGP明朝E" panose="02020900000000000000" pitchFamily="18" charset="-128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</a:pPr>
            <a:r>
              <a:rPr lang="ja-JP" altLang="ja-JP" sz="28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夫婦同姓維持</a:t>
            </a:r>
            <a:r>
              <a:rPr lang="en-US" altLang="ja-JP" sz="28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29.3</a:t>
            </a:r>
            <a:r>
              <a:rPr lang="ja-JP" altLang="ja-JP" sz="28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％、</a:t>
            </a:r>
            <a:r>
              <a:rPr lang="ja-JP" altLang="en-US" sz="28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旧姓通称使用の</a:t>
            </a:r>
            <a:r>
              <a:rPr lang="en-US" altLang="ja-JP" sz="28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22.4</a:t>
            </a:r>
            <a:r>
              <a:rPr lang="ja-JP" altLang="en-US" sz="28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％は</a:t>
            </a:r>
            <a:r>
              <a:rPr lang="ja-JP" altLang="ja-JP" sz="28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反対に入れるべき数字</a:t>
            </a:r>
            <a:r>
              <a:rPr lang="ja-JP" altLang="en-US" sz="28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で、</a:t>
            </a:r>
            <a:r>
              <a:rPr lang="ja-JP" altLang="ja-JP" sz="2800" kern="1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計</a:t>
            </a:r>
            <a:r>
              <a:rPr lang="en-US" altLang="ja-JP" sz="2800" kern="1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53.7</a:t>
            </a:r>
            <a:r>
              <a:rPr lang="ja-JP" altLang="ja-JP" sz="2800" kern="1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％</a:t>
            </a:r>
            <a:r>
              <a:rPr lang="ja-JP" altLang="en-US" sz="2800" kern="100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となる</a:t>
            </a:r>
            <a:endParaRPr lang="en-US" altLang="ja-JP" sz="2800" kern="100" dirty="0">
              <a:solidFill>
                <a:srgbClr val="FF0000"/>
              </a:solidFill>
              <a:latin typeface="HGP明朝E" panose="02020900000000000000" pitchFamily="18" charset="-128"/>
              <a:ea typeface="HGP明朝E" panose="02020900000000000000" pitchFamily="18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ja-JP" altLang="en-US" sz="32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真実は賛成　</a:t>
            </a:r>
            <a:r>
              <a:rPr lang="en-US" altLang="ja-JP" sz="32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42.5</a:t>
            </a:r>
            <a:r>
              <a:rPr lang="ja-JP" altLang="en-US" sz="32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％　反対は</a:t>
            </a:r>
            <a:r>
              <a:rPr lang="en-US" altLang="ja-JP" sz="32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53.7</a:t>
            </a:r>
            <a:r>
              <a:rPr lang="ja-JP" altLang="en-US" sz="32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％</a:t>
            </a:r>
            <a:endParaRPr lang="ja-JP" altLang="ja-JP" sz="3200" kern="100" dirty="0">
              <a:effectLst/>
              <a:latin typeface="HGP明朝E" panose="02020900000000000000" pitchFamily="18" charset="-128"/>
              <a:ea typeface="HGP明朝E" panose="020209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4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9997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FA9511-6E27-EB5E-05CF-E56DD8095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◇一体感の喪失　反対の理由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4C3EBB-8411-6FE9-2146-DFAD6F039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喜びや幸福感の土台が一体感　お金では変えられない</a:t>
            </a:r>
            <a:endParaRPr kumimoji="1"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軽視、無視すべきではない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産経新聞</a:t>
            </a:r>
            <a:r>
              <a:rPr kumimoji="1" lang="en-US" altLang="ja-JP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kumimoji="1" lang="en-US" altLang="ja-JP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日付　調査記事</a:t>
            </a:r>
            <a:endParaRPr kumimoji="1"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小学校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4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年生以上　中学生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1800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人と小学生約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150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人</a:t>
            </a:r>
          </a:p>
          <a:p>
            <a:pPr lvl="1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反対　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49.4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％　賛成　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16.4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％　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法律が変わったら、別姓を選択するか　したくない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6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割　</a:t>
            </a:r>
          </a:p>
          <a:p>
            <a:endParaRPr kumimoji="1" lang="ja-JP" altLang="en-US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8499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日本共産党に「学校における子どもの権利保障」に関する提言を手交しました – 日本若者協議会">
            <a:extLst>
              <a:ext uri="{FF2B5EF4-FFF2-40B4-BE49-F238E27FC236}">
                <a16:creationId xmlns:a16="http://schemas.microsoft.com/office/drawing/2014/main" id="{FCB0CE40-27D8-1DD6-0C9A-99B5A15DD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9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103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D1E0EDD-8C7B-0550-87E1-66865330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4047365" cy="1899912"/>
          </a:xfrm>
        </p:spPr>
        <p:txBody>
          <a:bodyPr>
            <a:normAutofit/>
          </a:bodyPr>
          <a:lstStyle/>
          <a:p>
            <a:r>
              <a:rPr kumimoji="1" lang="ja-JP" altLang="en-US" sz="4000" dirty="0">
                <a:latin typeface="HGP明朝E" panose="02020900000000000000" pitchFamily="18" charset="-128"/>
                <a:ea typeface="HGP明朝E" panose="02020900000000000000" pitchFamily="18" charset="-128"/>
              </a:rPr>
              <a:t>子どもの権利条約　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3B74FE-5353-BE84-399B-9B843FA56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4040" y="2434201"/>
            <a:ext cx="4279759" cy="3742762"/>
          </a:xfrm>
        </p:spPr>
        <p:txBody>
          <a:bodyPr>
            <a:normAutofit/>
          </a:bodyPr>
          <a:lstStyle/>
          <a:p>
            <a:r>
              <a:rPr lang="ja-JP" altLang="en-US" sz="24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選択的夫婦別姓制度導入は</a:t>
            </a:r>
            <a:endParaRPr lang="en-US" altLang="ja-JP" sz="2400" kern="100" dirty="0">
              <a:effectLst/>
              <a:latin typeface="HGP明朝E" panose="02020900000000000000" pitchFamily="18" charset="-128"/>
              <a:ea typeface="HGP明朝E" panose="02020900000000000000" pitchFamily="18" charset="-128"/>
              <a:cs typeface="Times New Roman" panose="02020603050405020304" pitchFamily="18" charset="0"/>
            </a:endParaRPr>
          </a:p>
          <a:p>
            <a:pPr lvl="1"/>
            <a:r>
              <a:rPr lang="ja-JP" altLang="ja-JP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子供に別姓を強要することになり得る　</a:t>
            </a:r>
            <a:endParaRPr lang="en-US" altLang="ja-JP" kern="100" dirty="0">
              <a:effectLst/>
              <a:latin typeface="HGP明朝E" panose="02020900000000000000" pitchFamily="18" charset="-128"/>
              <a:ea typeface="HGP明朝E" panose="02020900000000000000" pitchFamily="18" charset="-128"/>
              <a:cs typeface="Times New Roman" panose="02020603050405020304" pitchFamily="18" charset="0"/>
            </a:endParaRPr>
          </a:p>
          <a:p>
            <a:pPr lvl="1"/>
            <a:r>
              <a:rPr lang="ja-JP" altLang="ja-JP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子供の権利とは</a:t>
            </a:r>
            <a:r>
              <a:rPr lang="ja-JP" altLang="en-US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「子供に</a:t>
            </a:r>
            <a:r>
              <a:rPr lang="ja-JP" altLang="ja-JP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とってもっともよいこと</a:t>
            </a:r>
            <a:r>
              <a:rPr lang="ja-JP" altLang="en-US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」</a:t>
            </a:r>
            <a:endParaRPr lang="en-US" altLang="ja-JP" kern="100" dirty="0">
              <a:effectLst/>
              <a:latin typeface="HGP明朝E" panose="02020900000000000000" pitchFamily="18" charset="-128"/>
              <a:ea typeface="HGP明朝E" panose="02020900000000000000" pitchFamily="18" charset="-128"/>
              <a:cs typeface="Times New Roman" panose="02020603050405020304" pitchFamily="18" charset="0"/>
            </a:endParaRPr>
          </a:p>
          <a:p>
            <a:pPr lvl="1"/>
            <a:r>
              <a:rPr lang="ja-JP" altLang="en-US" kern="100" dirty="0"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子供の権利を無視していることにならないか</a:t>
            </a:r>
            <a:endParaRPr lang="en-US" altLang="ja-JP" kern="100" dirty="0">
              <a:latin typeface="HGP明朝E" panose="02020900000000000000" pitchFamily="18" charset="-128"/>
              <a:ea typeface="HGP明朝E" panose="02020900000000000000" pitchFamily="18" charset="-128"/>
              <a:cs typeface="Times New Roman" panose="02020603050405020304" pitchFamily="18" charset="0"/>
            </a:endParaRPr>
          </a:p>
          <a:p>
            <a:pPr lvl="1"/>
            <a:endParaRPr lang="ja-JP" altLang="ja-JP" kern="100" dirty="0">
              <a:effectLst/>
              <a:latin typeface="HGP明朝E" panose="02020900000000000000" pitchFamily="18" charset="-128"/>
              <a:ea typeface="HGP明朝E" panose="020209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9493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709A12E-5E96-2D4F-7624-AE9EB001E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kumimoji="1" lang="zh-TW" altLang="en-US" sz="5400">
                <a:latin typeface="HGP明朝E" panose="02020900000000000000" pitchFamily="18" charset="-128"/>
                <a:ea typeface="HGP明朝E" panose="02020900000000000000" pitchFamily="18" charset="-128"/>
              </a:rPr>
              <a:t>◇高市早苗元総務大臣　</a:t>
            </a:r>
            <a:endParaRPr kumimoji="1" lang="ja-JP" altLang="en-US" sz="540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FC977D-DF8E-F915-BCCD-184449A7D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altLang="ja-JP" sz="2400" u="sng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4</a:t>
            </a:r>
            <a:r>
              <a:rPr lang="ja-JP" altLang="ja-JP" sz="2400" u="sng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年間で旧姓の通称使用を可能にする努力</a:t>
            </a:r>
            <a:r>
              <a:rPr lang="ja-JP" altLang="ja-JP" sz="24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　法改正ではない</a:t>
            </a:r>
          </a:p>
          <a:p>
            <a:r>
              <a:rPr lang="ja-JP" altLang="ja-JP" sz="24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住民票、マイナンバーカード、免許証、パスポート</a:t>
            </a:r>
            <a:r>
              <a:rPr lang="ja-JP" altLang="en-US" sz="24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・・・</a:t>
            </a:r>
            <a:r>
              <a:rPr lang="ja-JP" altLang="ja-JP" sz="24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　可能</a:t>
            </a:r>
            <a:r>
              <a:rPr lang="ja-JP" altLang="en-US" sz="24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に</a:t>
            </a:r>
            <a:endParaRPr lang="en-US" altLang="ja-JP" sz="2400" kern="100" dirty="0">
              <a:effectLst/>
              <a:latin typeface="HGP明朝E" panose="02020900000000000000" pitchFamily="18" charset="-128"/>
              <a:ea typeface="HGP明朝E" panose="020209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en-US" sz="2400" kern="100" dirty="0"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計</a:t>
            </a:r>
            <a:r>
              <a:rPr lang="en-US" altLang="ja-JP" sz="24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1142</a:t>
            </a:r>
            <a:r>
              <a:rPr lang="ja-JP" altLang="ja-JP" sz="2400" kern="100" dirty="0"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件　少し残っている</a:t>
            </a:r>
          </a:p>
          <a:p>
            <a:r>
              <a:rPr kumimoji="1" lang="ja-JP" altLang="en-US" sz="2400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法改正の必要性も</a:t>
            </a:r>
            <a:r>
              <a:rPr lang="ja-JP" altLang="en-US" sz="2400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主張</a:t>
            </a:r>
            <a:endParaRPr kumimoji="1" lang="ja-JP" altLang="en-US" sz="2400" dirty="0">
              <a:highlight>
                <a:srgbClr val="FFFF00"/>
              </a:highlight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pic>
        <p:nvPicPr>
          <p:cNvPr id="2050" name="Picture 2" descr="自民党総裁候補・高市早苗氏に聞く】 指導者の条件とは？ ～安全保障と国家経営のあるべき姿～ （前編） 【特別公開】 | 表現者クライテリオン">
            <a:extLst>
              <a:ext uri="{FF2B5EF4-FFF2-40B4-BE49-F238E27FC236}">
                <a16:creationId xmlns:a16="http://schemas.microsoft.com/office/drawing/2014/main" id="{E6528A09-A63A-712C-9F36-3D01A53F2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4" r="773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973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27A7476-1BC1-45B8-EB9E-7B2A7F97B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kumimoji="1" lang="ja-JP" altLang="en-US" sz="5400">
                <a:latin typeface="HGP明朝E" panose="02020900000000000000" pitchFamily="18" charset="-128"/>
                <a:ea typeface="HGP明朝E" panose="02020900000000000000" pitchFamily="18" charset="-128"/>
              </a:rPr>
              <a:t>日本共産党</a:t>
            </a:r>
          </a:p>
        </p:txBody>
      </p:sp>
      <p:pic>
        <p:nvPicPr>
          <p:cNvPr id="3074" name="Picture 2" descr="しんぶん赤旗 日曜版 2024年3月分 フルセット その他（donfpickett.com）">
            <a:extLst>
              <a:ext uri="{FF2B5EF4-FFF2-40B4-BE49-F238E27FC236}">
                <a16:creationId xmlns:a16="http://schemas.microsoft.com/office/drawing/2014/main" id="{35C0C39D-5861-1F5D-70D1-42BA6D0F01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52"/>
          <a:stretch/>
        </p:blipFill>
        <p:spPr bwMode="auto"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BC57D5-F39E-562E-4660-E25F58404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954428"/>
          </a:xfrm>
        </p:spPr>
        <p:txBody>
          <a:bodyPr>
            <a:normAutofit fontScale="92500"/>
          </a:bodyPr>
          <a:lstStyle/>
          <a:p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昨年の衆院選における政策提言</a:t>
            </a:r>
            <a:endParaRPr kumimoji="1" lang="en-US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kumimoji="1"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日付赤旗</a:t>
            </a:r>
            <a:endParaRPr kumimoji="1" lang="en-US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国民運動として取り組む重要な内容として　</a:t>
            </a:r>
            <a:endParaRPr kumimoji="1" lang="en-US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民法の改正による選択的夫婦別姓制度導入　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7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割以上が賛成・・・強調している</a:t>
            </a:r>
          </a:p>
          <a:p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日本の家族制度を変える</a:t>
            </a:r>
            <a:endParaRPr kumimoji="1" lang="en-US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「共産党宣言」にある「ブルジョア的家族の廃止」　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旧姓の通称使用など「修正」にすぎない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修正は排除、根っこから変える　</a:t>
            </a:r>
          </a:p>
          <a:p>
            <a:endParaRPr kumimoji="1" lang="ja-JP" altLang="en-US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784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E8608B-B64A-61D1-303E-22CE7D54D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◇このままでは日本が日本ではなくなる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B9A546-152F-47AD-E64E-09369D7477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伝統、歴史、文化の前に謙虚にたち普遍的真理をつかんで人格を陶冶　人格主義</a:t>
            </a:r>
            <a:endParaRPr kumimoji="1"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家庭の一体感を大切にしその拡大として国家をとらえる</a:t>
            </a:r>
            <a:endParaRPr kumimoji="1"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日本らしさを維持、発展させよう</a:t>
            </a:r>
          </a:p>
        </p:txBody>
      </p:sp>
    </p:spTree>
    <p:extLst>
      <p:ext uri="{BB962C8B-B14F-4D97-AF65-F5344CB8AC3E}">
        <p14:creationId xmlns:p14="http://schemas.microsoft.com/office/powerpoint/2010/main" val="16973011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448</Words>
  <Application>Microsoft Office PowerPoint</Application>
  <PresentationFormat>ワイド画面</PresentationFormat>
  <Paragraphs>46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HGP明朝E</vt:lpstr>
      <vt:lpstr>游ゴシック</vt:lpstr>
      <vt:lpstr>游ゴシック Light</vt:lpstr>
      <vt:lpstr>Arial</vt:lpstr>
      <vt:lpstr>1_Office テーマ</vt:lpstr>
      <vt:lpstr>日本の危機 選択的夫婦別姓制度の導入 </vt:lpstr>
      <vt:lpstr>◇選択的夫婦別姓制度の法制化の圧力</vt:lpstr>
      <vt:lpstr>◇世論の七割が</vt:lpstr>
      <vt:lpstr>◇一体感の喪失　反対の理由</vt:lpstr>
      <vt:lpstr>子どもの権利条約　</vt:lpstr>
      <vt:lpstr>◇高市早苗元総務大臣　</vt:lpstr>
      <vt:lpstr>日本共産党</vt:lpstr>
      <vt:lpstr>◇このままでは日本が日本ではなくなる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yoshio watanabe</dc:creator>
  <cp:revision>3</cp:revision>
  <dcterms:created xsi:type="dcterms:W3CDTF">2025-01-13T11:59:17Z</dcterms:created>
  <dcterms:modified xsi:type="dcterms:W3CDTF">2025-01-17T01:17:51Z</dcterms:modified>
</cp:coreProperties>
</file>