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4" r:id="rId4"/>
    <p:sldId id="265" r:id="rId5"/>
    <p:sldId id="266" r:id="rId6"/>
    <p:sldId id="267" r:id="rId7"/>
    <p:sldId id="272" r:id="rId8"/>
    <p:sldId id="275" r:id="rId9"/>
    <p:sldId id="278"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34" autoAdjust="0"/>
  </p:normalViewPr>
  <p:slideViewPr>
    <p:cSldViewPr snapToGrid="0">
      <p:cViewPr varScale="1">
        <p:scale>
          <a:sx n="67" d="100"/>
          <a:sy n="67" d="100"/>
        </p:scale>
        <p:origin x="96" y="792"/>
      </p:cViewPr>
      <p:guideLst/>
    </p:cSldViewPr>
  </p:slideViewPr>
  <p:outlineViewPr>
    <p:cViewPr>
      <p:scale>
        <a:sx n="33" d="100"/>
        <a:sy n="33" d="100"/>
      </p:scale>
      <p:origin x="0" y="-2875"/>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934C13-1198-89C8-16A1-9D4862EBC34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8C6BA6A-AB20-6FE4-0837-F77161318E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67E710A9-9982-1CCD-8066-C4CAD2FDFC64}"/>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5" name="フッター プレースホルダー 4">
            <a:extLst>
              <a:ext uri="{FF2B5EF4-FFF2-40B4-BE49-F238E27FC236}">
                <a16:creationId xmlns:a16="http://schemas.microsoft.com/office/drawing/2014/main" id="{D9986345-6F64-E1AA-D6F8-F129F5EF2D1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6A1003C-E0F8-5E87-465B-025FDB0EA6E5}"/>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2460494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B818773-8B6D-9CED-658F-EF920862CCFC}"/>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342C7C9-ADCD-9C91-07BA-498EF312A744}"/>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E2A4D3A-1CE2-56D7-D3E2-97F38797303B}"/>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5" name="フッター プレースホルダー 4">
            <a:extLst>
              <a:ext uri="{FF2B5EF4-FFF2-40B4-BE49-F238E27FC236}">
                <a16:creationId xmlns:a16="http://schemas.microsoft.com/office/drawing/2014/main" id="{3F3811DA-AD90-8745-1794-384C0BB5FAD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13155D5-150A-F7AB-B885-CC47EA249D97}"/>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3548721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28F2C6E-7821-F287-95CF-5BAD70091F1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071F457-2822-2864-9974-58A8E0998B29}"/>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51B2A65-6618-2201-013A-B8CB39F08970}"/>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5" name="フッター プレースホルダー 4">
            <a:extLst>
              <a:ext uri="{FF2B5EF4-FFF2-40B4-BE49-F238E27FC236}">
                <a16:creationId xmlns:a16="http://schemas.microsoft.com/office/drawing/2014/main" id="{A09B1D8C-43F6-0C05-18FB-1616B41C745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FCAB974-12F9-D217-7EBB-89CF3A6DBFFD}"/>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2522680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C83658-DE80-1E99-ADB0-1743A124136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3F1EAC1-1482-F33A-E858-0EBBF1F30C7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9A01E4E-C8D7-AF03-B3AA-B490B52BCAB0}"/>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5" name="フッター プレースホルダー 4">
            <a:extLst>
              <a:ext uri="{FF2B5EF4-FFF2-40B4-BE49-F238E27FC236}">
                <a16:creationId xmlns:a16="http://schemas.microsoft.com/office/drawing/2014/main" id="{376463F3-FA45-58C5-28F9-5B285582BC4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23D47E1-6094-757B-AA93-E78F0E1EE519}"/>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4048445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474CE8-046C-B13F-9B18-6C85BBB48904}"/>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915CFC8-2F12-0EFC-6AE6-7DA5CFA5A12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8370825-366D-F4EE-C4D1-569456BCDE07}"/>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5" name="フッター プレースホルダー 4">
            <a:extLst>
              <a:ext uri="{FF2B5EF4-FFF2-40B4-BE49-F238E27FC236}">
                <a16:creationId xmlns:a16="http://schemas.microsoft.com/office/drawing/2014/main" id="{DDADA1BF-B217-391F-E893-D466884BF40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B5F5AEA-AFCB-1FAF-2883-8222821C36AE}"/>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3311307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EAD9833-9F5A-52FD-64E6-AE8E77912F3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FF9D7D1-4E85-4BCF-97F7-B59EF33FBB9F}"/>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7D5031A-6654-42BC-F610-7F2B855A02AB}"/>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3EDE3519-5650-278F-1BDA-8810DFEF94FE}"/>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6" name="フッター プレースホルダー 5">
            <a:extLst>
              <a:ext uri="{FF2B5EF4-FFF2-40B4-BE49-F238E27FC236}">
                <a16:creationId xmlns:a16="http://schemas.microsoft.com/office/drawing/2014/main" id="{CEF1F905-D980-66DA-2E17-C2E0D7EEB04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14FEEE8-8B58-506A-9773-FE4637082B0F}"/>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3663148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9BEE22-7543-C5C7-C2B4-A07A38B5D466}"/>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483C1D5-C0E4-DA71-B540-DF7EA242CE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A7B03DF6-790D-7528-AF1E-6094BC7AF9DD}"/>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239CAAC-DBF1-ABA4-5539-C39215C1C9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D4B8810-7660-FA2F-160C-D68BA136627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77B64C07-ACCA-CB70-3E46-9E2BEA57B488}"/>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8" name="フッター プレースホルダー 7">
            <a:extLst>
              <a:ext uri="{FF2B5EF4-FFF2-40B4-BE49-F238E27FC236}">
                <a16:creationId xmlns:a16="http://schemas.microsoft.com/office/drawing/2014/main" id="{59AF40DF-1B0A-27E1-FE8F-9473D34D217A}"/>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B711244-3447-7BF0-D5E8-83F9409B7209}"/>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2204696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B6AB35-6A9C-5299-08A5-1B77D2E23D6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A63C750-1CD5-9D9B-DCB7-8FB0B460F2F2}"/>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4" name="フッター プレースホルダー 3">
            <a:extLst>
              <a:ext uri="{FF2B5EF4-FFF2-40B4-BE49-F238E27FC236}">
                <a16:creationId xmlns:a16="http://schemas.microsoft.com/office/drawing/2014/main" id="{5C4BB303-9440-93D5-C06C-2A3311C3A5A1}"/>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40337BC-E550-CBE4-DCD3-67C3D534D5EC}"/>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4083047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D1840CB-7587-7C28-A490-AB466CCEFCD1}"/>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3" name="フッター プレースホルダー 2">
            <a:extLst>
              <a:ext uri="{FF2B5EF4-FFF2-40B4-BE49-F238E27FC236}">
                <a16:creationId xmlns:a16="http://schemas.microsoft.com/office/drawing/2014/main" id="{2E1AAEC8-1DD2-EFC3-CF6C-80C08FE45A8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A1A173E-82B4-812F-502F-2E45A4467FB1}"/>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41398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5201A3-7AFB-295E-7F81-569171F5596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545E2B5-4F11-E957-8B48-C9747E73CC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83D9636C-B2F5-E827-6926-37CD83480A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8AA4866-2911-F585-4D8E-8052D2E41EBE}"/>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6" name="フッター プレースホルダー 5">
            <a:extLst>
              <a:ext uri="{FF2B5EF4-FFF2-40B4-BE49-F238E27FC236}">
                <a16:creationId xmlns:a16="http://schemas.microsoft.com/office/drawing/2014/main" id="{09958189-E122-FE63-B802-464DDD1DC4D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753ECC5-A603-9138-CE0E-B81068703C3B}"/>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1506929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74350E-0993-220A-1B6E-CE85BD39909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AB50602F-E35A-1005-14D1-85F3876F89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14DC33E-8A08-A8FC-AB73-27C6677B1B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2EC4C7F-F2C0-4EA7-139C-DCAD17B3421E}"/>
              </a:ext>
            </a:extLst>
          </p:cNvPr>
          <p:cNvSpPr>
            <a:spLocks noGrp="1"/>
          </p:cNvSpPr>
          <p:nvPr>
            <p:ph type="dt" sz="half" idx="10"/>
          </p:nvPr>
        </p:nvSpPr>
        <p:spPr/>
        <p:txBody>
          <a:bodyPr/>
          <a:lstStyle/>
          <a:p>
            <a:fld id="{0CEA0DBB-6D33-4FB0-B0DC-14A9EC0A508F}" type="datetimeFigureOut">
              <a:rPr kumimoji="1" lang="ja-JP" altLang="en-US" smtClean="0"/>
              <a:t>2025/3/21</a:t>
            </a:fld>
            <a:endParaRPr kumimoji="1" lang="ja-JP" altLang="en-US"/>
          </a:p>
        </p:txBody>
      </p:sp>
      <p:sp>
        <p:nvSpPr>
          <p:cNvPr id="6" name="フッター プレースホルダー 5">
            <a:extLst>
              <a:ext uri="{FF2B5EF4-FFF2-40B4-BE49-F238E27FC236}">
                <a16:creationId xmlns:a16="http://schemas.microsoft.com/office/drawing/2014/main" id="{2ED6A375-DC2B-3A9B-E5EF-F16CC766AE5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A7914D3-FE93-36D7-24DF-7D7D88DC430E}"/>
              </a:ext>
            </a:extLst>
          </p:cNvPr>
          <p:cNvSpPr>
            <a:spLocks noGrp="1"/>
          </p:cNvSpPr>
          <p:nvPr>
            <p:ph type="sldNum" sz="quarter" idx="12"/>
          </p:nvPr>
        </p:nvSpPr>
        <p:spPr/>
        <p:txBody>
          <a:body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3581243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2FFBE74-9DCE-908C-BDFF-A30FB155CB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5DD6C11-0AD4-F56F-3989-DBC332825F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C0A46AE-38C2-5978-213F-A92C617056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CEA0DBB-6D33-4FB0-B0DC-14A9EC0A508F}" type="datetimeFigureOut">
              <a:rPr kumimoji="1" lang="ja-JP" altLang="en-US" smtClean="0"/>
              <a:t>2025/3/21</a:t>
            </a:fld>
            <a:endParaRPr kumimoji="1" lang="ja-JP" altLang="en-US"/>
          </a:p>
        </p:txBody>
      </p:sp>
      <p:sp>
        <p:nvSpPr>
          <p:cNvPr id="5" name="フッター プレースホルダー 4">
            <a:extLst>
              <a:ext uri="{FF2B5EF4-FFF2-40B4-BE49-F238E27FC236}">
                <a16:creationId xmlns:a16="http://schemas.microsoft.com/office/drawing/2014/main" id="{532B29D2-B01F-7D80-2D64-763FA80E84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F0A883F-D9DA-A810-B7D8-BECDABB0D5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AF10C35-C068-472F-BBD9-760D48E74CA1}" type="slidenum">
              <a:rPr kumimoji="1" lang="ja-JP" altLang="en-US" smtClean="0"/>
              <a:t>‹#›</a:t>
            </a:fld>
            <a:endParaRPr kumimoji="1" lang="ja-JP" altLang="en-US"/>
          </a:p>
        </p:txBody>
      </p:sp>
    </p:spTree>
    <p:extLst>
      <p:ext uri="{BB962C8B-B14F-4D97-AF65-F5344CB8AC3E}">
        <p14:creationId xmlns:p14="http://schemas.microsoft.com/office/powerpoint/2010/main" val="1842181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8B2A7E-A2C8-E0B5-D9DE-28D260F8A867}"/>
              </a:ext>
            </a:extLst>
          </p:cNvPr>
          <p:cNvSpPr>
            <a:spLocks noGrp="1"/>
          </p:cNvSpPr>
          <p:nvPr>
            <p:ph type="ctrTitle"/>
          </p:nvPr>
        </p:nvSpPr>
        <p:spPr/>
        <p:txBody>
          <a:bodyPr/>
          <a:lstStyle/>
          <a:p>
            <a:r>
              <a:rPr kumimoji="1" lang="ja-JP" altLang="en-US" dirty="0">
                <a:latin typeface="HGP明朝E" panose="02020900000000000000" pitchFamily="18" charset="-128"/>
                <a:ea typeface="HGP明朝E" panose="02020900000000000000" pitchFamily="18" charset="-128"/>
              </a:rPr>
              <a:t>中国・全国人民代表大会</a:t>
            </a:r>
          </a:p>
        </p:txBody>
      </p:sp>
      <p:sp>
        <p:nvSpPr>
          <p:cNvPr id="3" name="字幕 2">
            <a:extLst>
              <a:ext uri="{FF2B5EF4-FFF2-40B4-BE49-F238E27FC236}">
                <a16:creationId xmlns:a16="http://schemas.microsoft.com/office/drawing/2014/main" id="{047704E8-B2CB-8240-AAA8-333D206C4FEE}"/>
              </a:ext>
            </a:extLst>
          </p:cNvPr>
          <p:cNvSpPr>
            <a:spLocks noGrp="1"/>
          </p:cNvSpPr>
          <p:nvPr>
            <p:ph type="subTitle" idx="1"/>
          </p:nvPr>
        </p:nvSpPr>
        <p:spPr>
          <a:xfrm>
            <a:off x="1524000" y="4079875"/>
            <a:ext cx="9144000" cy="1655762"/>
          </a:xfrm>
        </p:spPr>
        <p:txBody>
          <a:bodyPr/>
          <a:lstStyle/>
          <a:p>
            <a:r>
              <a:rPr kumimoji="1" lang="ja-JP" altLang="en-US" dirty="0">
                <a:latin typeface="HGP明朝E" panose="02020900000000000000" pitchFamily="18" charset="-128"/>
                <a:ea typeface="HGP明朝E" panose="02020900000000000000" pitchFamily="18" charset="-128"/>
              </a:rPr>
              <a:t>情報パック</a:t>
            </a:r>
            <a:r>
              <a:rPr kumimoji="1" lang="en-US" altLang="ja-JP" dirty="0">
                <a:latin typeface="HGP明朝E" panose="02020900000000000000" pitchFamily="18" charset="-128"/>
                <a:ea typeface="HGP明朝E" panose="02020900000000000000" pitchFamily="18" charset="-128"/>
              </a:rPr>
              <a:t>3</a:t>
            </a:r>
            <a:r>
              <a:rPr kumimoji="1" lang="ja-JP" altLang="en-US" dirty="0">
                <a:latin typeface="HGP明朝E" panose="02020900000000000000" pitchFamily="18" charset="-128"/>
                <a:ea typeface="HGP明朝E" panose="02020900000000000000" pitchFamily="18" charset="-128"/>
              </a:rPr>
              <a:t>月号</a:t>
            </a:r>
            <a:endParaRPr kumimoji="1" lang="en-US" altLang="ja-JP"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2106580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EDE0DFB9-3FCF-740F-77F6-C5155D7D2D9A}"/>
              </a:ext>
            </a:extLst>
          </p:cNvPr>
          <p:cNvSpPr>
            <a:spLocks noGrp="1"/>
          </p:cNvSpPr>
          <p:nvPr>
            <p:ph type="title"/>
          </p:nvPr>
        </p:nvSpPr>
        <p:spPr>
          <a:xfrm>
            <a:off x="640080" y="325369"/>
            <a:ext cx="4368602" cy="1956841"/>
          </a:xfrm>
        </p:spPr>
        <p:txBody>
          <a:bodyPr anchor="b">
            <a:normAutofit/>
          </a:bodyPr>
          <a:lstStyle/>
          <a:p>
            <a:r>
              <a:rPr kumimoji="1" lang="ja-JP" altLang="en-US" sz="5400">
                <a:latin typeface="HGP明朝E" panose="02020900000000000000" pitchFamily="18" charset="-128"/>
                <a:ea typeface="HGP明朝E" panose="02020900000000000000" pitchFamily="18" charset="-128"/>
              </a:rPr>
              <a:t>要点</a:t>
            </a:r>
          </a:p>
        </p:txBody>
      </p:sp>
      <p:sp>
        <p:nvSpPr>
          <p:cNvPr id="103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8A3F1F63-D415-BE13-0F9D-EACF24D30016}"/>
              </a:ext>
            </a:extLst>
          </p:cNvPr>
          <p:cNvSpPr>
            <a:spLocks noGrp="1"/>
          </p:cNvSpPr>
          <p:nvPr>
            <p:ph idx="1"/>
          </p:nvPr>
        </p:nvSpPr>
        <p:spPr>
          <a:xfrm>
            <a:off x="640080" y="2872899"/>
            <a:ext cx="4243589" cy="3320668"/>
          </a:xfrm>
        </p:spPr>
        <p:txBody>
          <a:bodyPr>
            <a:normAutofit/>
          </a:bodyPr>
          <a:lstStyle/>
          <a:p>
            <a:pPr lvl="0"/>
            <a:r>
              <a:rPr kumimoji="1" lang="ja-JP" altLang="en-US" sz="2200" dirty="0">
                <a:latin typeface="HGP明朝E" panose="02020900000000000000" pitchFamily="18" charset="-128"/>
                <a:ea typeface="HGP明朝E" panose="02020900000000000000" pitchFamily="18" charset="-128"/>
              </a:rPr>
              <a:t>トランプ米政権の主敵は中国</a:t>
            </a:r>
          </a:p>
          <a:p>
            <a:pPr lvl="0"/>
            <a:r>
              <a:rPr kumimoji="1" lang="ja-JP" altLang="en-US" sz="2200" dirty="0">
                <a:latin typeface="HGP明朝E" panose="02020900000000000000" pitchFamily="18" charset="-128"/>
                <a:ea typeface="HGP明朝E" panose="02020900000000000000" pitchFamily="18" charset="-128"/>
              </a:rPr>
              <a:t>中国の「核心的利益中の核心」は中台統一</a:t>
            </a:r>
          </a:p>
          <a:p>
            <a:pPr lvl="0"/>
            <a:r>
              <a:rPr kumimoji="1" lang="ja-JP" altLang="en-US" sz="2200" dirty="0">
                <a:latin typeface="HGP明朝E" panose="02020900000000000000" pitchFamily="18" charset="-128"/>
                <a:ea typeface="HGP明朝E" panose="02020900000000000000" pitchFamily="18" charset="-128"/>
              </a:rPr>
              <a:t>目標年としての</a:t>
            </a:r>
            <a:r>
              <a:rPr kumimoji="1" lang="en-US" altLang="ja-JP" sz="2200" dirty="0">
                <a:latin typeface="HGP明朝E" panose="02020900000000000000" pitchFamily="18" charset="-128"/>
                <a:ea typeface="HGP明朝E" panose="02020900000000000000" pitchFamily="18" charset="-128"/>
              </a:rPr>
              <a:t>2027</a:t>
            </a:r>
            <a:r>
              <a:rPr kumimoji="1" lang="ja-JP" altLang="en-US" sz="2200" dirty="0">
                <a:latin typeface="HGP明朝E" panose="02020900000000000000" pitchFamily="18" charset="-128"/>
                <a:ea typeface="HGP明朝E" panose="02020900000000000000" pitchFamily="18" charset="-128"/>
              </a:rPr>
              <a:t>年が浮かび上がる</a:t>
            </a:r>
          </a:p>
          <a:p>
            <a:pPr lvl="1"/>
            <a:r>
              <a:rPr kumimoji="1" lang="ja-JP" altLang="en-US" sz="2200" dirty="0">
                <a:latin typeface="HGP明朝E" panose="02020900000000000000" pitchFamily="18" charset="-128"/>
                <a:ea typeface="HGP明朝E" panose="02020900000000000000" pitchFamily="18" charset="-128"/>
              </a:rPr>
              <a:t>人民解放軍創軍</a:t>
            </a:r>
            <a:r>
              <a:rPr kumimoji="1" lang="en-US" altLang="ja-JP" sz="2200" dirty="0">
                <a:latin typeface="HGP明朝E" panose="02020900000000000000" pitchFamily="18" charset="-128"/>
                <a:ea typeface="HGP明朝E" panose="02020900000000000000" pitchFamily="18" charset="-128"/>
              </a:rPr>
              <a:t>100</a:t>
            </a:r>
            <a:r>
              <a:rPr kumimoji="1" lang="ja-JP" altLang="en-US" sz="2200" dirty="0">
                <a:latin typeface="HGP明朝E" panose="02020900000000000000" pitchFamily="18" charset="-128"/>
                <a:ea typeface="HGP明朝E" panose="02020900000000000000" pitchFamily="18" charset="-128"/>
              </a:rPr>
              <a:t>年</a:t>
            </a:r>
          </a:p>
          <a:p>
            <a:pPr lvl="0"/>
            <a:r>
              <a:rPr kumimoji="1" lang="ja-JP" altLang="en-US" sz="2200" dirty="0">
                <a:latin typeface="HGP明朝E" panose="02020900000000000000" pitchFamily="18" charset="-128"/>
                <a:ea typeface="HGP明朝E" panose="02020900000000000000" pitchFamily="18" charset="-128"/>
              </a:rPr>
              <a:t>政治活動報告</a:t>
            </a:r>
          </a:p>
          <a:p>
            <a:pPr lvl="1"/>
            <a:r>
              <a:rPr kumimoji="1" lang="ja-JP" altLang="en-US" sz="2200" dirty="0">
                <a:latin typeface="HGP明朝E" panose="02020900000000000000" pitchFamily="18" charset="-128"/>
                <a:ea typeface="HGP明朝E" panose="02020900000000000000" pitchFamily="18" charset="-128"/>
              </a:rPr>
              <a:t>目立ったのはやはり国防予算</a:t>
            </a:r>
          </a:p>
        </p:txBody>
      </p:sp>
      <p:pic>
        <p:nvPicPr>
          <p:cNvPr id="1026" name="Picture 2" descr="中国の全人代、きょう開幕 - WSJ">
            <a:extLst>
              <a:ext uri="{FF2B5EF4-FFF2-40B4-BE49-F238E27FC236}">
                <a16:creationId xmlns:a16="http://schemas.microsoft.com/office/drawing/2014/main" id="{72166C00-F4D1-6FD2-5902-D7E28C0D8D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396" r="17156"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36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7" name="Rectangle 2056">
            <a:extLst>
              <a:ext uri="{FF2B5EF4-FFF2-40B4-BE49-F238E27FC236}">
                <a16:creationId xmlns:a16="http://schemas.microsoft.com/office/drawing/2014/main" id="{95B1FC96-0749-41C9-BAED-E089E7714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C6302ADF-2CB9-0F4E-2E5B-1F658E754732}"/>
              </a:ext>
            </a:extLst>
          </p:cNvPr>
          <p:cNvSpPr>
            <a:spLocks noGrp="1"/>
          </p:cNvSpPr>
          <p:nvPr>
            <p:ph type="title"/>
          </p:nvPr>
        </p:nvSpPr>
        <p:spPr>
          <a:xfrm>
            <a:off x="630936" y="4562856"/>
            <a:ext cx="3419856" cy="1600200"/>
          </a:xfrm>
        </p:spPr>
        <p:txBody>
          <a:bodyPr anchor="ctr">
            <a:normAutofit/>
          </a:bodyPr>
          <a:lstStyle/>
          <a:p>
            <a:r>
              <a:rPr kumimoji="1" lang="ja-JP" altLang="en-US" sz="4800">
                <a:latin typeface="HGP明朝E" panose="02020900000000000000" pitchFamily="18" charset="-128"/>
                <a:ea typeface="HGP明朝E" panose="02020900000000000000" pitchFamily="18" charset="-128"/>
              </a:rPr>
              <a:t>トランプ政権の外交戦略</a:t>
            </a:r>
          </a:p>
        </p:txBody>
      </p:sp>
      <p:pic>
        <p:nvPicPr>
          <p:cNvPr id="2052" name="Picture 4" descr="報道ライブ インサイドOUT|2025年1月7日OA「2025&quot;トランプ2.0&quot;と世界！ ウクライナ停戦の行方」|AuDee（オーディー） |  音声コンテンツプラットフォーム">
            <a:extLst>
              <a:ext uri="{FF2B5EF4-FFF2-40B4-BE49-F238E27FC236}">
                <a16:creationId xmlns:a16="http://schemas.microsoft.com/office/drawing/2014/main" id="{F6974ED3-CE47-9ED7-6BD8-4F867C7C30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071" r="10213" b="-1"/>
          <a:stretch/>
        </p:blipFill>
        <p:spPr bwMode="auto">
          <a:xfrm>
            <a:off x="5" y="10"/>
            <a:ext cx="6095995" cy="4196271"/>
          </a:xfrm>
          <a:custGeom>
            <a:avLst/>
            <a:gdLst/>
            <a:ahLst/>
            <a:cxnLst/>
            <a:rect l="l" t="t" r="r" b="b"/>
            <a:pathLst>
              <a:path w="6005375" h="4196281">
                <a:moveTo>
                  <a:pt x="0" y="0"/>
                </a:moveTo>
                <a:lnTo>
                  <a:pt x="6000672" y="0"/>
                </a:lnTo>
                <a:lnTo>
                  <a:pt x="5998730" y="19709"/>
                </a:lnTo>
                <a:cubicBezTo>
                  <a:pt x="6001245" y="280059"/>
                  <a:pt x="5986415" y="540409"/>
                  <a:pt x="5999656" y="800631"/>
                </a:cubicBezTo>
                <a:cubicBezTo>
                  <a:pt x="6009855" y="1001996"/>
                  <a:pt x="6003364" y="1203233"/>
                  <a:pt x="5999656" y="1404471"/>
                </a:cubicBezTo>
                <a:cubicBezTo>
                  <a:pt x="5992506" y="1790420"/>
                  <a:pt x="6003364" y="2175860"/>
                  <a:pt x="5998730" y="2561300"/>
                </a:cubicBezTo>
                <a:cubicBezTo>
                  <a:pt x="5996744" y="2732154"/>
                  <a:pt x="5998994" y="2902754"/>
                  <a:pt x="6003364" y="3073609"/>
                </a:cubicBezTo>
                <a:cubicBezTo>
                  <a:pt x="6009720" y="3317560"/>
                  <a:pt x="5999923" y="3561638"/>
                  <a:pt x="5989197" y="3805463"/>
                </a:cubicBezTo>
                <a:cubicBezTo>
                  <a:pt x="5985594" y="3872508"/>
                  <a:pt x="5984647" y="3939633"/>
                  <a:pt x="5986348" y="4006695"/>
                </a:cubicBezTo>
                <a:lnTo>
                  <a:pt x="5997254" y="4174633"/>
                </a:lnTo>
                <a:lnTo>
                  <a:pt x="5951601" y="4176620"/>
                </a:lnTo>
                <a:cubicBezTo>
                  <a:pt x="5886702" y="4176651"/>
                  <a:pt x="5821788" y="4174749"/>
                  <a:pt x="5756905" y="4173480"/>
                </a:cubicBezTo>
                <a:cubicBezTo>
                  <a:pt x="5518559" y="4169040"/>
                  <a:pt x="5280086" y="4173480"/>
                  <a:pt x="5042247" y="4150774"/>
                </a:cubicBezTo>
                <a:cubicBezTo>
                  <a:pt x="4977618" y="4144622"/>
                  <a:pt x="4912546" y="4140690"/>
                  <a:pt x="4847600" y="4141467"/>
                </a:cubicBezTo>
                <a:cubicBezTo>
                  <a:pt x="4782655" y="4142244"/>
                  <a:pt x="4717835" y="4147730"/>
                  <a:pt x="4653713" y="4160414"/>
                </a:cubicBezTo>
                <a:cubicBezTo>
                  <a:pt x="4446571" y="4200625"/>
                  <a:pt x="4238796" y="4203162"/>
                  <a:pt x="4029497" y="4186925"/>
                </a:cubicBezTo>
                <a:cubicBezTo>
                  <a:pt x="3943621" y="4180203"/>
                  <a:pt x="3857746" y="4169040"/>
                  <a:pt x="3771489" y="4171196"/>
                </a:cubicBezTo>
                <a:cubicBezTo>
                  <a:pt x="3623585" y="4175129"/>
                  <a:pt x="3475554" y="4167137"/>
                  <a:pt x="3327523" y="4169167"/>
                </a:cubicBezTo>
                <a:cubicBezTo>
                  <a:pt x="3323528" y="4169738"/>
                  <a:pt x="3319443" y="4169205"/>
                  <a:pt x="3315727" y="4167645"/>
                </a:cubicBezTo>
                <a:cubicBezTo>
                  <a:pt x="3278941" y="4142402"/>
                  <a:pt x="3238603" y="4152169"/>
                  <a:pt x="3200549" y="4158765"/>
                </a:cubicBezTo>
                <a:cubicBezTo>
                  <a:pt x="3074082" y="4180710"/>
                  <a:pt x="2947742" y="4191492"/>
                  <a:pt x="2819246" y="4174494"/>
                </a:cubicBezTo>
                <a:cubicBezTo>
                  <a:pt x="2696546" y="4156698"/>
                  <a:pt x="2572096" y="4154478"/>
                  <a:pt x="2448851" y="4167898"/>
                </a:cubicBezTo>
                <a:cubicBezTo>
                  <a:pt x="2279383" y="4187687"/>
                  <a:pt x="2110549" y="4183501"/>
                  <a:pt x="1941462" y="4167898"/>
                </a:cubicBezTo>
                <a:cubicBezTo>
                  <a:pt x="1872837" y="4161556"/>
                  <a:pt x="1803198" y="4150774"/>
                  <a:pt x="1735208" y="4166630"/>
                </a:cubicBezTo>
                <a:cubicBezTo>
                  <a:pt x="1651489" y="4186038"/>
                  <a:pt x="1568023" y="4179695"/>
                  <a:pt x="1484050" y="4175382"/>
                </a:cubicBezTo>
                <a:cubicBezTo>
                  <a:pt x="1377752" y="4169801"/>
                  <a:pt x="1271708" y="4153692"/>
                  <a:pt x="1165029" y="4166376"/>
                </a:cubicBezTo>
                <a:cubicBezTo>
                  <a:pt x="1115685" y="4172211"/>
                  <a:pt x="1066722" y="4181471"/>
                  <a:pt x="1016744" y="4179061"/>
                </a:cubicBezTo>
                <a:cubicBezTo>
                  <a:pt x="878481" y="4172719"/>
                  <a:pt x="740344" y="4165235"/>
                  <a:pt x="601826" y="4166376"/>
                </a:cubicBezTo>
                <a:cubicBezTo>
                  <a:pt x="543857" y="4166757"/>
                  <a:pt x="486268" y="4168659"/>
                  <a:pt x="428553" y="4172845"/>
                </a:cubicBezTo>
                <a:cubicBezTo>
                  <a:pt x="320859" y="4180710"/>
                  <a:pt x="213546" y="4170055"/>
                  <a:pt x="106234" y="4166249"/>
                </a:cubicBezTo>
                <a:lnTo>
                  <a:pt x="0" y="4171008"/>
                </a:lnTo>
                <a:close/>
              </a:path>
            </a:pathLst>
          </a:custGeom>
          <a:noFill/>
          <a:extLst>
            <a:ext uri="{909E8E84-426E-40DD-AFC4-6F175D3DCCD1}">
              <a14:hiddenFill xmlns:a14="http://schemas.microsoft.com/office/drawing/2010/main">
                <a:solidFill>
                  <a:srgbClr val="FFFFFF"/>
                </a:solidFill>
              </a14:hiddenFill>
            </a:ext>
          </a:extLst>
        </p:spPr>
      </p:pic>
      <p:pic>
        <p:nvPicPr>
          <p:cNvPr id="2050" name="Picture 2" descr="ガザ停戦、さらに24時間延長 写真3枚 国際ニュース：AFPBB News">
            <a:extLst>
              <a:ext uri="{FF2B5EF4-FFF2-40B4-BE49-F238E27FC236}">
                <a16:creationId xmlns:a16="http://schemas.microsoft.com/office/drawing/2014/main" id="{9693DDFB-BF4D-CE1C-4D7F-7C73740BFF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 b="950"/>
          <a:stretch/>
        </p:blipFill>
        <p:spPr bwMode="auto">
          <a:xfrm>
            <a:off x="6019800" y="10"/>
            <a:ext cx="6172195" cy="4187662"/>
          </a:xfrm>
          <a:custGeom>
            <a:avLst/>
            <a:gdLst/>
            <a:ahLst/>
            <a:cxnLst/>
            <a:rect l="l" t="t" r="r" b="b"/>
            <a:pathLst>
              <a:path w="6006950" h="4187672">
                <a:moveTo>
                  <a:pt x="9223" y="0"/>
                </a:moveTo>
                <a:lnTo>
                  <a:pt x="6006950" y="0"/>
                </a:lnTo>
                <a:lnTo>
                  <a:pt x="6006950" y="4169490"/>
                </a:lnTo>
                <a:lnTo>
                  <a:pt x="5787907" y="4174448"/>
                </a:lnTo>
                <a:cubicBezTo>
                  <a:pt x="5713866" y="4173475"/>
                  <a:pt x="5639861" y="4169853"/>
                  <a:pt x="5566029" y="4163587"/>
                </a:cubicBezTo>
                <a:cubicBezTo>
                  <a:pt x="5458843" y="4155595"/>
                  <a:pt x="5350768" y="4144559"/>
                  <a:pt x="5244343" y="4164855"/>
                </a:cubicBezTo>
                <a:cubicBezTo>
                  <a:pt x="5127517" y="4187307"/>
                  <a:pt x="5010817" y="4187434"/>
                  <a:pt x="4892977" y="4181726"/>
                </a:cubicBezTo>
                <a:cubicBezTo>
                  <a:pt x="4792260" y="4176906"/>
                  <a:pt x="4691923" y="4151536"/>
                  <a:pt x="4590445" y="4178301"/>
                </a:cubicBezTo>
                <a:cubicBezTo>
                  <a:pt x="4580348" y="4179772"/>
                  <a:pt x="4570061" y="4179341"/>
                  <a:pt x="4560128" y="4177032"/>
                </a:cubicBezTo>
                <a:cubicBezTo>
                  <a:pt x="4449137" y="4161684"/>
                  <a:pt x="4337384" y="4174242"/>
                  <a:pt x="4226013" y="4169929"/>
                </a:cubicBezTo>
                <a:cubicBezTo>
                  <a:pt x="4174640" y="4167899"/>
                  <a:pt x="4122252" y="4169041"/>
                  <a:pt x="4071513" y="4163587"/>
                </a:cubicBezTo>
                <a:cubicBezTo>
                  <a:pt x="3955067" y="4151156"/>
                  <a:pt x="3838874" y="4144559"/>
                  <a:pt x="3723697" y="4173861"/>
                </a:cubicBezTo>
                <a:cubicBezTo>
                  <a:pt x="3690082" y="4181764"/>
                  <a:pt x="3655732" y="4186013"/>
                  <a:pt x="3621204" y="4186546"/>
                </a:cubicBezTo>
                <a:cubicBezTo>
                  <a:pt x="3508437" y="4190605"/>
                  <a:pt x="3396050" y="4182867"/>
                  <a:pt x="3283664" y="4176525"/>
                </a:cubicBezTo>
                <a:cubicBezTo>
                  <a:pt x="3205652" y="4172085"/>
                  <a:pt x="3127768" y="4162445"/>
                  <a:pt x="3049630" y="4170563"/>
                </a:cubicBezTo>
                <a:cubicBezTo>
                  <a:pt x="3004218" y="4175257"/>
                  <a:pt x="2958427" y="4175257"/>
                  <a:pt x="2913015" y="4170563"/>
                </a:cubicBezTo>
                <a:cubicBezTo>
                  <a:pt x="2829321" y="4160758"/>
                  <a:pt x="2744879" y="4158931"/>
                  <a:pt x="2660842" y="4165109"/>
                </a:cubicBezTo>
                <a:cubicBezTo>
                  <a:pt x="2535390" y="4175891"/>
                  <a:pt x="2410065" y="4184897"/>
                  <a:pt x="2284232" y="4167773"/>
                </a:cubicBezTo>
                <a:cubicBezTo>
                  <a:pt x="2212868" y="4156559"/>
                  <a:pt x="2140312" y="4155240"/>
                  <a:pt x="2068592" y="4163840"/>
                </a:cubicBezTo>
                <a:cubicBezTo>
                  <a:pt x="1897729" y="4187814"/>
                  <a:pt x="1726485" y="4180077"/>
                  <a:pt x="1555241" y="4170183"/>
                </a:cubicBezTo>
                <a:cubicBezTo>
                  <a:pt x="1440824" y="4163460"/>
                  <a:pt x="1325901" y="4151156"/>
                  <a:pt x="1211738" y="4167392"/>
                </a:cubicBezTo>
                <a:cubicBezTo>
                  <a:pt x="1066118" y="4187688"/>
                  <a:pt x="920370" y="4180965"/>
                  <a:pt x="774368" y="4175003"/>
                </a:cubicBezTo>
                <a:cubicBezTo>
                  <a:pt x="667182" y="4170563"/>
                  <a:pt x="559869" y="4157117"/>
                  <a:pt x="452430" y="4173734"/>
                </a:cubicBezTo>
                <a:cubicBezTo>
                  <a:pt x="441369" y="4175244"/>
                  <a:pt x="430117" y="4174115"/>
                  <a:pt x="419576" y="4170436"/>
                </a:cubicBezTo>
                <a:cubicBezTo>
                  <a:pt x="378807" y="4157016"/>
                  <a:pt x="335096" y="4155215"/>
                  <a:pt x="293363" y="4165236"/>
                </a:cubicBezTo>
                <a:cubicBezTo>
                  <a:pt x="216367" y="4182106"/>
                  <a:pt x="139497" y="4189463"/>
                  <a:pt x="61105" y="4174115"/>
                </a:cubicBezTo>
                <a:lnTo>
                  <a:pt x="13323" y="4171265"/>
                </a:lnTo>
                <a:lnTo>
                  <a:pt x="28554" y="3843045"/>
                </a:lnTo>
                <a:cubicBezTo>
                  <a:pt x="30457" y="3722610"/>
                  <a:pt x="27412" y="3602256"/>
                  <a:pt x="15626" y="3482187"/>
                </a:cubicBezTo>
                <a:cubicBezTo>
                  <a:pt x="-847" y="3335690"/>
                  <a:pt x="-4304" y="3188124"/>
                  <a:pt x="5296" y="3041068"/>
                </a:cubicBezTo>
                <a:cubicBezTo>
                  <a:pt x="11786" y="2956911"/>
                  <a:pt x="18539" y="2872754"/>
                  <a:pt x="22776" y="2788472"/>
                </a:cubicBezTo>
                <a:cubicBezTo>
                  <a:pt x="28180" y="2668580"/>
                  <a:pt x="25173" y="2548474"/>
                  <a:pt x="13771" y="2428964"/>
                </a:cubicBezTo>
                <a:cubicBezTo>
                  <a:pt x="4237" y="2337829"/>
                  <a:pt x="3177" y="2246070"/>
                  <a:pt x="10593" y="2154757"/>
                </a:cubicBezTo>
                <a:cubicBezTo>
                  <a:pt x="25690" y="1999286"/>
                  <a:pt x="9931" y="1843813"/>
                  <a:pt x="5032" y="1688466"/>
                </a:cubicBezTo>
                <a:cubicBezTo>
                  <a:pt x="-3577" y="1402691"/>
                  <a:pt x="20393" y="1117045"/>
                  <a:pt x="9666" y="831270"/>
                </a:cubicBezTo>
                <a:cubicBezTo>
                  <a:pt x="3841" y="689908"/>
                  <a:pt x="16420" y="548673"/>
                  <a:pt x="9666" y="407311"/>
                </a:cubicBezTo>
                <a:cubicBezTo>
                  <a:pt x="4105" y="306755"/>
                  <a:pt x="397" y="206200"/>
                  <a:pt x="4105" y="105518"/>
                </a:cubicBezTo>
                <a:cubicBezTo>
                  <a:pt x="5164" y="78059"/>
                  <a:pt x="5826" y="50473"/>
                  <a:pt x="9534" y="23396"/>
                </a:cubicBezTo>
                <a:close/>
              </a:path>
            </a:pathLst>
          </a:custGeom>
          <a:noFill/>
          <a:extLst>
            <a:ext uri="{909E8E84-426E-40DD-AFC4-6F175D3DCCD1}">
              <a14:hiddenFill xmlns:a14="http://schemas.microsoft.com/office/drawing/2010/main">
                <a:solidFill>
                  <a:srgbClr val="FFFFFF"/>
                </a:solidFill>
              </a14:hiddenFill>
            </a:ext>
          </a:extLst>
        </p:spPr>
      </p:pic>
      <p:sp>
        <p:nvSpPr>
          <p:cNvPr id="2059" name="sketch line">
            <a:extLst>
              <a:ext uri="{FF2B5EF4-FFF2-40B4-BE49-F238E27FC236}">
                <a16:creationId xmlns:a16="http://schemas.microsoft.com/office/drawing/2014/main" id="{63C1A86C-B1A8-4AEC-B001-595C91716E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89020" y="5404538"/>
            <a:ext cx="1554480" cy="18288"/>
          </a:xfrm>
          <a:custGeom>
            <a:avLst/>
            <a:gdLst>
              <a:gd name="connsiteX0" fmla="*/ 0 w 1554480"/>
              <a:gd name="connsiteY0" fmla="*/ 0 h 18288"/>
              <a:gd name="connsiteX1" fmla="*/ 549250 w 1554480"/>
              <a:gd name="connsiteY1" fmla="*/ 0 h 18288"/>
              <a:gd name="connsiteX2" fmla="*/ 1082954 w 1554480"/>
              <a:gd name="connsiteY2" fmla="*/ 0 h 18288"/>
              <a:gd name="connsiteX3" fmla="*/ 1554480 w 1554480"/>
              <a:gd name="connsiteY3" fmla="*/ 0 h 18288"/>
              <a:gd name="connsiteX4" fmla="*/ 1554480 w 1554480"/>
              <a:gd name="connsiteY4" fmla="*/ 18288 h 18288"/>
              <a:gd name="connsiteX5" fmla="*/ 1067410 w 1554480"/>
              <a:gd name="connsiteY5" fmla="*/ 18288 h 18288"/>
              <a:gd name="connsiteX6" fmla="*/ 549250 w 1554480"/>
              <a:gd name="connsiteY6" fmla="*/ 18288 h 18288"/>
              <a:gd name="connsiteX7" fmla="*/ 0 w 1554480"/>
              <a:gd name="connsiteY7" fmla="*/ 18288 h 18288"/>
              <a:gd name="connsiteX8" fmla="*/ 0 w 1554480"/>
              <a:gd name="connsiteY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4A0A89A8-3DB9-B3C1-D071-529F167E71BB}"/>
              </a:ext>
            </a:extLst>
          </p:cNvPr>
          <p:cNvSpPr>
            <a:spLocks noGrp="1"/>
          </p:cNvSpPr>
          <p:nvPr>
            <p:ph idx="1"/>
          </p:nvPr>
        </p:nvSpPr>
        <p:spPr>
          <a:xfrm>
            <a:off x="4654294" y="4562856"/>
            <a:ext cx="6903721" cy="1600200"/>
          </a:xfrm>
        </p:spPr>
        <p:txBody>
          <a:bodyPr anchor="ctr">
            <a:normAutofit/>
          </a:bodyPr>
          <a:lstStyle/>
          <a:p>
            <a:pPr lvl="0"/>
            <a:r>
              <a:rPr kumimoji="1" lang="ja-JP" altLang="en-US" sz="4000" dirty="0">
                <a:latin typeface="HGP明朝E" panose="02020900000000000000" pitchFamily="18" charset="-128"/>
                <a:ea typeface="HGP明朝E" panose="02020900000000000000" pitchFamily="18" charset="-128"/>
              </a:rPr>
              <a:t>ガザの停戦</a:t>
            </a:r>
          </a:p>
          <a:p>
            <a:pPr lvl="0"/>
            <a:r>
              <a:rPr kumimoji="1" lang="ja-JP" altLang="en-US" sz="4000" dirty="0">
                <a:latin typeface="HGP明朝E" panose="02020900000000000000" pitchFamily="18" charset="-128"/>
                <a:ea typeface="HGP明朝E" panose="02020900000000000000" pitchFamily="18" charset="-128"/>
              </a:rPr>
              <a:t>ウクライナ戦争を停戦に</a:t>
            </a:r>
            <a:endParaRPr kumimoji="1" lang="en-US" altLang="ja-JP" sz="40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79430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0910F7-4393-4DF4-9840-1D0CCECB2DCD}"/>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全人代　</a:t>
            </a:r>
            <a:r>
              <a:rPr kumimoji="1" lang="en-US" altLang="ja-JP" dirty="0">
                <a:latin typeface="HGP明朝E" panose="02020900000000000000" pitchFamily="18" charset="-128"/>
                <a:ea typeface="HGP明朝E" panose="02020900000000000000" pitchFamily="18" charset="-128"/>
              </a:rPr>
              <a:t>3</a:t>
            </a:r>
            <a:r>
              <a:rPr kumimoji="1" lang="ja-JP" altLang="en-US" dirty="0">
                <a:latin typeface="HGP明朝E" panose="02020900000000000000" pitchFamily="18" charset="-128"/>
                <a:ea typeface="HGP明朝E" panose="02020900000000000000" pitchFamily="18" charset="-128"/>
              </a:rPr>
              <a:t>月</a:t>
            </a:r>
            <a:r>
              <a:rPr kumimoji="1" lang="en-US" altLang="ja-JP" dirty="0">
                <a:latin typeface="HGP明朝E" panose="02020900000000000000" pitchFamily="18" charset="-128"/>
                <a:ea typeface="HGP明朝E" panose="02020900000000000000" pitchFamily="18" charset="-128"/>
              </a:rPr>
              <a:t>5</a:t>
            </a:r>
            <a:r>
              <a:rPr kumimoji="1" lang="ja-JP" altLang="en-US" dirty="0">
                <a:latin typeface="HGP明朝E" panose="02020900000000000000" pitchFamily="18" charset="-128"/>
                <a:ea typeface="HGP明朝E" panose="02020900000000000000" pitchFamily="18" charset="-128"/>
              </a:rPr>
              <a:t>日～</a:t>
            </a:r>
            <a:r>
              <a:rPr kumimoji="1" lang="en-US" altLang="ja-JP" dirty="0">
                <a:latin typeface="HGP明朝E" panose="02020900000000000000" pitchFamily="18" charset="-128"/>
                <a:ea typeface="HGP明朝E" panose="02020900000000000000" pitchFamily="18" charset="-128"/>
              </a:rPr>
              <a:t>11</a:t>
            </a:r>
            <a:r>
              <a:rPr kumimoji="1" lang="ja-JP" altLang="en-US" dirty="0">
                <a:latin typeface="HGP明朝E" panose="02020900000000000000" pitchFamily="18" charset="-128"/>
                <a:ea typeface="HGP明朝E" panose="02020900000000000000" pitchFamily="18" charset="-128"/>
              </a:rPr>
              <a:t>日　</a:t>
            </a:r>
            <a:r>
              <a:rPr kumimoji="1" lang="en-US" altLang="ja-JP" dirty="0">
                <a:latin typeface="HGP明朝E" panose="02020900000000000000" pitchFamily="18" charset="-128"/>
                <a:ea typeface="HGP明朝E" panose="02020900000000000000" pitchFamily="18" charset="-128"/>
              </a:rPr>
              <a:t>7</a:t>
            </a:r>
            <a:r>
              <a:rPr kumimoji="1" lang="ja-JP" altLang="en-US" dirty="0">
                <a:latin typeface="HGP明朝E" panose="02020900000000000000" pitchFamily="18" charset="-128"/>
                <a:ea typeface="HGP明朝E" panose="02020900000000000000" pitchFamily="18" charset="-128"/>
              </a:rPr>
              <a:t>日間</a:t>
            </a:r>
          </a:p>
        </p:txBody>
      </p:sp>
      <p:sp>
        <p:nvSpPr>
          <p:cNvPr id="3" name="コンテンツ プレースホルダー 2">
            <a:extLst>
              <a:ext uri="{FF2B5EF4-FFF2-40B4-BE49-F238E27FC236}">
                <a16:creationId xmlns:a16="http://schemas.microsoft.com/office/drawing/2014/main" id="{9B5D35FA-18F5-52F7-D8C8-DF628C5AA6B0}"/>
              </a:ext>
            </a:extLst>
          </p:cNvPr>
          <p:cNvSpPr>
            <a:spLocks noGrp="1"/>
          </p:cNvSpPr>
          <p:nvPr>
            <p:ph idx="1"/>
          </p:nvPr>
        </p:nvSpPr>
        <p:spPr/>
        <p:txBody>
          <a:bodyPr>
            <a:normAutofit/>
          </a:bodyPr>
          <a:lstStyle/>
          <a:p>
            <a:pPr lvl="0"/>
            <a:r>
              <a:rPr kumimoji="1" lang="ja-JP" altLang="en-US" sz="3200" dirty="0">
                <a:latin typeface="HGP明朝E" panose="02020900000000000000" pitchFamily="18" charset="-128"/>
                <a:ea typeface="HGP明朝E" panose="02020900000000000000" pitchFamily="18" charset="-128"/>
              </a:rPr>
              <a:t>政治活動報告　李強首相</a:t>
            </a:r>
          </a:p>
          <a:p>
            <a:pPr marL="0" lvl="0" indent="0">
              <a:buNone/>
            </a:pPr>
            <a:r>
              <a:rPr kumimoji="1" lang="ja-JP" altLang="en-US" sz="3200" dirty="0">
                <a:latin typeface="HGP明朝E" panose="02020900000000000000" pitchFamily="18" charset="-128"/>
                <a:ea typeface="HGP明朝E" panose="02020900000000000000" pitchFamily="18" charset="-128"/>
              </a:rPr>
              <a:t>　▽</a:t>
            </a:r>
            <a:r>
              <a:rPr kumimoji="1" lang="en-US" altLang="ja-JP" sz="3200" dirty="0">
                <a:latin typeface="HGP明朝E" panose="02020900000000000000" pitchFamily="18" charset="-128"/>
                <a:ea typeface="HGP明朝E" panose="02020900000000000000" pitchFamily="18" charset="-128"/>
              </a:rPr>
              <a:t>2025</a:t>
            </a:r>
            <a:r>
              <a:rPr kumimoji="1" lang="ja-JP" altLang="en-US" sz="3200" dirty="0">
                <a:latin typeface="HGP明朝E" panose="02020900000000000000" pitchFamily="18" charset="-128"/>
                <a:ea typeface="HGP明朝E" panose="02020900000000000000" pitchFamily="18" charset="-128"/>
              </a:rPr>
              <a:t>年の</a:t>
            </a:r>
            <a:r>
              <a:rPr kumimoji="1" lang="en-US" altLang="ja-JP" sz="3200" dirty="0">
                <a:latin typeface="HGP明朝E" panose="02020900000000000000" pitchFamily="18" charset="-128"/>
                <a:ea typeface="HGP明朝E" panose="02020900000000000000" pitchFamily="18" charset="-128"/>
              </a:rPr>
              <a:t>GDP</a:t>
            </a:r>
            <a:r>
              <a:rPr kumimoji="1" lang="ja-JP" altLang="en-US" sz="3200" dirty="0">
                <a:latin typeface="HGP明朝E" panose="02020900000000000000" pitchFamily="18" charset="-128"/>
                <a:ea typeface="HGP明朝E" panose="02020900000000000000" pitchFamily="18" charset="-128"/>
              </a:rPr>
              <a:t>成長率目標</a:t>
            </a:r>
            <a:r>
              <a:rPr kumimoji="1" lang="en-US" altLang="ja-JP" sz="3200" dirty="0">
                <a:latin typeface="HGP明朝E" panose="02020900000000000000" pitchFamily="18" charset="-128"/>
                <a:ea typeface="HGP明朝E" panose="02020900000000000000" pitchFamily="18" charset="-128"/>
              </a:rPr>
              <a:t>5</a:t>
            </a:r>
            <a:r>
              <a:rPr kumimoji="1" lang="ja-JP" altLang="en-US" sz="3200" dirty="0">
                <a:latin typeface="HGP明朝E" panose="02020900000000000000" pitchFamily="18" charset="-128"/>
                <a:ea typeface="HGP明朝E" panose="02020900000000000000" pitchFamily="18" charset="-128"/>
              </a:rPr>
              <a:t>％前後</a:t>
            </a:r>
          </a:p>
          <a:p>
            <a:pPr marL="0" lvl="0" indent="0">
              <a:buNone/>
            </a:pPr>
            <a:r>
              <a:rPr kumimoji="1" lang="ja-JP" altLang="en-US" sz="3200" dirty="0">
                <a:latin typeface="HGP明朝E" panose="02020900000000000000" pitchFamily="18" charset="-128"/>
                <a:ea typeface="HGP明朝E" panose="02020900000000000000" pitchFamily="18" charset="-128"/>
              </a:rPr>
              <a:t>　▽国防予算は前年比</a:t>
            </a:r>
            <a:r>
              <a:rPr kumimoji="1" lang="en-US" altLang="ja-JP" sz="3200" dirty="0">
                <a:latin typeface="HGP明朝E" panose="02020900000000000000" pitchFamily="18" charset="-128"/>
                <a:ea typeface="HGP明朝E" panose="02020900000000000000" pitchFamily="18" charset="-128"/>
              </a:rPr>
              <a:t>7.2</a:t>
            </a:r>
            <a:r>
              <a:rPr kumimoji="1" lang="ja-JP" altLang="en-US" sz="3200" dirty="0">
                <a:latin typeface="HGP明朝E" panose="02020900000000000000" pitchFamily="18" charset="-128"/>
                <a:ea typeface="HGP明朝E" panose="02020900000000000000" pitchFamily="18" charset="-128"/>
              </a:rPr>
              <a:t>％増</a:t>
            </a:r>
          </a:p>
          <a:p>
            <a:pPr lvl="1"/>
            <a:r>
              <a:rPr kumimoji="1" lang="en-US" altLang="ja-JP" sz="2800" dirty="0">
                <a:latin typeface="HGP明朝E" panose="02020900000000000000" pitchFamily="18" charset="-128"/>
                <a:ea typeface="HGP明朝E" panose="02020900000000000000" pitchFamily="18" charset="-128"/>
              </a:rPr>
              <a:t>1</a:t>
            </a:r>
            <a:r>
              <a:rPr kumimoji="1" lang="ja-JP" altLang="en-US" sz="2800" dirty="0">
                <a:latin typeface="HGP明朝E" panose="02020900000000000000" pitchFamily="18" charset="-128"/>
                <a:ea typeface="HGP明朝E" panose="02020900000000000000" pitchFamily="18" charset="-128"/>
              </a:rPr>
              <a:t>兆</a:t>
            </a:r>
            <a:r>
              <a:rPr kumimoji="1" lang="en-US" altLang="ja-JP" sz="2800" dirty="0">
                <a:latin typeface="HGP明朝E" panose="02020900000000000000" pitchFamily="18" charset="-128"/>
                <a:ea typeface="HGP明朝E" panose="02020900000000000000" pitchFamily="18" charset="-128"/>
              </a:rPr>
              <a:t>7846</a:t>
            </a:r>
            <a:r>
              <a:rPr kumimoji="1" lang="ja-JP" altLang="en-US" sz="2800" dirty="0">
                <a:latin typeface="HGP明朝E" panose="02020900000000000000" pitchFamily="18" charset="-128"/>
                <a:ea typeface="HGP明朝E" panose="02020900000000000000" pitchFamily="18" charset="-128"/>
              </a:rPr>
              <a:t>億元（約</a:t>
            </a:r>
            <a:r>
              <a:rPr kumimoji="1" lang="en-US" altLang="ja-JP" sz="2800" dirty="0">
                <a:latin typeface="HGP明朝E" panose="02020900000000000000" pitchFamily="18" charset="-128"/>
                <a:ea typeface="HGP明朝E" panose="02020900000000000000" pitchFamily="18" charset="-128"/>
              </a:rPr>
              <a:t>36</a:t>
            </a:r>
            <a:r>
              <a:rPr kumimoji="1" lang="ja-JP" altLang="en-US" sz="2800" dirty="0">
                <a:latin typeface="HGP明朝E" panose="02020900000000000000" pitchFamily="18" charset="-128"/>
                <a:ea typeface="HGP明朝E" panose="02020900000000000000" pitchFamily="18" charset="-128"/>
              </a:rPr>
              <a:t>兆</a:t>
            </a:r>
            <a:r>
              <a:rPr kumimoji="1" lang="en-US" altLang="ja-JP" sz="2800" dirty="0">
                <a:latin typeface="HGP明朝E" panose="02020900000000000000" pitchFamily="18" charset="-128"/>
                <a:ea typeface="HGP明朝E" panose="02020900000000000000" pitchFamily="18" charset="-128"/>
              </a:rPr>
              <a:t>7600</a:t>
            </a:r>
            <a:r>
              <a:rPr kumimoji="1" lang="ja-JP" altLang="en-US" sz="2800" dirty="0">
                <a:latin typeface="HGP明朝E" panose="02020900000000000000" pitchFamily="18" charset="-128"/>
                <a:ea typeface="HGP明朝E" panose="02020900000000000000" pitchFamily="18" charset="-128"/>
              </a:rPr>
              <a:t>億円）</a:t>
            </a:r>
          </a:p>
          <a:p>
            <a:pPr marL="0" lvl="0" indent="0">
              <a:buNone/>
            </a:pPr>
            <a:r>
              <a:rPr kumimoji="1" lang="ja-JP" altLang="en-US" sz="3200" dirty="0">
                <a:latin typeface="HGP明朝E" panose="02020900000000000000" pitchFamily="18" charset="-128"/>
                <a:ea typeface="HGP明朝E" panose="02020900000000000000" pitchFamily="18" charset="-128"/>
              </a:rPr>
              <a:t>　▽より積極的な財政政策と適度な金融緩和政策</a:t>
            </a:r>
          </a:p>
          <a:p>
            <a:pPr marL="0" lvl="0" indent="0">
              <a:buNone/>
            </a:pPr>
            <a:r>
              <a:rPr kumimoji="1" lang="ja-JP" altLang="en-US" sz="3200" dirty="0">
                <a:latin typeface="HGP明朝E" panose="02020900000000000000" pitchFamily="18" charset="-128"/>
                <a:ea typeface="HGP明朝E" panose="02020900000000000000" pitchFamily="18" charset="-128"/>
              </a:rPr>
              <a:t>　▽大手国有銀行に資本注入</a:t>
            </a:r>
          </a:p>
          <a:p>
            <a:pPr marL="0" lvl="0" indent="0">
              <a:buNone/>
            </a:pPr>
            <a:r>
              <a:rPr kumimoji="1" lang="ja-JP" altLang="en-US" sz="3200" dirty="0">
                <a:latin typeface="HGP明朝E" panose="02020900000000000000" pitchFamily="18" charset="-128"/>
                <a:ea typeface="HGP明朝E" panose="02020900000000000000" pitchFamily="18" charset="-128"/>
              </a:rPr>
              <a:t>　▽台湾独立と外部勢力の干渉反対　</a:t>
            </a:r>
            <a:endParaRPr kumimoji="1" lang="en-US" altLang="ja-JP"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05005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DAA92E-0703-12F0-CF97-E5390086AE15}"/>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中国経済の現状　長期停滞突入</a:t>
            </a:r>
          </a:p>
        </p:txBody>
      </p:sp>
      <p:sp>
        <p:nvSpPr>
          <p:cNvPr id="3" name="コンテンツ プレースホルダー 2">
            <a:extLst>
              <a:ext uri="{FF2B5EF4-FFF2-40B4-BE49-F238E27FC236}">
                <a16:creationId xmlns:a16="http://schemas.microsoft.com/office/drawing/2014/main" id="{6421E604-368B-37A5-BCB4-ABFE0778F831}"/>
              </a:ext>
            </a:extLst>
          </p:cNvPr>
          <p:cNvSpPr>
            <a:spLocks noGrp="1"/>
          </p:cNvSpPr>
          <p:nvPr>
            <p:ph idx="1"/>
          </p:nvPr>
        </p:nvSpPr>
        <p:spPr/>
        <p:txBody>
          <a:bodyPr>
            <a:normAutofit lnSpcReduction="10000"/>
          </a:bodyPr>
          <a:lstStyle/>
          <a:p>
            <a:pPr lvl="0"/>
            <a:r>
              <a:rPr kumimoji="1" lang="ja-JP" altLang="en-US" sz="3600" dirty="0">
                <a:latin typeface="HGP明朝E" panose="02020900000000000000" pitchFamily="18" charset="-128"/>
                <a:ea typeface="HGP明朝E" panose="02020900000000000000" pitchFamily="18" charset="-128"/>
              </a:rPr>
              <a:t>要因</a:t>
            </a:r>
          </a:p>
          <a:p>
            <a:pPr lvl="1"/>
            <a:r>
              <a:rPr kumimoji="1" lang="ja-JP" altLang="en-US" sz="3200" dirty="0">
                <a:latin typeface="HGP明朝E" panose="02020900000000000000" pitchFamily="18" charset="-128"/>
                <a:ea typeface="HGP明朝E" panose="02020900000000000000" pitchFamily="18" charset="-128"/>
              </a:rPr>
              <a:t>不動産バブルの崩壊</a:t>
            </a:r>
          </a:p>
          <a:p>
            <a:pPr lvl="2"/>
            <a:r>
              <a:rPr kumimoji="1" lang="ja-JP" altLang="en-US" sz="2800" dirty="0">
                <a:latin typeface="HGP明朝E" panose="02020900000000000000" pitchFamily="18" charset="-128"/>
                <a:ea typeface="HGP明朝E" panose="02020900000000000000" pitchFamily="18" charset="-128"/>
              </a:rPr>
              <a:t>国内総生産の約</a:t>
            </a:r>
            <a:r>
              <a:rPr kumimoji="1" lang="en-US" altLang="ja-JP" sz="2800" dirty="0">
                <a:latin typeface="HGP明朝E" panose="02020900000000000000" pitchFamily="18" charset="-128"/>
                <a:ea typeface="HGP明朝E" panose="02020900000000000000" pitchFamily="18" charset="-128"/>
              </a:rPr>
              <a:t>3</a:t>
            </a:r>
            <a:r>
              <a:rPr kumimoji="1" lang="ja-JP" altLang="en-US" sz="2800" dirty="0">
                <a:latin typeface="HGP明朝E" panose="02020900000000000000" pitchFamily="18" charset="-128"/>
                <a:ea typeface="HGP明朝E" panose="02020900000000000000" pitchFamily="18" charset="-128"/>
              </a:rPr>
              <a:t>割を占めていた不動産業界</a:t>
            </a:r>
          </a:p>
          <a:p>
            <a:pPr lvl="1"/>
            <a:r>
              <a:rPr kumimoji="1" lang="ja-JP" altLang="en-US" sz="3200" dirty="0">
                <a:latin typeface="HGP明朝E" panose="02020900000000000000" pitchFamily="18" charset="-128"/>
                <a:ea typeface="HGP明朝E" panose="02020900000000000000" pitchFamily="18" charset="-128"/>
              </a:rPr>
              <a:t>消費の低迷</a:t>
            </a:r>
          </a:p>
          <a:p>
            <a:pPr lvl="1"/>
            <a:r>
              <a:rPr kumimoji="1" lang="ja-JP" altLang="en-US" sz="3200" dirty="0">
                <a:latin typeface="HGP明朝E" panose="02020900000000000000" pitchFamily="18" charset="-128"/>
                <a:ea typeface="HGP明朝E" panose="02020900000000000000" pitchFamily="18" charset="-128"/>
              </a:rPr>
              <a:t>新型コロナ禍後の</a:t>
            </a:r>
            <a:r>
              <a:rPr kumimoji="1" lang="en-US" altLang="ja-JP" sz="3200" dirty="0">
                <a:latin typeface="HGP明朝E" panose="02020900000000000000" pitchFamily="18" charset="-128"/>
                <a:ea typeface="HGP明朝E" panose="02020900000000000000" pitchFamily="18" charset="-128"/>
              </a:rPr>
              <a:t>V</a:t>
            </a:r>
            <a:r>
              <a:rPr kumimoji="1" lang="ja-JP" altLang="en-US" sz="3200" dirty="0">
                <a:latin typeface="HGP明朝E" panose="02020900000000000000" pitchFamily="18" charset="-128"/>
                <a:ea typeface="HGP明朝E" panose="02020900000000000000" pitchFamily="18" charset="-128"/>
              </a:rPr>
              <a:t>字回復ならず</a:t>
            </a:r>
          </a:p>
          <a:p>
            <a:pPr lvl="1"/>
            <a:r>
              <a:rPr kumimoji="1" lang="ja-JP" altLang="en-US" sz="3200" dirty="0">
                <a:latin typeface="HGP明朝E" panose="02020900000000000000" pitchFamily="18" charset="-128"/>
                <a:ea typeface="HGP明朝E" panose="02020900000000000000" pitchFamily="18" charset="-128"/>
              </a:rPr>
              <a:t>民営企業に対する締め付け</a:t>
            </a:r>
          </a:p>
          <a:p>
            <a:pPr lvl="1"/>
            <a:r>
              <a:rPr kumimoji="1" lang="ja-JP" altLang="en-US" sz="3200" dirty="0">
                <a:latin typeface="HGP明朝E" panose="02020900000000000000" pitchFamily="18" charset="-128"/>
                <a:ea typeface="HGP明朝E" panose="02020900000000000000" pitchFamily="18" charset="-128"/>
              </a:rPr>
              <a:t>内需を補うはずの輸出の先行き不透明に　トランプ関税が拍車をかける</a:t>
            </a:r>
          </a:p>
          <a:p>
            <a:pPr lvl="1"/>
            <a:r>
              <a:rPr kumimoji="1" lang="ja-JP" altLang="en-US" sz="3200" dirty="0">
                <a:latin typeface="HGP明朝E" panose="02020900000000000000" pitchFamily="18" charset="-128"/>
                <a:ea typeface="HGP明朝E" panose="02020900000000000000" pitchFamily="18" charset="-128"/>
              </a:rPr>
              <a:t>地方政府の債務問題</a:t>
            </a:r>
          </a:p>
        </p:txBody>
      </p:sp>
    </p:spTree>
    <p:extLst>
      <p:ext uri="{BB962C8B-B14F-4D97-AF65-F5344CB8AC3E}">
        <p14:creationId xmlns:p14="http://schemas.microsoft.com/office/powerpoint/2010/main" val="765834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89B654-081B-3271-77C3-7E0CFADF2682}"/>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台湾独立阻止から統一へ</a:t>
            </a:r>
          </a:p>
        </p:txBody>
      </p:sp>
      <p:sp>
        <p:nvSpPr>
          <p:cNvPr id="3" name="コンテンツ プレースホルダー 2">
            <a:extLst>
              <a:ext uri="{FF2B5EF4-FFF2-40B4-BE49-F238E27FC236}">
                <a16:creationId xmlns:a16="http://schemas.microsoft.com/office/drawing/2014/main" id="{067E0D76-A5B6-3443-B506-C49FB74728E2}"/>
              </a:ext>
            </a:extLst>
          </p:cNvPr>
          <p:cNvSpPr>
            <a:spLocks noGrp="1"/>
          </p:cNvSpPr>
          <p:nvPr>
            <p:ph idx="1"/>
          </p:nvPr>
        </p:nvSpPr>
        <p:spPr/>
        <p:txBody>
          <a:bodyPr>
            <a:normAutofit/>
          </a:bodyPr>
          <a:lstStyle/>
          <a:p>
            <a:pPr lvl="0"/>
            <a:r>
              <a:rPr kumimoji="1" lang="ja-JP" altLang="en-US" sz="4000" dirty="0">
                <a:latin typeface="HGP明朝E" panose="02020900000000000000" pitchFamily="18" charset="-128"/>
                <a:ea typeface="HGP明朝E" panose="02020900000000000000" pitchFamily="18" charset="-128"/>
              </a:rPr>
              <a:t>中国の国防費</a:t>
            </a:r>
          </a:p>
          <a:p>
            <a:pPr lvl="1"/>
            <a:r>
              <a:rPr kumimoji="1" lang="en-US" altLang="ja-JP" sz="3600" dirty="0">
                <a:latin typeface="HGP明朝E" panose="02020900000000000000" pitchFamily="18" charset="-128"/>
                <a:ea typeface="HGP明朝E" panose="02020900000000000000" pitchFamily="18" charset="-128"/>
              </a:rPr>
              <a:t>1990</a:t>
            </a:r>
            <a:r>
              <a:rPr kumimoji="1" lang="ja-JP" altLang="en-US" sz="3600" dirty="0">
                <a:latin typeface="HGP明朝E" panose="02020900000000000000" pitchFamily="18" charset="-128"/>
                <a:ea typeface="HGP明朝E" panose="02020900000000000000" pitchFamily="18" charset="-128"/>
              </a:rPr>
              <a:t>年以降一貫して伸び続けている</a:t>
            </a:r>
          </a:p>
          <a:p>
            <a:pPr lvl="1"/>
            <a:r>
              <a:rPr kumimoji="1" lang="ja-JP" altLang="en-US" sz="3600" dirty="0">
                <a:latin typeface="HGP明朝E" panose="02020900000000000000" pitchFamily="18" charset="-128"/>
                <a:ea typeface="HGP明朝E" panose="02020900000000000000" pitchFamily="18" charset="-128"/>
              </a:rPr>
              <a:t>国防費の公表が始まった</a:t>
            </a:r>
            <a:r>
              <a:rPr kumimoji="1" lang="en-US" altLang="ja-JP" sz="3600" dirty="0">
                <a:latin typeface="HGP明朝E" panose="02020900000000000000" pitchFamily="18" charset="-128"/>
                <a:ea typeface="HGP明朝E" panose="02020900000000000000" pitchFamily="18" charset="-128"/>
              </a:rPr>
              <a:t>1978</a:t>
            </a:r>
            <a:r>
              <a:rPr kumimoji="1" lang="ja-JP" altLang="en-US" sz="3600" dirty="0">
                <a:latin typeface="HGP明朝E" panose="02020900000000000000" pitchFamily="18" charset="-128"/>
                <a:ea typeface="HGP明朝E" panose="02020900000000000000" pitchFamily="18" charset="-128"/>
              </a:rPr>
              <a:t>年と比べて</a:t>
            </a:r>
            <a:r>
              <a:rPr kumimoji="1" lang="en-US" altLang="ja-JP" sz="3600" dirty="0">
                <a:latin typeface="HGP明朝E" panose="02020900000000000000" pitchFamily="18" charset="-128"/>
                <a:ea typeface="HGP明朝E" panose="02020900000000000000" pitchFamily="18" charset="-128"/>
              </a:rPr>
              <a:t>100</a:t>
            </a:r>
            <a:r>
              <a:rPr kumimoji="1" lang="ja-JP" altLang="en-US" sz="3600" dirty="0">
                <a:latin typeface="HGP明朝E" panose="02020900000000000000" pitchFamily="18" charset="-128"/>
                <a:ea typeface="HGP明朝E" panose="02020900000000000000" pitchFamily="18" charset="-128"/>
              </a:rPr>
              <a:t>倍超に</a:t>
            </a:r>
          </a:p>
          <a:p>
            <a:pPr lvl="0"/>
            <a:r>
              <a:rPr kumimoji="1" lang="ja-JP" altLang="en-US" sz="4000" dirty="0">
                <a:latin typeface="HGP明朝E" panose="02020900000000000000" pitchFamily="18" charset="-128"/>
                <a:ea typeface="HGP明朝E" panose="02020900000000000000" pitchFamily="18" charset="-128"/>
              </a:rPr>
              <a:t>巨額の国防費が先端技術を導入した装備や情報システムの開発に重点投入される</a:t>
            </a:r>
          </a:p>
        </p:txBody>
      </p:sp>
    </p:spTree>
    <p:extLst>
      <p:ext uri="{BB962C8B-B14F-4D97-AF65-F5344CB8AC3E}">
        <p14:creationId xmlns:p14="http://schemas.microsoft.com/office/powerpoint/2010/main" val="1252442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34B45007-F77B-1FEA-36B7-630FDD9A0D15}"/>
              </a:ext>
            </a:extLst>
          </p:cNvPr>
          <p:cNvSpPr>
            <a:spLocks noGrp="1"/>
          </p:cNvSpPr>
          <p:nvPr>
            <p:ph type="title"/>
          </p:nvPr>
        </p:nvSpPr>
        <p:spPr>
          <a:xfrm>
            <a:off x="630936" y="639520"/>
            <a:ext cx="3429000" cy="1719072"/>
          </a:xfrm>
        </p:spPr>
        <p:txBody>
          <a:bodyPr anchor="b">
            <a:normAutofit/>
          </a:bodyPr>
          <a:lstStyle/>
          <a:p>
            <a:r>
              <a:rPr kumimoji="1" lang="en-US" altLang="ja-JP" sz="5400">
                <a:latin typeface="HGP明朝E" panose="02020900000000000000" pitchFamily="18" charset="-128"/>
                <a:ea typeface="HGP明朝E" panose="02020900000000000000" pitchFamily="18" charset="-128"/>
              </a:rPr>
              <a:t>2027</a:t>
            </a:r>
            <a:r>
              <a:rPr kumimoji="1" lang="ja-JP" altLang="en-US" sz="5400">
                <a:latin typeface="HGP明朝E" panose="02020900000000000000" pitchFamily="18" charset="-128"/>
                <a:ea typeface="HGP明朝E" panose="02020900000000000000" pitchFamily="18" charset="-128"/>
              </a:rPr>
              <a:t>年問題</a:t>
            </a:r>
          </a:p>
        </p:txBody>
      </p:sp>
      <p:sp>
        <p:nvSpPr>
          <p:cNvPr id="3081"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F14DF98F-8B99-AE31-FE55-3CF7410C17AF}"/>
              </a:ext>
            </a:extLst>
          </p:cNvPr>
          <p:cNvSpPr>
            <a:spLocks noGrp="1"/>
          </p:cNvSpPr>
          <p:nvPr>
            <p:ph idx="1"/>
          </p:nvPr>
        </p:nvSpPr>
        <p:spPr>
          <a:xfrm>
            <a:off x="630935" y="2807208"/>
            <a:ext cx="3679807" cy="3410712"/>
          </a:xfrm>
        </p:spPr>
        <p:txBody>
          <a:bodyPr anchor="t">
            <a:normAutofit lnSpcReduction="10000"/>
          </a:bodyPr>
          <a:lstStyle/>
          <a:p>
            <a:pPr lvl="0"/>
            <a:r>
              <a:rPr kumimoji="1" lang="ja-JP" altLang="en-US" dirty="0">
                <a:latin typeface="HGP明朝E" panose="02020900000000000000" pitchFamily="18" charset="-128"/>
                <a:ea typeface="HGP明朝E" panose="02020900000000000000" pitchFamily="18" charset="-128"/>
              </a:rPr>
              <a:t>軍機関紙・解放軍報　</a:t>
            </a:r>
            <a:r>
              <a:rPr kumimoji="1" lang="en-US" altLang="ja-JP" dirty="0">
                <a:latin typeface="HGP明朝E" panose="02020900000000000000" pitchFamily="18" charset="-128"/>
                <a:ea typeface="HGP明朝E" panose="02020900000000000000" pitchFamily="18" charset="-128"/>
              </a:rPr>
              <a:t>3</a:t>
            </a:r>
            <a:r>
              <a:rPr kumimoji="1" lang="ja-JP" altLang="en-US" dirty="0">
                <a:latin typeface="HGP明朝E" panose="02020900000000000000" pitchFamily="18" charset="-128"/>
                <a:ea typeface="HGP明朝E" panose="02020900000000000000" pitchFamily="18" charset="-128"/>
              </a:rPr>
              <a:t>月</a:t>
            </a:r>
            <a:r>
              <a:rPr kumimoji="1" lang="en-US" altLang="ja-JP" dirty="0">
                <a:latin typeface="HGP明朝E" panose="02020900000000000000" pitchFamily="18" charset="-128"/>
                <a:ea typeface="HGP明朝E" panose="02020900000000000000" pitchFamily="18" charset="-128"/>
              </a:rPr>
              <a:t>5</a:t>
            </a:r>
            <a:r>
              <a:rPr kumimoji="1" lang="ja-JP" altLang="en-US" dirty="0">
                <a:latin typeface="HGP明朝E" panose="02020900000000000000" pitchFamily="18" charset="-128"/>
                <a:ea typeface="HGP明朝E" panose="02020900000000000000" pitchFamily="18" charset="-128"/>
              </a:rPr>
              <a:t>日付</a:t>
            </a:r>
            <a:endParaRPr kumimoji="1" lang="en-US" altLang="ja-JP" dirty="0">
              <a:latin typeface="HGP明朝E" panose="02020900000000000000" pitchFamily="18" charset="-128"/>
              <a:ea typeface="HGP明朝E" panose="02020900000000000000" pitchFamily="18" charset="-128"/>
            </a:endParaRPr>
          </a:p>
          <a:p>
            <a:pPr lvl="0"/>
            <a:endParaRPr kumimoji="1" lang="ja-JP" altLang="en-US" dirty="0">
              <a:latin typeface="HGP明朝E" panose="02020900000000000000" pitchFamily="18" charset="-128"/>
              <a:ea typeface="HGP明朝E" panose="02020900000000000000" pitchFamily="18" charset="-128"/>
            </a:endParaRPr>
          </a:p>
          <a:p>
            <a:pPr lvl="1"/>
            <a:r>
              <a:rPr kumimoji="1" lang="en-US" altLang="ja-JP" sz="2800" dirty="0">
                <a:latin typeface="HGP明朝E" panose="02020900000000000000" pitchFamily="18" charset="-128"/>
                <a:ea typeface="HGP明朝E" panose="02020900000000000000" pitchFamily="18" charset="-128"/>
              </a:rPr>
              <a:t>2027</a:t>
            </a:r>
            <a:r>
              <a:rPr kumimoji="1" lang="ja-JP" altLang="en-US" sz="2800" dirty="0">
                <a:latin typeface="HGP明朝E" panose="02020900000000000000" pitchFamily="18" charset="-128"/>
                <a:ea typeface="HGP明朝E" panose="02020900000000000000" pitchFamily="18" charset="-128"/>
              </a:rPr>
              <a:t>年の軍創設</a:t>
            </a:r>
            <a:r>
              <a:rPr kumimoji="1" lang="en-US" altLang="ja-JP" sz="2800" dirty="0">
                <a:latin typeface="HGP明朝E" panose="02020900000000000000" pitchFamily="18" charset="-128"/>
                <a:ea typeface="HGP明朝E" panose="02020900000000000000" pitchFamily="18" charset="-128"/>
              </a:rPr>
              <a:t>100</a:t>
            </a:r>
            <a:r>
              <a:rPr kumimoji="1" lang="ja-JP" altLang="en-US" sz="2800" dirty="0">
                <a:latin typeface="HGP明朝E" panose="02020900000000000000" pitchFamily="18" charset="-128"/>
                <a:ea typeface="HGP明朝E" panose="02020900000000000000" pitchFamily="18" charset="-128"/>
              </a:rPr>
              <a:t>年を念頭に「ここ数年が国防と軍隊建設における重要な時期だ」と訴えた</a:t>
            </a:r>
          </a:p>
        </p:txBody>
      </p:sp>
      <p:pic>
        <p:nvPicPr>
          <p:cNvPr id="3074" name="Picture 2" descr="中国軍機関紙「集団指導」訴え 権力集中に挑戦との見方も(共同通信) - goo ニュース">
            <a:extLst>
              <a:ext uri="{FF2B5EF4-FFF2-40B4-BE49-F238E27FC236}">
                <a16:creationId xmlns:a16="http://schemas.microsoft.com/office/drawing/2014/main" id="{7C4FC013-5682-D37C-0244-3F2C8E191BB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54296" y="1124883"/>
            <a:ext cx="6903720" cy="460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117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6ED27F84-A1A4-4C1B-8DB6-9FB34FD17508}"/>
              </a:ext>
            </a:extLst>
          </p:cNvPr>
          <p:cNvSpPr>
            <a:spLocks noGrp="1"/>
          </p:cNvSpPr>
          <p:nvPr>
            <p:ph type="title"/>
          </p:nvPr>
        </p:nvSpPr>
        <p:spPr>
          <a:xfrm>
            <a:off x="630936" y="639520"/>
            <a:ext cx="3429000" cy="1719072"/>
          </a:xfrm>
        </p:spPr>
        <p:txBody>
          <a:bodyPr anchor="b">
            <a:normAutofit/>
          </a:bodyPr>
          <a:lstStyle/>
          <a:p>
            <a:r>
              <a:rPr kumimoji="1" lang="ja-JP" altLang="en-US" sz="5000" dirty="0">
                <a:latin typeface="HGP明朝E" panose="02020900000000000000" pitchFamily="18" charset="-128"/>
                <a:ea typeface="HGP明朝E" panose="02020900000000000000" pitchFamily="18" charset="-128"/>
              </a:rPr>
              <a:t>米中首脳会談　ちかい</a:t>
            </a:r>
          </a:p>
        </p:txBody>
      </p:sp>
      <p:sp>
        <p:nvSpPr>
          <p:cNvPr id="4105"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2525F3E4-0FCD-E346-3B8D-17D7AD0A6E26}"/>
              </a:ext>
            </a:extLst>
          </p:cNvPr>
          <p:cNvSpPr>
            <a:spLocks noGrp="1"/>
          </p:cNvSpPr>
          <p:nvPr>
            <p:ph idx="1"/>
          </p:nvPr>
        </p:nvSpPr>
        <p:spPr>
          <a:xfrm>
            <a:off x="630936" y="2807208"/>
            <a:ext cx="3429000" cy="3410712"/>
          </a:xfrm>
        </p:spPr>
        <p:txBody>
          <a:bodyPr anchor="t">
            <a:normAutofit/>
          </a:bodyPr>
          <a:lstStyle/>
          <a:p>
            <a:pPr lvl="0"/>
            <a:r>
              <a:rPr kumimoji="1" lang="ja-JP" altLang="en-US" sz="3200" dirty="0">
                <a:latin typeface="HGP明朝E" panose="02020900000000000000" pitchFamily="18" charset="-128"/>
                <a:ea typeface="HGP明朝E" panose="02020900000000000000" pitchFamily="18" charset="-128"/>
              </a:rPr>
              <a:t>超限戦が激化する</a:t>
            </a:r>
            <a:endParaRPr kumimoji="1" lang="en-US" altLang="ja-JP" sz="3200" dirty="0">
              <a:latin typeface="HGP明朝E" panose="02020900000000000000" pitchFamily="18" charset="-128"/>
              <a:ea typeface="HGP明朝E" panose="02020900000000000000" pitchFamily="18" charset="-128"/>
            </a:endParaRPr>
          </a:p>
          <a:p>
            <a:pPr lvl="0"/>
            <a:endParaRPr kumimoji="1" lang="ja-JP" altLang="en-US" sz="3200" dirty="0">
              <a:latin typeface="HGP明朝E" panose="02020900000000000000" pitchFamily="18" charset="-128"/>
              <a:ea typeface="HGP明朝E" panose="02020900000000000000" pitchFamily="18" charset="-128"/>
            </a:endParaRPr>
          </a:p>
          <a:p>
            <a:pPr lvl="0"/>
            <a:r>
              <a:rPr kumimoji="1" lang="ja-JP" altLang="en-US" sz="3200" dirty="0">
                <a:latin typeface="HGP明朝E" panose="02020900000000000000" pitchFamily="18" charset="-128"/>
                <a:ea typeface="HGP明朝E" panose="02020900000000000000" pitchFamily="18" charset="-128"/>
              </a:rPr>
              <a:t>主要なテーマは米台離間、日米離間</a:t>
            </a:r>
          </a:p>
        </p:txBody>
      </p:sp>
      <p:pic>
        <p:nvPicPr>
          <p:cNvPr id="4098" name="Picture 2" descr="米中首脳会談、６月検討 調整「初期段階」と報道：東京新聞デジタル">
            <a:extLst>
              <a:ext uri="{FF2B5EF4-FFF2-40B4-BE49-F238E27FC236}">
                <a16:creationId xmlns:a16="http://schemas.microsoft.com/office/drawing/2014/main" id="{81D62332-86C8-AFE4-CCA0-D9A53B246CB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54296" y="1228439"/>
            <a:ext cx="6903720" cy="4401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311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2A7527CC-9429-5E92-C75A-9DF64A283C78}"/>
              </a:ext>
            </a:extLst>
          </p:cNvPr>
          <p:cNvSpPr>
            <a:spLocks noGrp="1"/>
          </p:cNvSpPr>
          <p:nvPr>
            <p:ph type="title"/>
          </p:nvPr>
        </p:nvSpPr>
        <p:spPr>
          <a:xfrm>
            <a:off x="638882" y="639193"/>
            <a:ext cx="5372918" cy="3573516"/>
          </a:xfrm>
        </p:spPr>
        <p:txBody>
          <a:bodyPr vert="horz" lIns="91440" tIns="45720" rIns="91440" bIns="45720" rtlCol="0" anchor="b">
            <a:normAutofit/>
          </a:bodyPr>
          <a:lstStyle/>
          <a:p>
            <a:r>
              <a:rPr kumimoji="1" lang="ja-JP" altLang="en-US" sz="6600" kern="1200" dirty="0">
                <a:solidFill>
                  <a:schemeClr val="tx1"/>
                </a:solidFill>
                <a:latin typeface="HGP明朝E" panose="02020900000000000000" pitchFamily="18" charset="-128"/>
                <a:ea typeface="HGP明朝E" panose="02020900000000000000" pitchFamily="18" charset="-128"/>
              </a:rPr>
              <a:t>スパイ防止法の制定を</a:t>
            </a:r>
          </a:p>
        </p:txBody>
      </p:sp>
      <p:sp>
        <p:nvSpPr>
          <p:cNvPr id="4" name="テキスト プレースホルダー 3">
            <a:extLst>
              <a:ext uri="{FF2B5EF4-FFF2-40B4-BE49-F238E27FC236}">
                <a16:creationId xmlns:a16="http://schemas.microsoft.com/office/drawing/2014/main" id="{267BC346-86DE-A4EA-90AF-0834E8E2C5E7}"/>
              </a:ext>
            </a:extLst>
          </p:cNvPr>
          <p:cNvSpPr>
            <a:spLocks noGrp="1"/>
          </p:cNvSpPr>
          <p:nvPr>
            <p:ph type="body" idx="1"/>
          </p:nvPr>
        </p:nvSpPr>
        <p:spPr>
          <a:xfrm>
            <a:off x="638882" y="4631161"/>
            <a:ext cx="3571810" cy="1559327"/>
          </a:xfrm>
        </p:spPr>
        <p:txBody>
          <a:bodyPr vert="horz" lIns="91440" tIns="45720" rIns="91440" bIns="45720" rtlCol="0">
            <a:normAutofit/>
          </a:bodyPr>
          <a:lstStyle/>
          <a:p>
            <a:endParaRPr lang="en-US" altLang="ja-JP" sz="2400" kern="1200">
              <a:solidFill>
                <a:schemeClr val="tx1"/>
              </a:solidFill>
              <a:latin typeface="+mn-lt"/>
              <a:ea typeface="+mn-ea"/>
              <a:cs typeface="+mn-cs"/>
            </a:endParaRPr>
          </a:p>
        </p:txBody>
      </p:sp>
      <p:sp>
        <p:nvSpPr>
          <p:cNvPr id="13"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図 5" descr="テキスト が含まれている画像&#10;&#10;AI によって生成されたコンテンツは間違っている可能性があります。">
            <a:extLst>
              <a:ext uri="{FF2B5EF4-FFF2-40B4-BE49-F238E27FC236}">
                <a16:creationId xmlns:a16="http://schemas.microsoft.com/office/drawing/2014/main" id="{6C4BE458-D7A7-ABC6-7331-3AEC332E23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486400" y="1333881"/>
            <a:ext cx="5550408" cy="4162806"/>
          </a:xfrm>
          <a:prstGeom prst="rect">
            <a:avLst/>
          </a:prstGeom>
        </p:spPr>
      </p:pic>
    </p:spTree>
    <p:extLst>
      <p:ext uri="{BB962C8B-B14F-4D97-AF65-F5344CB8AC3E}">
        <p14:creationId xmlns:p14="http://schemas.microsoft.com/office/powerpoint/2010/main" val="309483191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35</TotalTime>
  <Words>312</Words>
  <Application>Microsoft Office PowerPoint</Application>
  <PresentationFormat>ワイド画面</PresentationFormat>
  <Paragraphs>43</Paragraphs>
  <Slides>9</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vt:i4>
      </vt:variant>
    </vt:vector>
  </HeadingPairs>
  <TitlesOfParts>
    <vt:vector size="14" baseType="lpstr">
      <vt:lpstr>HGP明朝E</vt:lpstr>
      <vt:lpstr>游ゴシック</vt:lpstr>
      <vt:lpstr>游ゴシック Light</vt:lpstr>
      <vt:lpstr>Arial</vt:lpstr>
      <vt:lpstr>Office テーマ</vt:lpstr>
      <vt:lpstr>中国・全国人民代表大会</vt:lpstr>
      <vt:lpstr>要点</vt:lpstr>
      <vt:lpstr>トランプ政権の外交戦略</vt:lpstr>
      <vt:lpstr>全人代　3月5日～11日　7日間</vt:lpstr>
      <vt:lpstr>中国経済の現状　長期停滞突入</vt:lpstr>
      <vt:lpstr>台湾独立阻止から統一へ</vt:lpstr>
      <vt:lpstr>2027年問題</vt:lpstr>
      <vt:lpstr>米中首脳会談　ちかい</vt:lpstr>
      <vt:lpstr>スパイ防止法の制定を</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yoshio watanabe</dc:creator>
  <cp:revision>2</cp:revision>
  <dcterms:created xsi:type="dcterms:W3CDTF">2025-03-18T13:08:05Z</dcterms:created>
  <dcterms:modified xsi:type="dcterms:W3CDTF">2025-03-21T00:24:35Z</dcterms:modified>
</cp:coreProperties>
</file>