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87" r:id="rId4"/>
    <p:sldId id="257" r:id="rId5"/>
    <p:sldId id="258" r:id="rId6"/>
    <p:sldId id="286" r:id="rId7"/>
    <p:sldId id="259" r:id="rId8"/>
    <p:sldId id="260" r:id="rId9"/>
    <p:sldId id="268" r:id="rId10"/>
    <p:sldId id="269" r:id="rId11"/>
    <p:sldId id="273" r:id="rId12"/>
    <p:sldId id="276" r:id="rId13"/>
    <p:sldId id="284"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6352" autoAdjust="0"/>
  </p:normalViewPr>
  <p:slideViewPr>
    <p:cSldViewPr snapToGrid="0">
      <p:cViewPr varScale="1">
        <p:scale>
          <a:sx n="85" d="100"/>
          <a:sy n="85" d="100"/>
        </p:scale>
        <p:origin x="114" y="21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A0033C-7BDF-03E3-1992-6B11E42ACCD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3D460DA-56F1-2FB9-94DF-4E19183C62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4C4D655-8A68-D5E6-6757-9722F5B634DC}"/>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5CEFB6AE-A568-E8A0-3A25-C406BD6F4A4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52FBE80-5B7D-5953-C711-D244C780A10D}"/>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197341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48C383-B5DC-9DF3-A485-8187CD011B5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9B982BD-33FC-99FF-FD53-47CFE23772E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857789-B95F-1D84-1DC5-8D21A8A5AED1}"/>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50CF5B1E-3ED7-DFCD-A378-D12743F4AF9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1F53D8-856F-BED4-C546-AD389AABFA76}"/>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3215407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9F07FE-5F7C-A54C-7CF6-5EE7DB1E779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430028A-89F4-AE5A-60DC-872349EF29A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7EA77F-63E8-3F6C-432B-07F5F8DAE127}"/>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0979E173-1874-4D16-989E-5076954035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1DA3611-782B-D7F2-444C-D0D5B6755E60}"/>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2127996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42DA0-942D-DD2B-F0B5-AA8D713436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9F65856-9EE3-417B-521E-71EDA65D54B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E952896-ECF7-6356-1EBC-DAD39AB58F46}"/>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F74F9966-94EB-27AB-C539-8C9C39FEAB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A76CCD6-2A6D-4CFD-C829-C96847664FF7}"/>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356144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198ACA-952E-5D40-26C9-4B3B72B92F7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8C72291-C95C-83AB-99B7-96A9AAF8658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5B0A26A-676D-D39C-0E17-4B11B4B1849C}"/>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B81AF9E1-08B4-71FF-0872-E5513519545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2676390-3C39-CA1C-10DD-005B26C6A19F}"/>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1276523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3F0F4F-4208-EA5B-E0DE-F9048B033FA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825EE18-90A9-A1AF-DAC1-F11953D88F4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E150C83-07AD-D1FD-BAC6-36E74F68FB7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382BD7E-936F-927D-D934-2D0BA3ADB6E3}"/>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6" name="フッター プレースホルダー 5">
            <a:extLst>
              <a:ext uri="{FF2B5EF4-FFF2-40B4-BE49-F238E27FC236}">
                <a16:creationId xmlns:a16="http://schemas.microsoft.com/office/drawing/2014/main" id="{FCB66F3A-A3FC-826F-BE1C-639B9D8127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C95C2EF-476D-FB10-19AD-6B425B9B203D}"/>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50860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E32F52-8155-7563-2BA8-7080E895D1E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3A2E66E-993F-D0A2-354A-0E720ADFF3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CD854B1-A4AB-E868-6194-BBE732A83DF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D9E510B-C9F8-BFEA-520D-B6947F6F17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2E5768C-A77F-C3DA-E0AE-2DBA0238EC1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36C2E5A-EE25-D46E-6848-DF56234F9290}"/>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8" name="フッター プレースホルダー 7">
            <a:extLst>
              <a:ext uri="{FF2B5EF4-FFF2-40B4-BE49-F238E27FC236}">
                <a16:creationId xmlns:a16="http://schemas.microsoft.com/office/drawing/2014/main" id="{326DCCCE-96C4-71C9-7427-DD03AB1C83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A7E971C-D063-BE7C-DBB7-9F7996A56588}"/>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2026312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170A7E-9BCC-0770-EBA3-FEADC9FF3E7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8A81934-C060-2C79-E349-618646A019C1}"/>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4" name="フッター プレースホルダー 3">
            <a:extLst>
              <a:ext uri="{FF2B5EF4-FFF2-40B4-BE49-F238E27FC236}">
                <a16:creationId xmlns:a16="http://schemas.microsoft.com/office/drawing/2014/main" id="{326225DF-2DAD-65B0-A5F8-FCC3C9FF385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496832D-AF9A-A694-BFDE-B3BF0F47B3D2}"/>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10481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930F801-1C0F-CFDC-2DE8-205934416095}"/>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3" name="フッター プレースホルダー 2">
            <a:extLst>
              <a:ext uri="{FF2B5EF4-FFF2-40B4-BE49-F238E27FC236}">
                <a16:creationId xmlns:a16="http://schemas.microsoft.com/office/drawing/2014/main" id="{67DBE528-CD6C-0241-9FFE-592DE9B8DE3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86D79E-3CEF-D03E-3E50-AE7565F0486A}"/>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143157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2209AD-6A0A-51B7-E80C-0D0879F594D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76C0-69A9-CCFD-5609-38D01A2853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E323749-C698-F236-AC8F-4CD5752B40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370891E-F143-EEBB-917D-95F975047450}"/>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6" name="フッター プレースホルダー 5">
            <a:extLst>
              <a:ext uri="{FF2B5EF4-FFF2-40B4-BE49-F238E27FC236}">
                <a16:creationId xmlns:a16="http://schemas.microsoft.com/office/drawing/2014/main" id="{FE266399-80B9-A093-592F-90097A38962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D576353-C51D-BD39-C35D-9027C6ADA458}"/>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328419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85EE3D-DE9A-6751-029E-D71EAFC8B1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350D2D0-9E31-7D50-81E5-D623F169E7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1F75C3BB-6AA1-EACA-D6B9-6D63EB2D16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BEC6146-FC9B-E9C7-FE25-840006EBB592}"/>
              </a:ext>
            </a:extLst>
          </p:cNvPr>
          <p:cNvSpPr>
            <a:spLocks noGrp="1"/>
          </p:cNvSpPr>
          <p:nvPr>
            <p:ph type="dt" sz="half" idx="10"/>
          </p:nvPr>
        </p:nvSpPr>
        <p:spPr/>
        <p:txBody>
          <a:bodyPr/>
          <a:lstStyle/>
          <a:p>
            <a:fld id="{822E1420-766C-4933-BC45-0BDFCEB69C1D}" type="datetimeFigureOut">
              <a:rPr kumimoji="1" lang="ja-JP" altLang="en-US" smtClean="0"/>
              <a:t>2025/5/24</a:t>
            </a:fld>
            <a:endParaRPr kumimoji="1" lang="ja-JP" altLang="en-US"/>
          </a:p>
        </p:txBody>
      </p:sp>
      <p:sp>
        <p:nvSpPr>
          <p:cNvPr id="6" name="フッター プレースホルダー 5">
            <a:extLst>
              <a:ext uri="{FF2B5EF4-FFF2-40B4-BE49-F238E27FC236}">
                <a16:creationId xmlns:a16="http://schemas.microsoft.com/office/drawing/2014/main" id="{18D8118A-E62C-391B-C5DF-7A10148E3C2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2ABC62C-943F-0553-2D6D-13E4024D281D}"/>
              </a:ext>
            </a:extLst>
          </p:cNvPr>
          <p:cNvSpPr>
            <a:spLocks noGrp="1"/>
          </p:cNvSpPr>
          <p:nvPr>
            <p:ph type="sldNum" sz="quarter" idx="12"/>
          </p:nvPr>
        </p:nvSpPr>
        <p:spPr/>
        <p:txBody>
          <a:body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96286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00C7C4C-06D3-1C18-6292-F2818257F8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1C9C7A-038A-A735-F548-53E862857A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D894F2A-55DE-DABB-E0B5-871D5309D1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22E1420-766C-4933-BC45-0BDFCEB69C1D}" type="datetimeFigureOut">
              <a:rPr kumimoji="1" lang="ja-JP" altLang="en-US" smtClean="0"/>
              <a:t>2025/5/24</a:t>
            </a:fld>
            <a:endParaRPr kumimoji="1" lang="ja-JP" altLang="en-US"/>
          </a:p>
        </p:txBody>
      </p:sp>
      <p:sp>
        <p:nvSpPr>
          <p:cNvPr id="5" name="フッター プレースホルダー 4">
            <a:extLst>
              <a:ext uri="{FF2B5EF4-FFF2-40B4-BE49-F238E27FC236}">
                <a16:creationId xmlns:a16="http://schemas.microsoft.com/office/drawing/2014/main" id="{C460BCAD-6AEC-9A23-882E-32B0F919C1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504F1A7-5677-92A4-6CC8-60E20685FC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8F313E3-2334-408A-993F-6B6A9D0BD5DC}" type="slidenum">
              <a:rPr kumimoji="1" lang="ja-JP" altLang="en-US" smtClean="0"/>
              <a:t>‹#›</a:t>
            </a:fld>
            <a:endParaRPr kumimoji="1" lang="ja-JP" altLang="en-US"/>
          </a:p>
        </p:txBody>
      </p:sp>
    </p:spTree>
    <p:extLst>
      <p:ext uri="{BB962C8B-B14F-4D97-AF65-F5344CB8AC3E}">
        <p14:creationId xmlns:p14="http://schemas.microsoft.com/office/powerpoint/2010/main" val="301856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233506-642E-E933-6456-9602620C1DE4}"/>
              </a:ext>
            </a:extLst>
          </p:cNvPr>
          <p:cNvSpPr>
            <a:spLocks noGrp="1"/>
          </p:cNvSpPr>
          <p:nvPr>
            <p:ph type="ctrTitle"/>
          </p:nvPr>
        </p:nvSpPr>
        <p:spPr/>
        <p:txBody>
          <a:bodyPr>
            <a:normAutofit/>
          </a:bodyPr>
          <a:lstStyle/>
          <a:p>
            <a:r>
              <a:rPr kumimoji="1" lang="ja-JP" altLang="en-US" dirty="0">
                <a:latin typeface="HGP明朝E" panose="02020900000000000000" pitchFamily="18" charset="-128"/>
                <a:ea typeface="HGP明朝E" panose="02020900000000000000" pitchFamily="18" charset="-128"/>
              </a:rPr>
              <a:t>スパイ防止法制定の</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国民運動をスタート</a:t>
            </a:r>
          </a:p>
        </p:txBody>
      </p:sp>
      <p:sp>
        <p:nvSpPr>
          <p:cNvPr id="3" name="字幕 2">
            <a:extLst>
              <a:ext uri="{FF2B5EF4-FFF2-40B4-BE49-F238E27FC236}">
                <a16:creationId xmlns:a16="http://schemas.microsoft.com/office/drawing/2014/main" id="{1C4D41A8-4362-A2A2-9951-4C2B784B1443}"/>
              </a:ext>
            </a:extLst>
          </p:cNvPr>
          <p:cNvSpPr>
            <a:spLocks noGrp="1"/>
          </p:cNvSpPr>
          <p:nvPr>
            <p:ph type="subTitle" idx="1"/>
          </p:nvPr>
        </p:nvSpPr>
        <p:spPr>
          <a:xfrm>
            <a:off x="1524000" y="4382326"/>
            <a:ext cx="9144000" cy="1655762"/>
          </a:xfrm>
        </p:spPr>
        <p:txBody>
          <a:bodyPr/>
          <a:lstStyle/>
          <a:p>
            <a:r>
              <a:rPr lang="ja-JP" altLang="en-US" dirty="0">
                <a:latin typeface="HGP明朝E" panose="02020900000000000000" pitchFamily="18" charset="-128"/>
                <a:ea typeface="HGP明朝E" panose="02020900000000000000" pitchFamily="18" charset="-128"/>
              </a:rPr>
              <a:t>情報パック</a:t>
            </a:r>
            <a:r>
              <a:rPr kumimoji="1" lang="ja-JP" altLang="en-US" dirty="0">
                <a:latin typeface="HGP明朝E" panose="02020900000000000000" pitchFamily="18" charset="-128"/>
                <a:ea typeface="HGP明朝E" panose="02020900000000000000" pitchFamily="18" charset="-128"/>
              </a:rPr>
              <a:t>５月号</a:t>
            </a:r>
          </a:p>
        </p:txBody>
      </p:sp>
    </p:spTree>
    <p:extLst>
      <p:ext uri="{BB962C8B-B14F-4D97-AF65-F5344CB8AC3E}">
        <p14:creationId xmlns:p14="http://schemas.microsoft.com/office/powerpoint/2010/main" val="1302270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04140F-CE42-6406-06E6-48333541389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今後、中国による日米離間工作、米台離間工作が激烈に展開される</a:t>
            </a:r>
          </a:p>
        </p:txBody>
      </p:sp>
      <p:sp>
        <p:nvSpPr>
          <p:cNvPr id="3" name="コンテンツ プレースホルダー 2">
            <a:extLst>
              <a:ext uri="{FF2B5EF4-FFF2-40B4-BE49-F238E27FC236}">
                <a16:creationId xmlns:a16="http://schemas.microsoft.com/office/drawing/2014/main" id="{FD719B93-DE9A-E612-A3D1-2B12B7D4EEA3}"/>
              </a:ext>
            </a:extLst>
          </p:cNvPr>
          <p:cNvSpPr>
            <a:spLocks noGrp="1"/>
          </p:cNvSpPr>
          <p:nvPr>
            <p:ph idx="1"/>
          </p:nvPr>
        </p:nvSpPr>
        <p:spPr/>
        <p:txBody>
          <a:bodyPr>
            <a:normAutofit/>
          </a:bodyPr>
          <a:lstStyle/>
          <a:p>
            <a:pPr lvl="0"/>
            <a:r>
              <a:rPr lang="en-US" altLang="ja-JP" sz="4000" dirty="0">
                <a:latin typeface="HGP明朝E" panose="02020900000000000000" pitchFamily="18" charset="-128"/>
                <a:ea typeface="HGP明朝E" panose="02020900000000000000" pitchFamily="18" charset="-128"/>
              </a:rPr>
              <a:t>『</a:t>
            </a:r>
            <a:r>
              <a:rPr kumimoji="1" lang="ja-JP" altLang="en-US" sz="4000" dirty="0">
                <a:latin typeface="HGP明朝E" panose="02020900000000000000" pitchFamily="18" charset="-128"/>
                <a:ea typeface="HGP明朝E" panose="02020900000000000000" pitchFamily="18" charset="-128"/>
              </a:rPr>
              <a:t>目に見えぬ侵略</a:t>
            </a:r>
            <a:r>
              <a:rPr kumimoji="1" lang="en-US" altLang="ja-JP" sz="4000" dirty="0">
                <a:latin typeface="HGP明朝E" panose="02020900000000000000" pitchFamily="18" charset="-128"/>
                <a:ea typeface="HGP明朝E" panose="02020900000000000000" pitchFamily="18" charset="-128"/>
              </a:rPr>
              <a:t>』</a:t>
            </a:r>
            <a:r>
              <a:rPr kumimoji="1" lang="ja-JP" altLang="en-US" sz="4000" dirty="0">
                <a:latin typeface="HGP明朝E" panose="02020900000000000000" pitchFamily="18" charset="-128"/>
                <a:ea typeface="HGP明朝E" panose="02020900000000000000" pitchFamily="18" charset="-128"/>
              </a:rPr>
              <a:t>２０１８年２月出帆</a:t>
            </a:r>
            <a:endParaRPr kumimoji="1" lang="en-US" altLang="ja-JP" sz="4000" dirty="0">
              <a:latin typeface="HGP明朝E" panose="02020900000000000000" pitchFamily="18" charset="-128"/>
              <a:ea typeface="HGP明朝E" panose="02020900000000000000" pitchFamily="18" charset="-128"/>
            </a:endParaRPr>
          </a:p>
          <a:p>
            <a:pPr lvl="0"/>
            <a:endParaRPr kumimoji="1" lang="ja-JP" altLang="en-US" sz="40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オーストラリア、クライブ・ハミルトン氏</a:t>
            </a:r>
          </a:p>
          <a:p>
            <a:pPr lvl="2"/>
            <a:r>
              <a:rPr kumimoji="1" lang="ja-JP" altLang="en-US" sz="3200" dirty="0">
                <a:latin typeface="HGP明朝E" panose="02020900000000000000" pitchFamily="18" charset="-128"/>
                <a:ea typeface="HGP明朝E" panose="02020900000000000000" pitchFamily="18" charset="-128"/>
              </a:rPr>
              <a:t>日本について　「数千人にものぼる中国共産党エージェントが活動し、スパイ活動や影響工作、そして統一戦線活動に従事。日本の政府機関の独立性を損ね、北京が地域を支配するために行っている工作に対抗する日本の力を弱めようとしている」</a:t>
            </a:r>
          </a:p>
        </p:txBody>
      </p:sp>
    </p:spTree>
    <p:extLst>
      <p:ext uri="{BB962C8B-B14F-4D97-AF65-F5344CB8AC3E}">
        <p14:creationId xmlns:p14="http://schemas.microsoft.com/office/powerpoint/2010/main" val="833294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4FBD7193-2664-FB78-8232-C2BE846B3B5B}"/>
              </a:ext>
            </a:extLst>
          </p:cNvPr>
          <p:cNvSpPr>
            <a:spLocks noGrp="1"/>
          </p:cNvSpPr>
          <p:nvPr>
            <p:ph type="title"/>
          </p:nvPr>
        </p:nvSpPr>
        <p:spPr>
          <a:xfrm>
            <a:off x="836679" y="723898"/>
            <a:ext cx="6002110" cy="1495425"/>
          </a:xfrm>
        </p:spPr>
        <p:txBody>
          <a:bodyPr>
            <a:normAutofit/>
          </a:bodyPr>
          <a:lstStyle/>
          <a:p>
            <a:r>
              <a:rPr kumimoji="1" lang="ja-JP" altLang="en-US" sz="4000">
                <a:latin typeface="HGP明朝E" panose="02020900000000000000" pitchFamily="18" charset="-128"/>
                <a:ea typeface="HGP明朝E" panose="02020900000000000000" pitchFamily="18" charset="-128"/>
              </a:rPr>
              <a:t>今こそスパイ防止法の制定を</a:t>
            </a:r>
          </a:p>
        </p:txBody>
      </p:sp>
      <p:sp>
        <p:nvSpPr>
          <p:cNvPr id="3" name="コンテンツ プレースホルダー 2">
            <a:extLst>
              <a:ext uri="{FF2B5EF4-FFF2-40B4-BE49-F238E27FC236}">
                <a16:creationId xmlns:a16="http://schemas.microsoft.com/office/drawing/2014/main" id="{444330DF-AE6D-DE2B-5721-43550983080D}"/>
              </a:ext>
            </a:extLst>
          </p:cNvPr>
          <p:cNvSpPr>
            <a:spLocks noGrp="1"/>
          </p:cNvSpPr>
          <p:nvPr>
            <p:ph idx="1"/>
          </p:nvPr>
        </p:nvSpPr>
        <p:spPr>
          <a:xfrm>
            <a:off x="836680" y="2405067"/>
            <a:ext cx="6002110" cy="3729034"/>
          </a:xfrm>
        </p:spPr>
        <p:txBody>
          <a:bodyPr>
            <a:normAutofit/>
          </a:bodyPr>
          <a:lstStyle/>
          <a:p>
            <a:pPr lvl="0"/>
            <a:r>
              <a:rPr kumimoji="1" lang="ja-JP" altLang="en-US" sz="3200" dirty="0">
                <a:latin typeface="HGP明朝E" panose="02020900000000000000" pitchFamily="18" charset="-128"/>
                <a:ea typeface="HGP明朝E" panose="02020900000000000000" pitchFamily="18" charset="-128"/>
              </a:rPr>
              <a:t>特定秘密保護法の制定　</a:t>
            </a:r>
            <a:endParaRPr lang="en-US" altLang="ja-JP" sz="3200" dirty="0">
              <a:latin typeface="HGP明朝E" panose="02020900000000000000" pitchFamily="18" charset="-128"/>
              <a:ea typeface="HGP明朝E" panose="02020900000000000000" pitchFamily="18" charset="-128"/>
            </a:endParaRPr>
          </a:p>
          <a:p>
            <a:pPr marL="0" lvl="0" indent="0">
              <a:buNone/>
            </a:pPr>
            <a:r>
              <a:rPr kumimoji="1" lang="ja-JP" altLang="en-US" sz="3200" dirty="0">
                <a:latin typeface="HGP明朝E" panose="02020900000000000000" pitchFamily="18" charset="-128"/>
                <a:ea typeface="HGP明朝E" panose="02020900000000000000" pitchFamily="18" charset="-128"/>
              </a:rPr>
              <a:t>　</a:t>
            </a:r>
            <a:r>
              <a:rPr kumimoji="1" lang="ja-JP" altLang="en-US" sz="2800" dirty="0">
                <a:latin typeface="HGP明朝E" panose="02020900000000000000" pitchFamily="18" charset="-128"/>
                <a:ea typeface="HGP明朝E" panose="02020900000000000000" pitchFamily="18" charset="-128"/>
              </a:rPr>
              <a:t>２０１３年</a:t>
            </a:r>
            <a:endParaRPr kumimoji="1" lang="en-US" altLang="ja-JP" sz="2800" dirty="0">
              <a:latin typeface="HGP明朝E" panose="02020900000000000000" pitchFamily="18" charset="-128"/>
              <a:ea typeface="HGP明朝E" panose="02020900000000000000" pitchFamily="18" charset="-128"/>
            </a:endParaRPr>
          </a:p>
          <a:p>
            <a:pPr lvl="0"/>
            <a:endParaRPr kumimoji="1" lang="ja-JP" altLang="en-US" sz="3200" dirty="0">
              <a:latin typeface="HGP明朝E" panose="02020900000000000000" pitchFamily="18" charset="-128"/>
              <a:ea typeface="HGP明朝E" panose="02020900000000000000" pitchFamily="18" charset="-128"/>
            </a:endParaRPr>
          </a:p>
          <a:p>
            <a:pPr lvl="0"/>
            <a:r>
              <a:rPr kumimoji="1" lang="ja-JP" altLang="en-US" sz="3200" dirty="0">
                <a:latin typeface="HGP明朝E" panose="02020900000000000000" pitchFamily="18" charset="-128"/>
                <a:ea typeface="HGP明朝E" panose="02020900000000000000" pitchFamily="18" charset="-128"/>
              </a:rPr>
              <a:t>セキュリティクリアランス法の制定　</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２０２４年５月　今年５月１７日までの政令で施行される</a:t>
            </a:r>
          </a:p>
        </p:txBody>
      </p:sp>
      <p:pic>
        <p:nvPicPr>
          <p:cNvPr id="3074" name="Picture 2" descr="女性宰相へ「国会追及はトレーニング」高市早苗氏・独占インタビュー「不条理にきちっと戦う」「安倍総理に電話できないのは本当にさびしい」 - zakⅡ">
            <a:extLst>
              <a:ext uri="{FF2B5EF4-FFF2-40B4-BE49-F238E27FC236}">
                <a16:creationId xmlns:a16="http://schemas.microsoft.com/office/drawing/2014/main" id="{90B8C267-A67B-BF63-D87B-56A4CD7582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83" r="6493"/>
          <a:stretch>
            <a:fillRect/>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876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119B2D-C911-5778-9D91-44563ED44E2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次はスパイ防止法が必要</a:t>
            </a:r>
          </a:p>
        </p:txBody>
      </p:sp>
      <p:sp>
        <p:nvSpPr>
          <p:cNvPr id="3" name="コンテンツ プレースホルダー 2">
            <a:extLst>
              <a:ext uri="{FF2B5EF4-FFF2-40B4-BE49-F238E27FC236}">
                <a16:creationId xmlns:a16="http://schemas.microsoft.com/office/drawing/2014/main" id="{34232512-BB31-A83A-47A5-0F54258C420C}"/>
              </a:ext>
            </a:extLst>
          </p:cNvPr>
          <p:cNvSpPr>
            <a:spLocks noGrp="1"/>
          </p:cNvSpPr>
          <p:nvPr>
            <p:ph idx="1"/>
          </p:nvPr>
        </p:nvSpPr>
        <p:spPr/>
        <p:txBody>
          <a:bodyPr>
            <a:normAutofit lnSpcReduction="10000"/>
          </a:bodyPr>
          <a:lstStyle/>
          <a:p>
            <a:pPr lvl="0"/>
            <a:r>
              <a:rPr kumimoji="1" lang="ja-JP" altLang="en-US" sz="3200" dirty="0">
                <a:latin typeface="HGP明朝E" panose="02020900000000000000" pitchFamily="18" charset="-128"/>
                <a:ea typeface="HGP明朝E" panose="02020900000000000000" pitchFamily="18" charset="-128"/>
              </a:rPr>
              <a:t>敵性国家による諜報謀略活動から我が国の権益を守る</a:t>
            </a:r>
          </a:p>
          <a:p>
            <a:pPr lvl="0"/>
            <a:r>
              <a:rPr kumimoji="1" lang="ja-JP" altLang="en-US" sz="3200" dirty="0">
                <a:latin typeface="HGP明朝E" panose="02020900000000000000" pitchFamily="18" charset="-128"/>
                <a:ea typeface="HGP明朝E" panose="02020900000000000000" pitchFamily="18" charset="-128"/>
              </a:rPr>
              <a:t>日本の刑事法にはスパイ行為を直接罰する罪が存在しない</a:t>
            </a:r>
          </a:p>
          <a:p>
            <a:pPr lvl="1"/>
            <a:r>
              <a:rPr kumimoji="1" lang="ja-JP" altLang="en-US" sz="2800" dirty="0">
                <a:latin typeface="HGP明朝E" panose="02020900000000000000" pitchFamily="18" charset="-128"/>
                <a:ea typeface="HGP明朝E" panose="02020900000000000000" pitchFamily="18" charset="-128"/>
              </a:rPr>
              <a:t>スパイ行為とは、敵国や競争相手などの機密情報を正当な許可を得ずに取得する行為</a:t>
            </a:r>
          </a:p>
          <a:p>
            <a:pPr lvl="1"/>
            <a:r>
              <a:rPr kumimoji="1" lang="ja-JP" altLang="en-US" sz="2800" dirty="0">
                <a:latin typeface="HGP明朝E" panose="02020900000000000000" pitchFamily="18" charset="-128"/>
                <a:ea typeface="HGP明朝E" panose="02020900000000000000" pitchFamily="18" charset="-128"/>
              </a:rPr>
              <a:t>日本では窃盗罪や横領罪、不正競争防止法の領得罪など、全然関係のない罪にひっかけてスパイを立件している</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highlight>
                  <a:srgbClr val="FFFF00"/>
                </a:highlight>
                <a:latin typeface="HGP明朝E" panose="02020900000000000000" pitchFamily="18" charset="-128"/>
                <a:ea typeface="HGP明朝E" panose="02020900000000000000" pitchFamily="18" charset="-128"/>
              </a:rPr>
              <a:t>スパイ防止法があれば</a:t>
            </a:r>
            <a:endParaRPr kumimoji="1" lang="en-US" altLang="ja-JP" sz="3200" dirty="0">
              <a:highlight>
                <a:srgbClr val="FFFF00"/>
              </a:highlight>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スパイが「お金を渡すから資料を持ってきてくれ」と頼み、「わかりました」と了承した時点で、スパイ及び協力者をスパイ行為で逮捕できる</a:t>
            </a:r>
            <a:endParaRPr kumimoji="1" lang="en-US" altLang="ja-JP" sz="28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76040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0028A-7053-ED89-8841-E50287294D3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展望</a:t>
            </a:r>
          </a:p>
        </p:txBody>
      </p:sp>
      <p:sp>
        <p:nvSpPr>
          <p:cNvPr id="3" name="コンテンツ プレースホルダー 2">
            <a:extLst>
              <a:ext uri="{FF2B5EF4-FFF2-40B4-BE49-F238E27FC236}">
                <a16:creationId xmlns:a16="http://schemas.microsoft.com/office/drawing/2014/main" id="{FE2FD4C7-18CF-4347-E3EE-D604A3432099}"/>
              </a:ext>
            </a:extLst>
          </p:cNvPr>
          <p:cNvSpPr>
            <a:spLocks noGrp="1"/>
          </p:cNvSpPr>
          <p:nvPr>
            <p:ph idx="1"/>
          </p:nvPr>
        </p:nvSpPr>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特定秘密保護法　</a:t>
            </a:r>
            <a:r>
              <a:rPr kumimoji="1" lang="en-US" altLang="ja-JP" sz="3600" dirty="0">
                <a:latin typeface="HGP明朝E" panose="02020900000000000000" pitchFamily="18" charset="-128"/>
                <a:ea typeface="HGP明朝E" panose="02020900000000000000" pitchFamily="18" charset="-128"/>
              </a:rPr>
              <a:t>2013</a:t>
            </a:r>
            <a:r>
              <a:rPr kumimoji="1" lang="ja-JP" altLang="en-US" sz="3600" dirty="0">
                <a:latin typeface="HGP明朝E" panose="02020900000000000000" pitchFamily="18" charset="-128"/>
                <a:ea typeface="HGP明朝E" panose="02020900000000000000" pitchFamily="18" charset="-128"/>
              </a:rPr>
              <a:t>年</a:t>
            </a:r>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セキュリティクリアランス法　</a:t>
            </a:r>
            <a:r>
              <a:rPr kumimoji="1" lang="en-US" altLang="ja-JP" sz="3600" dirty="0">
                <a:latin typeface="HGP明朝E" panose="02020900000000000000" pitchFamily="18" charset="-128"/>
                <a:ea typeface="HGP明朝E" panose="02020900000000000000" pitchFamily="18" charset="-128"/>
              </a:rPr>
              <a:t>2024</a:t>
            </a:r>
            <a:r>
              <a:rPr kumimoji="1" lang="ja-JP" altLang="en-US" sz="3600" dirty="0">
                <a:latin typeface="HGP明朝E" panose="02020900000000000000" pitchFamily="18" charset="-128"/>
                <a:ea typeface="HGP明朝E" panose="02020900000000000000" pitchFamily="18" charset="-128"/>
              </a:rPr>
              <a:t>年</a:t>
            </a:r>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通信傍受法　</a:t>
            </a:r>
            <a:r>
              <a:rPr kumimoji="1" lang="en-US" altLang="ja-JP" sz="3600" dirty="0">
                <a:latin typeface="HGP明朝E" panose="02020900000000000000" pitchFamily="18" charset="-128"/>
                <a:ea typeface="HGP明朝E" panose="02020900000000000000" pitchFamily="18" charset="-128"/>
              </a:rPr>
              <a:t>2000</a:t>
            </a:r>
            <a:r>
              <a:rPr kumimoji="1" lang="ja-JP" altLang="en-US" sz="3600" dirty="0">
                <a:latin typeface="HGP明朝E" panose="02020900000000000000" pitchFamily="18" charset="-128"/>
                <a:ea typeface="HGP明朝E" panose="02020900000000000000" pitchFamily="18" charset="-128"/>
              </a:rPr>
              <a:t>年</a:t>
            </a:r>
            <a:r>
              <a:rPr kumimoji="1" lang="en-US" altLang="ja-JP" sz="3600" dirty="0">
                <a:latin typeface="HGP明朝E" panose="02020900000000000000" pitchFamily="18" charset="-128"/>
                <a:ea typeface="HGP明朝E" panose="02020900000000000000" pitchFamily="18" charset="-128"/>
              </a:rPr>
              <a:t>8</a:t>
            </a:r>
            <a:r>
              <a:rPr kumimoji="1" lang="ja-JP" altLang="en-US" sz="3600" dirty="0">
                <a:latin typeface="HGP明朝E" panose="02020900000000000000" pitchFamily="18" charset="-128"/>
                <a:ea typeface="HGP明朝E" panose="02020900000000000000" pitchFamily="18" charset="-128"/>
              </a:rPr>
              <a:t>月</a:t>
            </a:r>
            <a:r>
              <a:rPr kumimoji="1" lang="en-US" altLang="ja-JP" sz="3600" dirty="0">
                <a:latin typeface="HGP明朝E" panose="02020900000000000000" pitchFamily="18" charset="-128"/>
                <a:ea typeface="HGP明朝E" panose="02020900000000000000" pitchFamily="18" charset="-128"/>
              </a:rPr>
              <a:t>15</a:t>
            </a:r>
            <a:r>
              <a:rPr kumimoji="1" lang="ja-JP" altLang="en-US" sz="3600" dirty="0">
                <a:latin typeface="HGP明朝E" panose="02020900000000000000" pitchFamily="18" charset="-128"/>
                <a:ea typeface="HGP明朝E" panose="02020900000000000000" pitchFamily="18" charset="-128"/>
              </a:rPr>
              <a:t>日施行</a:t>
            </a:r>
            <a:endParaRPr kumimoji="1" lang="en-US" altLang="ja-JP" sz="36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裁判所の許可（令状）が必要</a:t>
            </a:r>
            <a:endParaRPr kumimoji="1" lang="en-US" altLang="ja-JP" sz="3200" dirty="0">
              <a:latin typeface="HGP明朝E" panose="02020900000000000000" pitchFamily="18" charset="-128"/>
              <a:ea typeface="HGP明朝E" panose="02020900000000000000" pitchFamily="18" charset="-128"/>
            </a:endParaRPr>
          </a:p>
          <a:p>
            <a:pPr lvl="0"/>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そしてスパイ防止法　大きな抑止力となる</a:t>
            </a:r>
            <a:endParaRPr kumimoji="1" lang="en-US" altLang="ja-JP" sz="36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スパイ罪で拘束されている日本人を救う道</a:t>
            </a:r>
          </a:p>
        </p:txBody>
      </p:sp>
    </p:spTree>
    <p:extLst>
      <p:ext uri="{BB962C8B-B14F-4D97-AF65-F5344CB8AC3E}">
        <p14:creationId xmlns:p14="http://schemas.microsoft.com/office/powerpoint/2010/main" val="2651676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7A489C1F-346E-01F6-AB3F-D05FE398B3CC}"/>
              </a:ext>
            </a:extLst>
          </p:cNvPr>
          <p:cNvSpPr>
            <a:spLocks noGrp="1"/>
          </p:cNvSpPr>
          <p:nvPr>
            <p:ph type="title"/>
          </p:nvPr>
        </p:nvSpPr>
        <p:spPr>
          <a:xfrm>
            <a:off x="572493" y="238539"/>
            <a:ext cx="11018520" cy="1434415"/>
          </a:xfrm>
        </p:spPr>
        <p:txBody>
          <a:bodyPr anchor="b">
            <a:normAutofit/>
          </a:bodyPr>
          <a:lstStyle/>
          <a:p>
            <a:r>
              <a:rPr lang="ja-JP" altLang="en-US" sz="5400">
                <a:latin typeface="HGP明朝E" panose="02020900000000000000" pitchFamily="18" charset="-128"/>
                <a:ea typeface="HGP明朝E" panose="02020900000000000000" pitchFamily="18" charset="-128"/>
              </a:rPr>
              <a:t>「スパイ防止法　検討を」自民調査会</a:t>
            </a:r>
            <a:endParaRPr kumimoji="1" lang="ja-JP" altLang="en-US" sz="5400">
              <a:latin typeface="HGP明朝E" panose="02020900000000000000" pitchFamily="18" charset="-128"/>
              <a:ea typeface="HGP明朝E" panose="02020900000000000000" pitchFamily="18" charset="-128"/>
            </a:endParaRP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06073136-6258-8E98-1553-825E100164AA}"/>
              </a:ext>
            </a:extLst>
          </p:cNvPr>
          <p:cNvSpPr>
            <a:spLocks noGrp="1"/>
          </p:cNvSpPr>
          <p:nvPr>
            <p:ph idx="1"/>
          </p:nvPr>
        </p:nvSpPr>
        <p:spPr>
          <a:xfrm>
            <a:off x="572492" y="2071316"/>
            <a:ext cx="6962163" cy="4119172"/>
          </a:xfrm>
        </p:spPr>
        <p:txBody>
          <a:bodyPr anchor="t">
            <a:normAutofit fontScale="92500"/>
          </a:bodyPr>
          <a:lstStyle/>
          <a:p>
            <a:r>
              <a:rPr kumimoji="1" lang="ja-JP" altLang="en-US" sz="2400" dirty="0">
                <a:latin typeface="HGP明朝E" panose="02020900000000000000" pitchFamily="18" charset="-128"/>
                <a:ea typeface="HGP明朝E" panose="02020900000000000000" pitchFamily="18" charset="-128"/>
              </a:rPr>
              <a:t>治安・テロ・サイバー犯罪対策調査会（高市早苗会長）</a:t>
            </a:r>
            <a:endParaRPr kumimoji="1" lang="en-US" altLang="ja-JP" sz="2400" dirty="0">
              <a:latin typeface="HGP明朝E" panose="02020900000000000000" pitchFamily="18" charset="-128"/>
              <a:ea typeface="HGP明朝E" panose="02020900000000000000" pitchFamily="18" charset="-128"/>
            </a:endParaRPr>
          </a:p>
          <a:p>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スパイ防止法の導入に向けた検討を提起する　</a:t>
            </a:r>
            <a:r>
              <a:rPr kumimoji="1" lang="en-US" altLang="ja-JP" sz="2400" dirty="0">
                <a:latin typeface="HGP明朝E" panose="02020900000000000000" pitchFamily="18" charset="-128"/>
                <a:ea typeface="HGP明朝E" panose="02020900000000000000" pitchFamily="18" charset="-128"/>
              </a:rPr>
              <a:t>5</a:t>
            </a:r>
            <a:r>
              <a:rPr kumimoji="1" lang="ja-JP" altLang="en-US" sz="2400" dirty="0">
                <a:latin typeface="HGP明朝E" panose="02020900000000000000" pitchFamily="18" charset="-128"/>
                <a:ea typeface="HGP明朝E" panose="02020900000000000000" pitchFamily="18" charset="-128"/>
              </a:rPr>
              <a:t>月</a:t>
            </a:r>
            <a:r>
              <a:rPr kumimoji="1" lang="en-US" altLang="ja-JP" sz="2400" dirty="0">
                <a:latin typeface="HGP明朝E" panose="02020900000000000000" pitchFamily="18" charset="-128"/>
                <a:ea typeface="HGP明朝E" panose="02020900000000000000" pitchFamily="18" charset="-128"/>
              </a:rPr>
              <a:t>13</a:t>
            </a:r>
            <a:r>
              <a:rPr kumimoji="1" lang="ja-JP" altLang="en-US" sz="2400" dirty="0">
                <a:latin typeface="HGP明朝E" panose="02020900000000000000" pitchFamily="18" charset="-128"/>
                <a:ea typeface="HGP明朝E" panose="02020900000000000000" pitchFamily="18" charset="-128"/>
              </a:rPr>
              <a:t>日</a:t>
            </a:r>
          </a:p>
          <a:p>
            <a:pPr lvl="1"/>
            <a:r>
              <a:rPr kumimoji="1" lang="ja-JP" altLang="en-US" dirty="0">
                <a:latin typeface="HGP明朝E" panose="02020900000000000000" pitchFamily="18" charset="-128"/>
                <a:ea typeface="HGP明朝E" panose="02020900000000000000" pitchFamily="18" charset="-128"/>
              </a:rPr>
              <a:t>中国などの懸念国による安全保障上の脅威を念頭に置く</a:t>
            </a:r>
          </a:p>
          <a:p>
            <a:pPr lvl="1"/>
            <a:r>
              <a:rPr kumimoji="1" lang="ja-JP" altLang="en-US" dirty="0">
                <a:latin typeface="HGP明朝E" panose="02020900000000000000" pitchFamily="18" charset="-128"/>
                <a:ea typeface="HGP明朝E" panose="02020900000000000000" pitchFamily="18" charset="-128"/>
              </a:rPr>
              <a:t>日本は諸外国に比べてスパイ行為への量刑が軽い</a:t>
            </a:r>
            <a:endParaRPr kumimoji="1" lang="en-US" altLang="ja-JP" dirty="0">
              <a:latin typeface="HGP明朝E" panose="02020900000000000000" pitchFamily="18" charset="-128"/>
              <a:ea typeface="HGP明朝E" panose="02020900000000000000" pitchFamily="18" charset="-128"/>
            </a:endParaRPr>
          </a:p>
          <a:p>
            <a:endParaRPr kumimoji="1" lang="ja-JP" altLang="en-US"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調査会は国家主導による企業を狙った「産業スパイ」を含め、スパイ行為を防止するための早急な法整備が必要だと断定</a:t>
            </a:r>
          </a:p>
          <a:p>
            <a:endParaRPr kumimoji="1" lang="ja-JP" altLang="en-US" sz="2400" dirty="0">
              <a:latin typeface="HGP明朝E" panose="02020900000000000000" pitchFamily="18" charset="-128"/>
              <a:ea typeface="HGP明朝E" panose="02020900000000000000" pitchFamily="18" charset="-128"/>
            </a:endParaRPr>
          </a:p>
        </p:txBody>
      </p:sp>
      <p:pic>
        <p:nvPicPr>
          <p:cNvPr id="1026" name="Picture 2" descr="自民党総裁選・高市早苗氏、”逆転負け”で『初の女性総理』トレンド入り「期待してたけど」「まだ性別でどうこう言ってる」：中日スポーツ・東京中日スポーツ">
            <a:extLst>
              <a:ext uri="{FF2B5EF4-FFF2-40B4-BE49-F238E27FC236}">
                <a16:creationId xmlns:a16="http://schemas.microsoft.com/office/drawing/2014/main" id="{DDFE499C-6BEE-6874-A716-9F8742FBA9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036" r="13040" b="4"/>
          <a:stretch>
            <a:fillRect/>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888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DCCBAA1-5318-BD20-B4B5-083B7663A0F7}"/>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日本を守る必須要件</a:t>
            </a:r>
          </a:p>
        </p:txBody>
      </p:sp>
      <p:sp>
        <p:nvSpPr>
          <p:cNvPr id="5" name="テキスト プレースホルダー 4">
            <a:extLst>
              <a:ext uri="{FF2B5EF4-FFF2-40B4-BE49-F238E27FC236}">
                <a16:creationId xmlns:a16="http://schemas.microsoft.com/office/drawing/2014/main" id="{6C5A5FA7-26E1-56B0-DE35-1243FC8D957B}"/>
              </a:ext>
            </a:extLst>
          </p:cNvPr>
          <p:cNvSpPr>
            <a:spLocks noGrp="1"/>
          </p:cNvSpPr>
          <p:nvPr>
            <p:ph type="body" idx="1"/>
          </p:nvPr>
        </p:nvSpPr>
        <p:spPr/>
        <p:txBody>
          <a:bodyPr/>
          <a:lstStyle/>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602087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EDC953-57CF-97A5-A485-C08EE0B402F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第二次トランプ米政権の出帆</a:t>
            </a:r>
          </a:p>
        </p:txBody>
      </p:sp>
      <p:sp>
        <p:nvSpPr>
          <p:cNvPr id="3" name="コンテンツ プレースホルダー 2">
            <a:extLst>
              <a:ext uri="{FF2B5EF4-FFF2-40B4-BE49-F238E27FC236}">
                <a16:creationId xmlns:a16="http://schemas.microsoft.com/office/drawing/2014/main" id="{D46B5FAD-AECE-7D69-E1E9-CAF2B3FAA016}"/>
              </a:ext>
            </a:extLst>
          </p:cNvPr>
          <p:cNvSpPr>
            <a:spLocks noGrp="1"/>
          </p:cNvSpPr>
          <p:nvPr>
            <p:ph idx="1"/>
          </p:nvPr>
        </p:nvSpPr>
        <p:spPr/>
        <p:txBody>
          <a:bodyPr>
            <a:normAutofit/>
          </a:bodyPr>
          <a:lstStyle/>
          <a:p>
            <a:pPr marL="0" lvl="0" indent="0">
              <a:buNone/>
            </a:pPr>
            <a:r>
              <a:rPr kumimoji="1" lang="ja-JP" altLang="en-US" sz="4000" dirty="0">
                <a:latin typeface="HGP明朝E" panose="02020900000000000000" pitchFamily="18" charset="-128"/>
                <a:ea typeface="HGP明朝E" panose="02020900000000000000" pitchFamily="18" charset="-128"/>
              </a:rPr>
              <a:t>①常識の革命</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米国の常識が危機に瀕している</a:t>
            </a:r>
          </a:p>
          <a:p>
            <a:pPr lvl="1"/>
            <a:r>
              <a:rPr kumimoji="1" lang="ja-JP" altLang="en-US" sz="3200" dirty="0">
                <a:latin typeface="HGP明朝E" panose="02020900000000000000" pitchFamily="18" charset="-128"/>
                <a:ea typeface="HGP明朝E" panose="02020900000000000000" pitchFamily="18" charset="-128"/>
              </a:rPr>
              <a:t>アメリカがアメリカでなくなる</a:t>
            </a:r>
          </a:p>
          <a:p>
            <a:pPr lvl="1"/>
            <a:r>
              <a:rPr kumimoji="1" lang="ja-JP" altLang="en-US" sz="3200" dirty="0">
                <a:latin typeface="HGP明朝E" panose="02020900000000000000" pitchFamily="18" charset="-128"/>
                <a:ea typeface="HGP明朝E" panose="02020900000000000000" pitchFamily="18" charset="-128"/>
              </a:rPr>
              <a:t>キリスト教文化が差別、抑圧の元凶と主張</a:t>
            </a:r>
          </a:p>
          <a:p>
            <a:pPr lvl="1"/>
            <a:r>
              <a:rPr kumimoji="1" lang="ja-JP" altLang="en-US" sz="3200" dirty="0">
                <a:latin typeface="HGP明朝E" panose="02020900000000000000" pitchFamily="18" charset="-128"/>
                <a:ea typeface="HGP明朝E" panose="02020900000000000000" pitchFamily="18" charset="-128"/>
              </a:rPr>
              <a:t>愛国精神の否定　建国の父祖を貶める</a:t>
            </a:r>
          </a:p>
          <a:p>
            <a:pPr lvl="1"/>
            <a:r>
              <a:rPr kumimoji="1" lang="ja-JP" altLang="en-US" sz="3200" dirty="0">
                <a:latin typeface="HGP明朝E" panose="02020900000000000000" pitchFamily="18" charset="-128"/>
                <a:ea typeface="HGP明朝E" panose="02020900000000000000" pitchFamily="18" charset="-128"/>
              </a:rPr>
              <a:t>ジェンダーの多様性を否定</a:t>
            </a:r>
          </a:p>
          <a:p>
            <a:pPr lvl="1"/>
            <a:r>
              <a:rPr kumimoji="1" lang="ja-JP" altLang="en-US" sz="3200" dirty="0">
                <a:latin typeface="HGP明朝E" panose="02020900000000000000" pitchFamily="18" charset="-128"/>
                <a:ea typeface="HGP明朝E" panose="02020900000000000000" pitchFamily="18" charset="-128"/>
              </a:rPr>
              <a:t>性別は男と女の二つのみと宣言</a:t>
            </a:r>
            <a:endParaRPr kumimoji="1"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39830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32BDEE-C67F-1723-3CC0-5A3645F7AAD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②中国を最大の脅威と見る</a:t>
            </a:r>
          </a:p>
        </p:txBody>
      </p:sp>
      <p:sp>
        <p:nvSpPr>
          <p:cNvPr id="3" name="コンテンツ プレースホルダー 2">
            <a:extLst>
              <a:ext uri="{FF2B5EF4-FFF2-40B4-BE49-F238E27FC236}">
                <a16:creationId xmlns:a16="http://schemas.microsoft.com/office/drawing/2014/main" id="{3B9CD86F-9ADB-0A0E-F2EB-2D8AFB01945F}"/>
              </a:ext>
            </a:extLst>
          </p:cNvPr>
          <p:cNvSpPr>
            <a:spLocks noGrp="1"/>
          </p:cNvSpPr>
          <p:nvPr>
            <p:ph idx="1"/>
          </p:nvPr>
        </p:nvSpPr>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国内的にも</a:t>
            </a:r>
            <a:r>
              <a:rPr kumimoji="1" lang="en-US" altLang="ja-JP" sz="3600" dirty="0">
                <a:latin typeface="HGP明朝E" panose="02020900000000000000" pitchFamily="18" charset="-128"/>
                <a:ea typeface="HGP明朝E" panose="02020900000000000000" pitchFamily="18" charset="-128"/>
              </a:rPr>
              <a:t>BLM</a:t>
            </a:r>
            <a:r>
              <a:rPr kumimoji="1" lang="ja-JP" altLang="en-US" sz="3600" dirty="0">
                <a:latin typeface="HGP明朝E" panose="02020900000000000000" pitchFamily="18" charset="-128"/>
                <a:ea typeface="HGP明朝E" panose="02020900000000000000" pitchFamily="18" charset="-128"/>
              </a:rPr>
              <a:t>運動の背景や</a:t>
            </a:r>
            <a:r>
              <a:rPr lang="ja-JP" altLang="en-US" sz="3600" dirty="0">
                <a:latin typeface="HGP明朝E" panose="02020900000000000000" pitchFamily="18" charset="-128"/>
                <a:ea typeface="HGP明朝E" panose="02020900000000000000" pitchFamily="18" charset="-128"/>
              </a:rPr>
              <a:t>合成</a:t>
            </a:r>
            <a:r>
              <a:rPr kumimoji="1" lang="ja-JP" altLang="en-US" sz="3600" dirty="0">
                <a:latin typeface="HGP明朝E" panose="02020900000000000000" pitchFamily="18" charset="-128"/>
                <a:ea typeface="HGP明朝E" panose="02020900000000000000" pitchFamily="18" charset="-128"/>
              </a:rPr>
              <a:t>麻薬フェンタニルの脅威など</a:t>
            </a:r>
          </a:p>
          <a:p>
            <a:pPr lvl="0"/>
            <a:r>
              <a:rPr kumimoji="1" lang="ja-JP" altLang="en-US" sz="3600" dirty="0">
                <a:latin typeface="HGP明朝E" panose="02020900000000000000" pitchFamily="18" charset="-128"/>
                <a:ea typeface="HGP明朝E" panose="02020900000000000000" pitchFamily="18" charset="-128"/>
              </a:rPr>
              <a:t>中国は米国を凌駕して世界秩序の挑戦に立つことを目指している</a:t>
            </a:r>
          </a:p>
          <a:p>
            <a:pPr lvl="1"/>
            <a:r>
              <a:rPr kumimoji="1" lang="ja-JP" altLang="en-US" sz="3200" dirty="0">
                <a:latin typeface="HGP明朝E" panose="02020900000000000000" pitchFamily="18" charset="-128"/>
                <a:ea typeface="HGP明朝E" panose="02020900000000000000" pitchFamily="18" charset="-128"/>
              </a:rPr>
              <a:t>２０４９年　「社会主義現代化強国」の実現</a:t>
            </a:r>
          </a:p>
          <a:p>
            <a:pPr lvl="1"/>
            <a:r>
              <a:rPr kumimoji="1" lang="ja-JP" altLang="en-US" sz="3200" dirty="0">
                <a:latin typeface="HGP明朝E" panose="02020900000000000000" pitchFamily="18" charset="-128"/>
                <a:ea typeface="HGP明朝E" panose="02020900000000000000" pitchFamily="18" charset="-128"/>
              </a:rPr>
              <a:t>２０２７年　人民解放軍創軍１００年</a:t>
            </a:r>
          </a:p>
          <a:p>
            <a:pPr lvl="1"/>
            <a:r>
              <a:rPr kumimoji="1" lang="ja-JP" altLang="en-US" sz="3200" dirty="0">
                <a:latin typeface="HGP明朝E" panose="02020900000000000000" pitchFamily="18" charset="-128"/>
                <a:ea typeface="HGP明朝E" panose="02020900000000000000" pitchFamily="18" charset="-128"/>
              </a:rPr>
              <a:t>台湾解放、中台統一、台湾奪還</a:t>
            </a:r>
            <a:endParaRPr kumimoji="1"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104937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E118DC1-C862-7D71-F8E2-069671A8BE65}"/>
              </a:ext>
            </a:extLst>
          </p:cNvPr>
          <p:cNvSpPr>
            <a:spLocks noGrp="1"/>
          </p:cNvSpPr>
          <p:nvPr>
            <p:ph type="title"/>
          </p:nvPr>
        </p:nvSpPr>
        <p:spPr>
          <a:xfrm>
            <a:off x="838200" y="1196391"/>
            <a:ext cx="10515600" cy="2852737"/>
          </a:xfrm>
        </p:spPr>
        <p:txBody>
          <a:bodyPr/>
          <a:lstStyle/>
          <a:p>
            <a:r>
              <a:rPr lang="ja-JP" altLang="en-US" dirty="0">
                <a:latin typeface="HGP明朝E" panose="02020900000000000000" pitchFamily="18" charset="-128"/>
                <a:ea typeface="HGP明朝E" panose="02020900000000000000" pitchFamily="18" charset="-128"/>
              </a:rPr>
              <a:t>関税政策の目的</a:t>
            </a:r>
          </a:p>
        </p:txBody>
      </p:sp>
      <p:sp>
        <p:nvSpPr>
          <p:cNvPr id="5" name="テキスト プレースホルダー 4">
            <a:extLst>
              <a:ext uri="{FF2B5EF4-FFF2-40B4-BE49-F238E27FC236}">
                <a16:creationId xmlns:a16="http://schemas.microsoft.com/office/drawing/2014/main" id="{2AFD39DA-C353-CDFB-2EAA-1D3AF0A7E585}"/>
              </a:ext>
            </a:extLst>
          </p:cNvPr>
          <p:cNvSpPr>
            <a:spLocks noGrp="1"/>
          </p:cNvSpPr>
          <p:nvPr>
            <p:ph type="body" idx="1"/>
          </p:nvPr>
        </p:nvSpPr>
        <p:spPr/>
        <p:txBody>
          <a:bodyPr>
            <a:normAutofit/>
          </a:bodyPr>
          <a:lstStyle/>
          <a:p>
            <a:r>
              <a:rPr lang="ja-JP" altLang="en-US" sz="3600" dirty="0">
                <a:latin typeface="HGP明朝E" panose="02020900000000000000" pitchFamily="18" charset="-128"/>
                <a:ea typeface="HGP明朝E" panose="02020900000000000000" pitchFamily="18" charset="-128"/>
              </a:rPr>
              <a:t>中国の覇権行動を阻止する</a:t>
            </a:r>
          </a:p>
        </p:txBody>
      </p:sp>
    </p:spTree>
    <p:extLst>
      <p:ext uri="{BB962C8B-B14F-4D97-AF65-F5344CB8AC3E}">
        <p14:creationId xmlns:p14="http://schemas.microsoft.com/office/powerpoint/2010/main" val="394614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39ED522E-E7DC-9997-A69D-4BA99990A812}"/>
              </a:ext>
            </a:extLst>
          </p:cNvPr>
          <p:cNvSpPr>
            <a:spLocks noGrp="1"/>
          </p:cNvSpPr>
          <p:nvPr>
            <p:ph type="title"/>
          </p:nvPr>
        </p:nvSpPr>
        <p:spPr>
          <a:xfrm>
            <a:off x="572493" y="238539"/>
            <a:ext cx="11018520" cy="1434415"/>
          </a:xfrm>
        </p:spPr>
        <p:txBody>
          <a:bodyPr anchor="b">
            <a:normAutofit/>
          </a:bodyPr>
          <a:lstStyle/>
          <a:p>
            <a:r>
              <a:rPr kumimoji="1" lang="ja-JP" altLang="en-US" sz="5400">
                <a:latin typeface="HGP明朝E" panose="02020900000000000000" pitchFamily="18" charset="-128"/>
                <a:ea typeface="HGP明朝E" panose="02020900000000000000" pitchFamily="18" charset="-128"/>
              </a:rPr>
              <a:t>米国は対中戦略に集中する</a:t>
            </a:r>
          </a:p>
        </p:txBody>
      </p:sp>
      <p:sp>
        <p:nvSpPr>
          <p:cNvPr id="205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E67D474E-3501-0C45-43B8-C155028A0E64}"/>
              </a:ext>
            </a:extLst>
          </p:cNvPr>
          <p:cNvSpPr>
            <a:spLocks noGrp="1"/>
          </p:cNvSpPr>
          <p:nvPr>
            <p:ph idx="1"/>
          </p:nvPr>
        </p:nvSpPr>
        <p:spPr>
          <a:xfrm>
            <a:off x="572493" y="2071316"/>
            <a:ext cx="6713552" cy="4119172"/>
          </a:xfrm>
        </p:spPr>
        <p:txBody>
          <a:bodyPr anchor="t">
            <a:normAutofit/>
          </a:bodyPr>
          <a:lstStyle/>
          <a:p>
            <a:pPr lvl="0"/>
            <a:r>
              <a:rPr kumimoji="1" lang="ja-JP" altLang="en-US" sz="2200">
                <a:latin typeface="HGP明朝E" panose="02020900000000000000" pitchFamily="18" charset="-128"/>
                <a:ea typeface="HGP明朝E" panose="02020900000000000000" pitchFamily="18" charset="-128"/>
              </a:rPr>
              <a:t>ガザ紛争の「終結」へ</a:t>
            </a:r>
            <a:endParaRPr kumimoji="1" lang="en-US" altLang="ja-JP" sz="2200">
              <a:latin typeface="HGP明朝E" panose="02020900000000000000" pitchFamily="18" charset="-128"/>
              <a:ea typeface="HGP明朝E" panose="02020900000000000000" pitchFamily="18" charset="-128"/>
            </a:endParaRPr>
          </a:p>
          <a:p>
            <a:pPr lvl="1"/>
            <a:r>
              <a:rPr kumimoji="1" lang="ja-JP" altLang="en-US" sz="2200">
                <a:latin typeface="HGP明朝E" panose="02020900000000000000" pitchFamily="18" charset="-128"/>
                <a:ea typeface="HGP明朝E" panose="02020900000000000000" pitchFamily="18" charset="-128"/>
              </a:rPr>
              <a:t>ハマスに人質解放を促す</a:t>
            </a:r>
            <a:endParaRPr kumimoji="1" lang="en-US" altLang="ja-JP" sz="2200">
              <a:latin typeface="HGP明朝E" panose="02020900000000000000" pitchFamily="18" charset="-128"/>
              <a:ea typeface="HGP明朝E" panose="02020900000000000000" pitchFamily="18" charset="-128"/>
            </a:endParaRPr>
          </a:p>
          <a:p>
            <a:pPr lvl="1"/>
            <a:endParaRPr kumimoji="1" lang="ja-JP" altLang="en-US" sz="2200">
              <a:latin typeface="HGP明朝E" panose="02020900000000000000" pitchFamily="18" charset="-128"/>
              <a:ea typeface="HGP明朝E" panose="02020900000000000000" pitchFamily="18" charset="-128"/>
            </a:endParaRPr>
          </a:p>
          <a:p>
            <a:pPr lvl="0"/>
            <a:r>
              <a:rPr kumimoji="1" lang="ja-JP" altLang="en-US" sz="2200">
                <a:latin typeface="HGP明朝E" panose="02020900000000000000" pitchFamily="18" charset="-128"/>
                <a:ea typeface="HGP明朝E" panose="02020900000000000000" pitchFamily="18" charset="-128"/>
              </a:rPr>
              <a:t>ウクライナ戦争の停戦</a:t>
            </a:r>
          </a:p>
          <a:p>
            <a:pPr lvl="1"/>
            <a:r>
              <a:rPr kumimoji="1" lang="ja-JP" altLang="en-US" sz="2200">
                <a:latin typeface="HGP明朝E" panose="02020900000000000000" pitchFamily="18" charset="-128"/>
                <a:ea typeface="HGP明朝E" panose="02020900000000000000" pitchFamily="18" charset="-128"/>
              </a:rPr>
              <a:t>２月２８日　トランプ、ゼレンスキー会談　決裂</a:t>
            </a:r>
          </a:p>
          <a:p>
            <a:pPr lvl="1"/>
            <a:r>
              <a:rPr kumimoji="1" lang="ja-JP" altLang="en-US" sz="2200">
                <a:latin typeface="HGP明朝E" panose="02020900000000000000" pitchFamily="18" charset="-128"/>
                <a:ea typeface="HGP明朝E" panose="02020900000000000000" pitchFamily="18" charset="-128"/>
              </a:rPr>
              <a:t>３月１１日現在　米国、ウクライナ両政府は３０日間の即時停戦案で合意　署名に向かって動き出している・・・・・</a:t>
            </a:r>
            <a:endParaRPr kumimoji="1" lang="en-US" altLang="ja-JP" sz="2200">
              <a:latin typeface="HGP明朝E" panose="02020900000000000000" pitchFamily="18" charset="-128"/>
              <a:ea typeface="HGP明朝E" panose="02020900000000000000" pitchFamily="18" charset="-128"/>
            </a:endParaRPr>
          </a:p>
          <a:p>
            <a:pPr lvl="1"/>
            <a:r>
              <a:rPr lang="ja-JP" altLang="en-US" sz="2200">
                <a:latin typeface="HGP明朝E" panose="02020900000000000000" pitchFamily="18" charset="-128"/>
                <a:ea typeface="HGP明朝E" panose="02020900000000000000" pitchFamily="18" charset="-128"/>
              </a:rPr>
              <a:t>４月３０日　米、ウクライナ「資源協定」締結</a:t>
            </a:r>
            <a:endParaRPr kumimoji="1" lang="en-US" altLang="ja-JP" sz="2200">
              <a:latin typeface="HGP明朝E" panose="02020900000000000000" pitchFamily="18" charset="-128"/>
              <a:ea typeface="HGP明朝E" panose="02020900000000000000" pitchFamily="18" charset="-128"/>
            </a:endParaRPr>
          </a:p>
          <a:p>
            <a:pPr lvl="1"/>
            <a:r>
              <a:rPr lang="en-US" altLang="ja-JP" sz="2200">
                <a:latin typeface="HGP明朝E" panose="02020900000000000000" pitchFamily="18" charset="-128"/>
                <a:ea typeface="HGP明朝E" panose="02020900000000000000" pitchFamily="18" charset="-128"/>
              </a:rPr>
              <a:t>5</a:t>
            </a:r>
            <a:r>
              <a:rPr lang="ja-JP" altLang="en-US" sz="2200">
                <a:latin typeface="HGP明朝E" panose="02020900000000000000" pitchFamily="18" charset="-128"/>
                <a:ea typeface="HGP明朝E" panose="02020900000000000000" pitchFamily="18" charset="-128"/>
              </a:rPr>
              <a:t>月１９日　トランプ、プーチン電話会談</a:t>
            </a:r>
            <a:endParaRPr kumimoji="1" lang="en-US" altLang="ja-JP" sz="2200">
              <a:latin typeface="HGP明朝E" panose="02020900000000000000" pitchFamily="18" charset="-128"/>
              <a:ea typeface="HGP明朝E" panose="02020900000000000000" pitchFamily="18" charset="-128"/>
            </a:endParaRPr>
          </a:p>
        </p:txBody>
      </p:sp>
      <p:pic>
        <p:nvPicPr>
          <p:cNvPr id="2050" name="Picture 2" descr="【アベマ厳選】注目の最新&amp;独自ニュースをチェック! - トランプ大統領とゼレンスキー大統領がバチカンで会談">
            <a:extLst>
              <a:ext uri="{FF2B5EF4-FFF2-40B4-BE49-F238E27FC236}">
                <a16:creationId xmlns:a16="http://schemas.microsoft.com/office/drawing/2014/main" id="{8D66A9E5-6F32-BA96-6328-F71740018F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2697" r="23189" b="2"/>
          <a:stretch>
            <a:fillRect/>
          </a:stretch>
        </p:blipFill>
        <p:spPr bwMode="auto">
          <a:xfrm>
            <a:off x="7675658" y="2093976"/>
            <a:ext cx="3941064" cy="4119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886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3B95C5-2EDE-F110-2E32-FC7578D93A1C}"/>
              </a:ext>
            </a:extLst>
          </p:cNvPr>
          <p:cNvSpPr>
            <a:spLocks noGrp="1"/>
          </p:cNvSpPr>
          <p:nvPr>
            <p:ph type="title"/>
          </p:nvPr>
        </p:nvSpPr>
        <p:spPr/>
        <p:txBody>
          <a:bodyPr>
            <a:normAutofit/>
          </a:bodyPr>
          <a:lstStyle/>
          <a:p>
            <a:r>
              <a:rPr kumimoji="1" lang="ja-JP" altLang="en-US" sz="4000" dirty="0">
                <a:latin typeface="HGP明朝E" panose="02020900000000000000" pitchFamily="18" charset="-128"/>
                <a:ea typeface="HGP明朝E" panose="02020900000000000000" pitchFamily="18" charset="-128"/>
              </a:rPr>
              <a:t>中国　全国人民代表大会</a:t>
            </a:r>
            <a:br>
              <a:rPr kumimoji="1" lang="en-US" altLang="ja-JP" sz="3600" dirty="0">
                <a:latin typeface="HGP明朝E" panose="02020900000000000000" pitchFamily="18" charset="-128"/>
                <a:ea typeface="HGP明朝E" panose="02020900000000000000" pitchFamily="18" charset="-128"/>
              </a:rPr>
            </a:br>
            <a:r>
              <a:rPr kumimoji="1" lang="ja-JP" altLang="en-US" sz="36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３月５～１１日まで</a:t>
            </a:r>
            <a:endParaRPr kumimoji="1" lang="ja-JP" altLang="en-US" sz="4000"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ACB48682-D7EC-A992-9A11-C07A06CDEDF2}"/>
              </a:ext>
            </a:extLst>
          </p:cNvPr>
          <p:cNvSpPr>
            <a:spLocks noGrp="1"/>
          </p:cNvSpPr>
          <p:nvPr>
            <p:ph idx="1"/>
          </p:nvPr>
        </p:nvSpPr>
        <p:spPr/>
        <p:txBody>
          <a:bodyPr>
            <a:normAutofit/>
          </a:bodyPr>
          <a:lstStyle/>
          <a:p>
            <a:pPr marL="0" lvl="0" indent="0">
              <a:buNone/>
            </a:pPr>
            <a:r>
              <a:rPr kumimoji="1" lang="ja-JP" altLang="en-US" sz="3600" dirty="0">
                <a:latin typeface="HGP明朝E" panose="02020900000000000000" pitchFamily="18" charset="-128"/>
                <a:ea typeface="HGP明朝E" panose="02020900000000000000" pitchFamily="18" charset="-128"/>
              </a:rPr>
              <a:t>李強首相　政治活動報告</a:t>
            </a:r>
          </a:p>
          <a:p>
            <a:pPr lvl="1"/>
            <a:r>
              <a:rPr kumimoji="1" lang="ja-JP" altLang="en-US" sz="3200" dirty="0">
                <a:latin typeface="HGP明朝E" panose="02020900000000000000" pitchFamily="18" charset="-128"/>
                <a:ea typeface="HGP明朝E" panose="02020900000000000000" pitchFamily="18" charset="-128"/>
              </a:rPr>
              <a:t>２０２５年の</a:t>
            </a:r>
            <a:r>
              <a:rPr kumimoji="1" lang="en-US" altLang="ja-JP" sz="3200" dirty="0">
                <a:latin typeface="HGP明朝E" panose="02020900000000000000" pitchFamily="18" charset="-128"/>
                <a:ea typeface="HGP明朝E" panose="02020900000000000000" pitchFamily="18" charset="-128"/>
              </a:rPr>
              <a:t>GDP</a:t>
            </a:r>
            <a:r>
              <a:rPr kumimoji="1" lang="ja-JP" altLang="en-US" sz="3200" dirty="0">
                <a:latin typeface="HGP明朝E" panose="02020900000000000000" pitchFamily="18" charset="-128"/>
                <a:ea typeface="HGP明朝E" panose="02020900000000000000" pitchFamily="18" charset="-128"/>
              </a:rPr>
              <a:t>成長率目標５％前後</a:t>
            </a:r>
          </a:p>
          <a:p>
            <a:pPr lvl="1"/>
            <a:r>
              <a:rPr kumimoji="1" lang="ja-JP" altLang="en-US" sz="3200" dirty="0">
                <a:latin typeface="HGP明朝E" panose="02020900000000000000" pitchFamily="18" charset="-128"/>
                <a:ea typeface="HGP明朝E" panose="02020900000000000000" pitchFamily="18" charset="-128"/>
              </a:rPr>
              <a:t>国防予算は前年比７．２％の１兆７８４６億元</a:t>
            </a:r>
            <a:endParaRPr kumimoji="1" lang="en-US" altLang="ja-JP" sz="3200" dirty="0">
              <a:latin typeface="HGP明朝E" panose="02020900000000000000" pitchFamily="18" charset="-128"/>
              <a:ea typeface="HGP明朝E" panose="02020900000000000000" pitchFamily="18" charset="-128"/>
            </a:endParaRPr>
          </a:p>
          <a:p>
            <a:pPr marL="457200" lvl="1"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（約３６兆７６００億円）</a:t>
            </a:r>
          </a:p>
          <a:p>
            <a:pPr lvl="1"/>
            <a:r>
              <a:rPr kumimoji="1" lang="ja-JP" altLang="en-US" sz="3200" dirty="0">
                <a:latin typeface="HGP明朝E" panose="02020900000000000000" pitchFamily="18" charset="-128"/>
                <a:ea typeface="HGP明朝E" panose="02020900000000000000" pitchFamily="18" charset="-128"/>
              </a:rPr>
              <a:t>より積極的な財政政策と過度な金融緩和政策を実施</a:t>
            </a:r>
          </a:p>
          <a:p>
            <a:pPr lvl="1"/>
            <a:r>
              <a:rPr kumimoji="1" lang="ja-JP" altLang="en-US" sz="3200" dirty="0">
                <a:latin typeface="HGP明朝E" panose="02020900000000000000" pitchFamily="18" charset="-128"/>
                <a:ea typeface="HGP明朝E" panose="02020900000000000000" pitchFamily="18" charset="-128"/>
              </a:rPr>
              <a:t>大手国有銀行に資本注入</a:t>
            </a:r>
          </a:p>
          <a:p>
            <a:pPr lvl="1"/>
            <a:r>
              <a:rPr kumimoji="1" lang="ja-JP" altLang="en-US" sz="3200" dirty="0">
                <a:latin typeface="HGP明朝E" panose="02020900000000000000" pitchFamily="18" charset="-128"/>
                <a:ea typeface="HGP明朝E" panose="02020900000000000000" pitchFamily="18" charset="-128"/>
              </a:rPr>
              <a:t>台湾独立と外部勢力の干渉に反対</a:t>
            </a:r>
          </a:p>
        </p:txBody>
      </p:sp>
    </p:spTree>
    <p:extLst>
      <p:ext uri="{BB962C8B-B14F-4D97-AF65-F5344CB8AC3E}">
        <p14:creationId xmlns:p14="http://schemas.microsoft.com/office/powerpoint/2010/main" val="2662892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270AC-F3B2-46C0-CA3A-2299E503C60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日本の国防予算の４倍以上の</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国防予算</a:t>
            </a:r>
          </a:p>
        </p:txBody>
      </p:sp>
      <p:sp>
        <p:nvSpPr>
          <p:cNvPr id="4" name="テキスト プレースホルダー 3">
            <a:extLst>
              <a:ext uri="{FF2B5EF4-FFF2-40B4-BE49-F238E27FC236}">
                <a16:creationId xmlns:a16="http://schemas.microsoft.com/office/drawing/2014/main" id="{D64041DF-F87B-B8EB-AFA7-F2317C099E9D}"/>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2428167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今こそ、スパイ防止法の必要性　2025年5月17日　新潟で</Template>
  <TotalTime>8</TotalTime>
  <Words>678</Words>
  <Application>Microsoft Office PowerPoint</Application>
  <PresentationFormat>ワイド画面</PresentationFormat>
  <Paragraphs>71</Paragraphs>
  <Slides>13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HGP明朝E</vt:lpstr>
      <vt:lpstr>游ゴシック</vt:lpstr>
      <vt:lpstr>游ゴシック Light</vt:lpstr>
      <vt:lpstr>Arial</vt:lpstr>
      <vt:lpstr>Office テーマ</vt:lpstr>
      <vt:lpstr>スパイ防止法制定の 国民運動をスタート</vt:lpstr>
      <vt:lpstr>「スパイ防止法　検討を」自民調査会</vt:lpstr>
      <vt:lpstr>日本を守る必須要件</vt:lpstr>
      <vt:lpstr>第二次トランプ米政権の出帆</vt:lpstr>
      <vt:lpstr>②中国を最大の脅威と見る</vt:lpstr>
      <vt:lpstr>関税政策の目的</vt:lpstr>
      <vt:lpstr>米国は対中戦略に集中する</vt:lpstr>
      <vt:lpstr>中国　全国人民代表大会 　３月５～１１日まで</vt:lpstr>
      <vt:lpstr>日本の国防予算の４倍以上の 国防予算</vt:lpstr>
      <vt:lpstr>今後、中国による日米離間工作、米台離間工作が激烈に展開される</vt:lpstr>
      <vt:lpstr>今こそスパイ防止法の制定を</vt:lpstr>
      <vt:lpstr>次はスパイ防止法が必要</vt:lpstr>
      <vt:lpstr>展望</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4</cp:revision>
  <dcterms:created xsi:type="dcterms:W3CDTF">2025-05-22T13:46:51Z</dcterms:created>
  <dcterms:modified xsi:type="dcterms:W3CDTF">2025-05-24T11:24:18Z</dcterms:modified>
</cp:coreProperties>
</file>