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0" r:id="rId3"/>
    <p:sldId id="257" r:id="rId4"/>
    <p:sldId id="258" r:id="rId5"/>
    <p:sldId id="259" r:id="rId6"/>
    <p:sldId id="261" r:id="rId7"/>
    <p:sldId id="262" r:id="rId8"/>
    <p:sldId id="263" r:id="rId9"/>
    <p:sldId id="264" r:id="rId10"/>
    <p:sldId id="265" r:id="rId11"/>
    <p:sldId id="266" r:id="rId12"/>
    <p:sldId id="267" r:id="rId13"/>
    <p:sldId id="269" r:id="rId14"/>
    <p:sldId id="268" r:id="rId15"/>
    <p:sldId id="270" r:id="rId16"/>
    <p:sldId id="271" r:id="rId17"/>
  </p:sldIdLst>
  <p:sldSz cx="12192000" cy="6858000"/>
  <p:notesSz cx="9866313" cy="673576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015" autoAdjust="0"/>
    <p:restoredTop sz="94660"/>
  </p:normalViewPr>
  <p:slideViewPr>
    <p:cSldViewPr snapToGrid="0">
      <p:cViewPr varScale="1">
        <p:scale>
          <a:sx n="83" d="100"/>
          <a:sy n="83" d="100"/>
        </p:scale>
        <p:origin x="114" y="45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29D739E-5748-B3D3-A101-A75B9BE601DA}"/>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DA824A9C-B37B-CEEB-079A-695211F0547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8D038BBC-D0D6-F518-AF83-FCC386557802}"/>
              </a:ext>
            </a:extLst>
          </p:cNvPr>
          <p:cNvSpPr>
            <a:spLocks noGrp="1"/>
          </p:cNvSpPr>
          <p:nvPr>
            <p:ph type="dt" sz="half" idx="10"/>
          </p:nvPr>
        </p:nvSpPr>
        <p:spPr/>
        <p:txBody>
          <a:bodyPr/>
          <a:lstStyle/>
          <a:p>
            <a:fld id="{46103BA5-A33F-4DE5-8362-7A97F03E2ECC}" type="datetimeFigureOut">
              <a:rPr kumimoji="1" lang="ja-JP" altLang="en-US" smtClean="0"/>
              <a:t>2025/6/24</a:t>
            </a:fld>
            <a:endParaRPr kumimoji="1" lang="ja-JP" altLang="en-US"/>
          </a:p>
        </p:txBody>
      </p:sp>
      <p:sp>
        <p:nvSpPr>
          <p:cNvPr id="5" name="フッター プレースホルダー 4">
            <a:extLst>
              <a:ext uri="{FF2B5EF4-FFF2-40B4-BE49-F238E27FC236}">
                <a16:creationId xmlns:a16="http://schemas.microsoft.com/office/drawing/2014/main" id="{DB7C4C5F-4F6D-BA92-6FFB-1FFC7D077A91}"/>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E0DCC2C0-B500-EF6C-2265-6088335E4371}"/>
              </a:ext>
            </a:extLst>
          </p:cNvPr>
          <p:cNvSpPr>
            <a:spLocks noGrp="1"/>
          </p:cNvSpPr>
          <p:nvPr>
            <p:ph type="sldNum" sz="quarter" idx="12"/>
          </p:nvPr>
        </p:nvSpPr>
        <p:spPr/>
        <p:txBody>
          <a:bodyPr/>
          <a:lstStyle/>
          <a:p>
            <a:fld id="{3C37451E-7BC1-49B1-90FA-228E0762F921}" type="slidenum">
              <a:rPr kumimoji="1" lang="ja-JP" altLang="en-US" smtClean="0"/>
              <a:t>‹#›</a:t>
            </a:fld>
            <a:endParaRPr kumimoji="1" lang="ja-JP" altLang="en-US"/>
          </a:p>
        </p:txBody>
      </p:sp>
    </p:spTree>
    <p:extLst>
      <p:ext uri="{BB962C8B-B14F-4D97-AF65-F5344CB8AC3E}">
        <p14:creationId xmlns:p14="http://schemas.microsoft.com/office/powerpoint/2010/main" val="34577632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78DA92D-5B66-E4C3-EE25-A50740BBCF7F}"/>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5C4E3233-1700-CE9F-8C42-2EB6ED63B243}"/>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F65E1FE4-7B48-ABA2-82FE-D45517572765}"/>
              </a:ext>
            </a:extLst>
          </p:cNvPr>
          <p:cNvSpPr>
            <a:spLocks noGrp="1"/>
          </p:cNvSpPr>
          <p:nvPr>
            <p:ph type="dt" sz="half" idx="10"/>
          </p:nvPr>
        </p:nvSpPr>
        <p:spPr/>
        <p:txBody>
          <a:bodyPr/>
          <a:lstStyle/>
          <a:p>
            <a:fld id="{46103BA5-A33F-4DE5-8362-7A97F03E2ECC}" type="datetimeFigureOut">
              <a:rPr kumimoji="1" lang="ja-JP" altLang="en-US" smtClean="0"/>
              <a:t>2025/6/24</a:t>
            </a:fld>
            <a:endParaRPr kumimoji="1" lang="ja-JP" altLang="en-US"/>
          </a:p>
        </p:txBody>
      </p:sp>
      <p:sp>
        <p:nvSpPr>
          <p:cNvPr id="5" name="フッター プレースホルダー 4">
            <a:extLst>
              <a:ext uri="{FF2B5EF4-FFF2-40B4-BE49-F238E27FC236}">
                <a16:creationId xmlns:a16="http://schemas.microsoft.com/office/drawing/2014/main" id="{5AD2017B-BD18-BB96-FA95-8C4CA3FEE367}"/>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C8D9B574-086B-8869-5100-CEE0754CF78B}"/>
              </a:ext>
            </a:extLst>
          </p:cNvPr>
          <p:cNvSpPr>
            <a:spLocks noGrp="1"/>
          </p:cNvSpPr>
          <p:nvPr>
            <p:ph type="sldNum" sz="quarter" idx="12"/>
          </p:nvPr>
        </p:nvSpPr>
        <p:spPr/>
        <p:txBody>
          <a:bodyPr/>
          <a:lstStyle/>
          <a:p>
            <a:fld id="{3C37451E-7BC1-49B1-90FA-228E0762F921}" type="slidenum">
              <a:rPr kumimoji="1" lang="ja-JP" altLang="en-US" smtClean="0"/>
              <a:t>‹#›</a:t>
            </a:fld>
            <a:endParaRPr kumimoji="1" lang="ja-JP" altLang="en-US"/>
          </a:p>
        </p:txBody>
      </p:sp>
    </p:spTree>
    <p:extLst>
      <p:ext uri="{BB962C8B-B14F-4D97-AF65-F5344CB8AC3E}">
        <p14:creationId xmlns:p14="http://schemas.microsoft.com/office/powerpoint/2010/main" val="15184940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199EC910-7F23-1192-EE88-F2938008E648}"/>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51708B29-2817-4A71-B44C-1FC0EF7989EB}"/>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F8327E26-A5D1-C194-78DD-5D5416EF2D0C}"/>
              </a:ext>
            </a:extLst>
          </p:cNvPr>
          <p:cNvSpPr>
            <a:spLocks noGrp="1"/>
          </p:cNvSpPr>
          <p:nvPr>
            <p:ph type="dt" sz="half" idx="10"/>
          </p:nvPr>
        </p:nvSpPr>
        <p:spPr/>
        <p:txBody>
          <a:bodyPr/>
          <a:lstStyle/>
          <a:p>
            <a:fld id="{46103BA5-A33F-4DE5-8362-7A97F03E2ECC}" type="datetimeFigureOut">
              <a:rPr kumimoji="1" lang="ja-JP" altLang="en-US" smtClean="0"/>
              <a:t>2025/6/24</a:t>
            </a:fld>
            <a:endParaRPr kumimoji="1" lang="ja-JP" altLang="en-US"/>
          </a:p>
        </p:txBody>
      </p:sp>
      <p:sp>
        <p:nvSpPr>
          <p:cNvPr id="5" name="フッター プレースホルダー 4">
            <a:extLst>
              <a:ext uri="{FF2B5EF4-FFF2-40B4-BE49-F238E27FC236}">
                <a16:creationId xmlns:a16="http://schemas.microsoft.com/office/drawing/2014/main" id="{F5B6065B-6C7A-0678-3319-88797FD221DF}"/>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8D824C5C-A8BA-5358-10BF-2706C1B19B37}"/>
              </a:ext>
            </a:extLst>
          </p:cNvPr>
          <p:cNvSpPr>
            <a:spLocks noGrp="1"/>
          </p:cNvSpPr>
          <p:nvPr>
            <p:ph type="sldNum" sz="quarter" idx="12"/>
          </p:nvPr>
        </p:nvSpPr>
        <p:spPr/>
        <p:txBody>
          <a:bodyPr/>
          <a:lstStyle/>
          <a:p>
            <a:fld id="{3C37451E-7BC1-49B1-90FA-228E0762F921}" type="slidenum">
              <a:rPr kumimoji="1" lang="ja-JP" altLang="en-US" smtClean="0"/>
              <a:t>‹#›</a:t>
            </a:fld>
            <a:endParaRPr kumimoji="1" lang="ja-JP" altLang="en-US"/>
          </a:p>
        </p:txBody>
      </p:sp>
    </p:spTree>
    <p:extLst>
      <p:ext uri="{BB962C8B-B14F-4D97-AF65-F5344CB8AC3E}">
        <p14:creationId xmlns:p14="http://schemas.microsoft.com/office/powerpoint/2010/main" val="18931534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E6D5E42-F207-4394-46C9-14E63360AFA2}"/>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8A8893F4-78F2-8E4E-2E22-99E418E2C2F9}"/>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601DAFCC-C45E-AA4E-F22B-1A55DCE36053}"/>
              </a:ext>
            </a:extLst>
          </p:cNvPr>
          <p:cNvSpPr>
            <a:spLocks noGrp="1"/>
          </p:cNvSpPr>
          <p:nvPr>
            <p:ph type="dt" sz="half" idx="10"/>
          </p:nvPr>
        </p:nvSpPr>
        <p:spPr/>
        <p:txBody>
          <a:bodyPr/>
          <a:lstStyle/>
          <a:p>
            <a:fld id="{46103BA5-A33F-4DE5-8362-7A97F03E2ECC}" type="datetimeFigureOut">
              <a:rPr kumimoji="1" lang="ja-JP" altLang="en-US" smtClean="0"/>
              <a:t>2025/6/24</a:t>
            </a:fld>
            <a:endParaRPr kumimoji="1" lang="ja-JP" altLang="en-US"/>
          </a:p>
        </p:txBody>
      </p:sp>
      <p:sp>
        <p:nvSpPr>
          <p:cNvPr id="5" name="フッター プレースホルダー 4">
            <a:extLst>
              <a:ext uri="{FF2B5EF4-FFF2-40B4-BE49-F238E27FC236}">
                <a16:creationId xmlns:a16="http://schemas.microsoft.com/office/drawing/2014/main" id="{8CD04F74-C24E-E611-9174-00C3464F6965}"/>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C1413A64-A2B3-F4EB-A6FD-8E58A1B0B184}"/>
              </a:ext>
            </a:extLst>
          </p:cNvPr>
          <p:cNvSpPr>
            <a:spLocks noGrp="1"/>
          </p:cNvSpPr>
          <p:nvPr>
            <p:ph type="sldNum" sz="quarter" idx="12"/>
          </p:nvPr>
        </p:nvSpPr>
        <p:spPr/>
        <p:txBody>
          <a:bodyPr/>
          <a:lstStyle/>
          <a:p>
            <a:fld id="{3C37451E-7BC1-49B1-90FA-228E0762F921}" type="slidenum">
              <a:rPr kumimoji="1" lang="ja-JP" altLang="en-US" smtClean="0"/>
              <a:t>‹#›</a:t>
            </a:fld>
            <a:endParaRPr kumimoji="1" lang="ja-JP" altLang="en-US"/>
          </a:p>
        </p:txBody>
      </p:sp>
    </p:spTree>
    <p:extLst>
      <p:ext uri="{BB962C8B-B14F-4D97-AF65-F5344CB8AC3E}">
        <p14:creationId xmlns:p14="http://schemas.microsoft.com/office/powerpoint/2010/main" val="22149202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7461058-762A-987B-3B8B-9D6A40ACA498}"/>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85008748-0AC1-EA89-809B-147A962D3E33}"/>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7C61CF1B-2C6D-2FF9-2FE3-EBD48B404F68}"/>
              </a:ext>
            </a:extLst>
          </p:cNvPr>
          <p:cNvSpPr>
            <a:spLocks noGrp="1"/>
          </p:cNvSpPr>
          <p:nvPr>
            <p:ph type="dt" sz="half" idx="10"/>
          </p:nvPr>
        </p:nvSpPr>
        <p:spPr/>
        <p:txBody>
          <a:bodyPr/>
          <a:lstStyle/>
          <a:p>
            <a:fld id="{46103BA5-A33F-4DE5-8362-7A97F03E2ECC}" type="datetimeFigureOut">
              <a:rPr kumimoji="1" lang="ja-JP" altLang="en-US" smtClean="0"/>
              <a:t>2025/6/24</a:t>
            </a:fld>
            <a:endParaRPr kumimoji="1" lang="ja-JP" altLang="en-US"/>
          </a:p>
        </p:txBody>
      </p:sp>
      <p:sp>
        <p:nvSpPr>
          <p:cNvPr id="5" name="フッター プレースホルダー 4">
            <a:extLst>
              <a:ext uri="{FF2B5EF4-FFF2-40B4-BE49-F238E27FC236}">
                <a16:creationId xmlns:a16="http://schemas.microsoft.com/office/drawing/2014/main" id="{B5A0A3AB-476B-C247-4CC1-5085BB7DCCD0}"/>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C650865D-2D4E-DAB2-5002-4F5C533C56B4}"/>
              </a:ext>
            </a:extLst>
          </p:cNvPr>
          <p:cNvSpPr>
            <a:spLocks noGrp="1"/>
          </p:cNvSpPr>
          <p:nvPr>
            <p:ph type="sldNum" sz="quarter" idx="12"/>
          </p:nvPr>
        </p:nvSpPr>
        <p:spPr/>
        <p:txBody>
          <a:bodyPr/>
          <a:lstStyle/>
          <a:p>
            <a:fld id="{3C37451E-7BC1-49B1-90FA-228E0762F921}" type="slidenum">
              <a:rPr kumimoji="1" lang="ja-JP" altLang="en-US" smtClean="0"/>
              <a:t>‹#›</a:t>
            </a:fld>
            <a:endParaRPr kumimoji="1" lang="ja-JP" altLang="en-US"/>
          </a:p>
        </p:txBody>
      </p:sp>
    </p:spTree>
    <p:extLst>
      <p:ext uri="{BB962C8B-B14F-4D97-AF65-F5344CB8AC3E}">
        <p14:creationId xmlns:p14="http://schemas.microsoft.com/office/powerpoint/2010/main" val="15487571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1E7F71B-CD5C-671C-FA7B-BF0325CA41D1}"/>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70B20612-A789-6FA8-8DC5-C93412FE4799}"/>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565BBACF-2E2C-BB15-969F-29073A7AA1E6}"/>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883323C8-E0C8-3903-C69D-0E6ADCB9E0BD}"/>
              </a:ext>
            </a:extLst>
          </p:cNvPr>
          <p:cNvSpPr>
            <a:spLocks noGrp="1"/>
          </p:cNvSpPr>
          <p:nvPr>
            <p:ph type="dt" sz="half" idx="10"/>
          </p:nvPr>
        </p:nvSpPr>
        <p:spPr/>
        <p:txBody>
          <a:bodyPr/>
          <a:lstStyle/>
          <a:p>
            <a:fld id="{46103BA5-A33F-4DE5-8362-7A97F03E2ECC}" type="datetimeFigureOut">
              <a:rPr kumimoji="1" lang="ja-JP" altLang="en-US" smtClean="0"/>
              <a:t>2025/6/24</a:t>
            </a:fld>
            <a:endParaRPr kumimoji="1" lang="ja-JP" altLang="en-US"/>
          </a:p>
        </p:txBody>
      </p:sp>
      <p:sp>
        <p:nvSpPr>
          <p:cNvPr id="6" name="フッター プレースホルダー 5">
            <a:extLst>
              <a:ext uri="{FF2B5EF4-FFF2-40B4-BE49-F238E27FC236}">
                <a16:creationId xmlns:a16="http://schemas.microsoft.com/office/drawing/2014/main" id="{32781BA2-2097-36A4-92EB-9A8CC2BFE2A4}"/>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3E5D143F-CA50-0E0A-6EAD-427D364EDA9F}"/>
              </a:ext>
            </a:extLst>
          </p:cNvPr>
          <p:cNvSpPr>
            <a:spLocks noGrp="1"/>
          </p:cNvSpPr>
          <p:nvPr>
            <p:ph type="sldNum" sz="quarter" idx="12"/>
          </p:nvPr>
        </p:nvSpPr>
        <p:spPr/>
        <p:txBody>
          <a:bodyPr/>
          <a:lstStyle/>
          <a:p>
            <a:fld id="{3C37451E-7BC1-49B1-90FA-228E0762F921}" type="slidenum">
              <a:rPr kumimoji="1" lang="ja-JP" altLang="en-US" smtClean="0"/>
              <a:t>‹#›</a:t>
            </a:fld>
            <a:endParaRPr kumimoji="1" lang="ja-JP" altLang="en-US"/>
          </a:p>
        </p:txBody>
      </p:sp>
    </p:spTree>
    <p:extLst>
      <p:ext uri="{BB962C8B-B14F-4D97-AF65-F5344CB8AC3E}">
        <p14:creationId xmlns:p14="http://schemas.microsoft.com/office/powerpoint/2010/main" val="23881932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B8A5477-9765-45DF-109F-F73F0C8319C6}"/>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D5419F90-5329-9CC7-AAB7-1B9D5036E8D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945D113B-8E5B-F036-EDAF-DF0ED3980B07}"/>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365FE86A-8818-BB32-9470-DD7124D1B34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C4C5C54C-5606-3649-2521-D28ADAF4C26A}"/>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563C01D7-6C8C-D11C-2895-CE30137AF7B3}"/>
              </a:ext>
            </a:extLst>
          </p:cNvPr>
          <p:cNvSpPr>
            <a:spLocks noGrp="1"/>
          </p:cNvSpPr>
          <p:nvPr>
            <p:ph type="dt" sz="half" idx="10"/>
          </p:nvPr>
        </p:nvSpPr>
        <p:spPr/>
        <p:txBody>
          <a:bodyPr/>
          <a:lstStyle/>
          <a:p>
            <a:fld id="{46103BA5-A33F-4DE5-8362-7A97F03E2ECC}" type="datetimeFigureOut">
              <a:rPr kumimoji="1" lang="ja-JP" altLang="en-US" smtClean="0"/>
              <a:t>2025/6/24</a:t>
            </a:fld>
            <a:endParaRPr kumimoji="1" lang="ja-JP" altLang="en-US"/>
          </a:p>
        </p:txBody>
      </p:sp>
      <p:sp>
        <p:nvSpPr>
          <p:cNvPr id="8" name="フッター プレースホルダー 7">
            <a:extLst>
              <a:ext uri="{FF2B5EF4-FFF2-40B4-BE49-F238E27FC236}">
                <a16:creationId xmlns:a16="http://schemas.microsoft.com/office/drawing/2014/main" id="{4BA3AEAF-126B-113E-F14A-A320891A2671}"/>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7BEF2808-38B1-06E3-80F2-31E8F3DEB321}"/>
              </a:ext>
            </a:extLst>
          </p:cNvPr>
          <p:cNvSpPr>
            <a:spLocks noGrp="1"/>
          </p:cNvSpPr>
          <p:nvPr>
            <p:ph type="sldNum" sz="quarter" idx="12"/>
          </p:nvPr>
        </p:nvSpPr>
        <p:spPr/>
        <p:txBody>
          <a:bodyPr/>
          <a:lstStyle/>
          <a:p>
            <a:fld id="{3C37451E-7BC1-49B1-90FA-228E0762F921}" type="slidenum">
              <a:rPr kumimoji="1" lang="ja-JP" altLang="en-US" smtClean="0"/>
              <a:t>‹#›</a:t>
            </a:fld>
            <a:endParaRPr kumimoji="1" lang="ja-JP" altLang="en-US"/>
          </a:p>
        </p:txBody>
      </p:sp>
    </p:spTree>
    <p:extLst>
      <p:ext uri="{BB962C8B-B14F-4D97-AF65-F5344CB8AC3E}">
        <p14:creationId xmlns:p14="http://schemas.microsoft.com/office/powerpoint/2010/main" val="14447326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F5F0748-3D27-0B96-9B5C-826585F2CD61}"/>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4087BDB5-D1B4-4308-C225-B85C90F60BF8}"/>
              </a:ext>
            </a:extLst>
          </p:cNvPr>
          <p:cNvSpPr>
            <a:spLocks noGrp="1"/>
          </p:cNvSpPr>
          <p:nvPr>
            <p:ph type="dt" sz="half" idx="10"/>
          </p:nvPr>
        </p:nvSpPr>
        <p:spPr/>
        <p:txBody>
          <a:bodyPr/>
          <a:lstStyle/>
          <a:p>
            <a:fld id="{46103BA5-A33F-4DE5-8362-7A97F03E2ECC}" type="datetimeFigureOut">
              <a:rPr kumimoji="1" lang="ja-JP" altLang="en-US" smtClean="0"/>
              <a:t>2025/6/24</a:t>
            </a:fld>
            <a:endParaRPr kumimoji="1" lang="ja-JP" altLang="en-US"/>
          </a:p>
        </p:txBody>
      </p:sp>
      <p:sp>
        <p:nvSpPr>
          <p:cNvPr id="4" name="フッター プレースホルダー 3">
            <a:extLst>
              <a:ext uri="{FF2B5EF4-FFF2-40B4-BE49-F238E27FC236}">
                <a16:creationId xmlns:a16="http://schemas.microsoft.com/office/drawing/2014/main" id="{CF0171B3-45B9-0F6A-3416-8956FDBB6AD6}"/>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6A731B9A-9F79-B0D8-3FB0-A7FE6C94BBF2}"/>
              </a:ext>
            </a:extLst>
          </p:cNvPr>
          <p:cNvSpPr>
            <a:spLocks noGrp="1"/>
          </p:cNvSpPr>
          <p:nvPr>
            <p:ph type="sldNum" sz="quarter" idx="12"/>
          </p:nvPr>
        </p:nvSpPr>
        <p:spPr/>
        <p:txBody>
          <a:bodyPr/>
          <a:lstStyle/>
          <a:p>
            <a:fld id="{3C37451E-7BC1-49B1-90FA-228E0762F921}" type="slidenum">
              <a:rPr kumimoji="1" lang="ja-JP" altLang="en-US" smtClean="0"/>
              <a:t>‹#›</a:t>
            </a:fld>
            <a:endParaRPr kumimoji="1" lang="ja-JP" altLang="en-US"/>
          </a:p>
        </p:txBody>
      </p:sp>
    </p:spTree>
    <p:extLst>
      <p:ext uri="{BB962C8B-B14F-4D97-AF65-F5344CB8AC3E}">
        <p14:creationId xmlns:p14="http://schemas.microsoft.com/office/powerpoint/2010/main" val="11477308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B7FFFF98-981A-1BC2-8EFE-03A2C3A952BA}"/>
              </a:ext>
            </a:extLst>
          </p:cNvPr>
          <p:cNvSpPr>
            <a:spLocks noGrp="1"/>
          </p:cNvSpPr>
          <p:nvPr>
            <p:ph type="dt" sz="half" idx="10"/>
          </p:nvPr>
        </p:nvSpPr>
        <p:spPr/>
        <p:txBody>
          <a:bodyPr/>
          <a:lstStyle/>
          <a:p>
            <a:fld id="{46103BA5-A33F-4DE5-8362-7A97F03E2ECC}" type="datetimeFigureOut">
              <a:rPr kumimoji="1" lang="ja-JP" altLang="en-US" smtClean="0"/>
              <a:t>2025/6/24</a:t>
            </a:fld>
            <a:endParaRPr kumimoji="1" lang="ja-JP" altLang="en-US"/>
          </a:p>
        </p:txBody>
      </p:sp>
      <p:sp>
        <p:nvSpPr>
          <p:cNvPr id="3" name="フッター プレースホルダー 2">
            <a:extLst>
              <a:ext uri="{FF2B5EF4-FFF2-40B4-BE49-F238E27FC236}">
                <a16:creationId xmlns:a16="http://schemas.microsoft.com/office/drawing/2014/main" id="{D0F72694-500E-C236-5BE7-A1649457B93D}"/>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6F63D2FB-5D38-3EFC-0F41-AC7B3A567C40}"/>
              </a:ext>
            </a:extLst>
          </p:cNvPr>
          <p:cNvSpPr>
            <a:spLocks noGrp="1"/>
          </p:cNvSpPr>
          <p:nvPr>
            <p:ph type="sldNum" sz="quarter" idx="12"/>
          </p:nvPr>
        </p:nvSpPr>
        <p:spPr/>
        <p:txBody>
          <a:bodyPr/>
          <a:lstStyle/>
          <a:p>
            <a:fld id="{3C37451E-7BC1-49B1-90FA-228E0762F921}" type="slidenum">
              <a:rPr kumimoji="1" lang="ja-JP" altLang="en-US" smtClean="0"/>
              <a:t>‹#›</a:t>
            </a:fld>
            <a:endParaRPr kumimoji="1" lang="ja-JP" altLang="en-US"/>
          </a:p>
        </p:txBody>
      </p:sp>
    </p:spTree>
    <p:extLst>
      <p:ext uri="{BB962C8B-B14F-4D97-AF65-F5344CB8AC3E}">
        <p14:creationId xmlns:p14="http://schemas.microsoft.com/office/powerpoint/2010/main" val="34560950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C885255-CC08-8168-9D31-C2EEF38FF50A}"/>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B831A991-CB12-E321-F4F9-34BDE36D7B1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6000EB83-CEB1-E918-4886-EF09BF40A5A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8CB05F78-5EA9-28A4-42B9-29D60246B3CA}"/>
              </a:ext>
            </a:extLst>
          </p:cNvPr>
          <p:cNvSpPr>
            <a:spLocks noGrp="1"/>
          </p:cNvSpPr>
          <p:nvPr>
            <p:ph type="dt" sz="half" idx="10"/>
          </p:nvPr>
        </p:nvSpPr>
        <p:spPr/>
        <p:txBody>
          <a:bodyPr/>
          <a:lstStyle/>
          <a:p>
            <a:fld id="{46103BA5-A33F-4DE5-8362-7A97F03E2ECC}" type="datetimeFigureOut">
              <a:rPr kumimoji="1" lang="ja-JP" altLang="en-US" smtClean="0"/>
              <a:t>2025/6/24</a:t>
            </a:fld>
            <a:endParaRPr kumimoji="1" lang="ja-JP" altLang="en-US"/>
          </a:p>
        </p:txBody>
      </p:sp>
      <p:sp>
        <p:nvSpPr>
          <p:cNvPr id="6" name="フッター プレースホルダー 5">
            <a:extLst>
              <a:ext uri="{FF2B5EF4-FFF2-40B4-BE49-F238E27FC236}">
                <a16:creationId xmlns:a16="http://schemas.microsoft.com/office/drawing/2014/main" id="{8559C71E-C41B-75A7-33F0-63BFA756EDF0}"/>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223491CF-BDDA-C5EF-62E6-FB86F8A24E72}"/>
              </a:ext>
            </a:extLst>
          </p:cNvPr>
          <p:cNvSpPr>
            <a:spLocks noGrp="1"/>
          </p:cNvSpPr>
          <p:nvPr>
            <p:ph type="sldNum" sz="quarter" idx="12"/>
          </p:nvPr>
        </p:nvSpPr>
        <p:spPr/>
        <p:txBody>
          <a:bodyPr/>
          <a:lstStyle/>
          <a:p>
            <a:fld id="{3C37451E-7BC1-49B1-90FA-228E0762F921}" type="slidenum">
              <a:rPr kumimoji="1" lang="ja-JP" altLang="en-US" smtClean="0"/>
              <a:t>‹#›</a:t>
            </a:fld>
            <a:endParaRPr kumimoji="1" lang="ja-JP" altLang="en-US"/>
          </a:p>
        </p:txBody>
      </p:sp>
    </p:spTree>
    <p:extLst>
      <p:ext uri="{BB962C8B-B14F-4D97-AF65-F5344CB8AC3E}">
        <p14:creationId xmlns:p14="http://schemas.microsoft.com/office/powerpoint/2010/main" val="31295997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A20273D-7019-50DA-2A75-EB5B14ED0C3E}"/>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731B915A-CA8E-6A94-EB43-49CDE391DCC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kumimoji="1" lang="ja-JP" altLang="en-US"/>
              <a:t>アイコンをクリックして図を追加</a:t>
            </a:r>
          </a:p>
        </p:txBody>
      </p:sp>
      <p:sp>
        <p:nvSpPr>
          <p:cNvPr id="4" name="テキスト プレースホルダー 3">
            <a:extLst>
              <a:ext uri="{FF2B5EF4-FFF2-40B4-BE49-F238E27FC236}">
                <a16:creationId xmlns:a16="http://schemas.microsoft.com/office/drawing/2014/main" id="{D55ED1BD-711A-D222-B346-7D916C8C5EC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05165369-CC45-E1CD-7374-5B83CAE46BDA}"/>
              </a:ext>
            </a:extLst>
          </p:cNvPr>
          <p:cNvSpPr>
            <a:spLocks noGrp="1"/>
          </p:cNvSpPr>
          <p:nvPr>
            <p:ph type="dt" sz="half" idx="10"/>
          </p:nvPr>
        </p:nvSpPr>
        <p:spPr/>
        <p:txBody>
          <a:bodyPr/>
          <a:lstStyle/>
          <a:p>
            <a:fld id="{46103BA5-A33F-4DE5-8362-7A97F03E2ECC}" type="datetimeFigureOut">
              <a:rPr kumimoji="1" lang="ja-JP" altLang="en-US" smtClean="0"/>
              <a:t>2025/6/24</a:t>
            </a:fld>
            <a:endParaRPr kumimoji="1" lang="ja-JP" altLang="en-US"/>
          </a:p>
        </p:txBody>
      </p:sp>
      <p:sp>
        <p:nvSpPr>
          <p:cNvPr id="6" name="フッター プレースホルダー 5">
            <a:extLst>
              <a:ext uri="{FF2B5EF4-FFF2-40B4-BE49-F238E27FC236}">
                <a16:creationId xmlns:a16="http://schemas.microsoft.com/office/drawing/2014/main" id="{E8B9E075-3162-8F3E-95D0-C9D9D72871F7}"/>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B6C5F4A1-FB78-97DE-4210-CA7F0C55D902}"/>
              </a:ext>
            </a:extLst>
          </p:cNvPr>
          <p:cNvSpPr>
            <a:spLocks noGrp="1"/>
          </p:cNvSpPr>
          <p:nvPr>
            <p:ph type="sldNum" sz="quarter" idx="12"/>
          </p:nvPr>
        </p:nvSpPr>
        <p:spPr/>
        <p:txBody>
          <a:bodyPr/>
          <a:lstStyle/>
          <a:p>
            <a:fld id="{3C37451E-7BC1-49B1-90FA-228E0762F921}" type="slidenum">
              <a:rPr kumimoji="1" lang="ja-JP" altLang="en-US" smtClean="0"/>
              <a:t>‹#›</a:t>
            </a:fld>
            <a:endParaRPr kumimoji="1" lang="ja-JP" altLang="en-US"/>
          </a:p>
        </p:txBody>
      </p:sp>
    </p:spTree>
    <p:extLst>
      <p:ext uri="{BB962C8B-B14F-4D97-AF65-F5344CB8AC3E}">
        <p14:creationId xmlns:p14="http://schemas.microsoft.com/office/powerpoint/2010/main" val="40490383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4FBB16DB-111D-83F0-7D80-7200076579B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83DB4515-0082-0114-B8B2-4242319483B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6FC4E418-2F8C-C844-22EE-70FFD504193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46103BA5-A33F-4DE5-8362-7A97F03E2ECC}" type="datetimeFigureOut">
              <a:rPr kumimoji="1" lang="ja-JP" altLang="en-US" smtClean="0"/>
              <a:t>2025/6/24</a:t>
            </a:fld>
            <a:endParaRPr kumimoji="1" lang="ja-JP" altLang="en-US"/>
          </a:p>
        </p:txBody>
      </p:sp>
      <p:sp>
        <p:nvSpPr>
          <p:cNvPr id="5" name="フッター プレースホルダー 4">
            <a:extLst>
              <a:ext uri="{FF2B5EF4-FFF2-40B4-BE49-F238E27FC236}">
                <a16:creationId xmlns:a16="http://schemas.microsoft.com/office/drawing/2014/main" id="{03FE108C-9190-9A90-6778-D404746DFF9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A4802D8C-D2AB-D05E-DCF2-0EE8324418A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C37451E-7BC1-49B1-90FA-228E0762F921}" type="slidenum">
              <a:rPr kumimoji="1" lang="ja-JP" altLang="en-US" smtClean="0"/>
              <a:t>‹#›</a:t>
            </a:fld>
            <a:endParaRPr kumimoji="1" lang="ja-JP" altLang="en-US"/>
          </a:p>
        </p:txBody>
      </p:sp>
    </p:spTree>
    <p:extLst>
      <p:ext uri="{BB962C8B-B14F-4D97-AF65-F5344CB8AC3E}">
        <p14:creationId xmlns:p14="http://schemas.microsoft.com/office/powerpoint/2010/main" val="385706903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FAA054F-D30A-D610-FA5C-2F510CD3A090}"/>
              </a:ext>
            </a:extLst>
          </p:cNvPr>
          <p:cNvSpPr>
            <a:spLocks noGrp="1"/>
          </p:cNvSpPr>
          <p:nvPr>
            <p:ph type="ctrTitle"/>
          </p:nvPr>
        </p:nvSpPr>
        <p:spPr/>
        <p:txBody>
          <a:bodyPr>
            <a:normAutofit/>
          </a:bodyPr>
          <a:lstStyle/>
          <a:p>
            <a:r>
              <a:rPr kumimoji="1" lang="ja-JP" altLang="en-US" dirty="0">
                <a:latin typeface="HGP明朝E" panose="02020900000000000000" pitchFamily="18" charset="-128"/>
                <a:ea typeface="HGP明朝E" panose="02020900000000000000" pitchFamily="18" charset="-128"/>
              </a:rPr>
              <a:t>韓国大統領選挙</a:t>
            </a:r>
            <a:br>
              <a:rPr kumimoji="1" lang="en-US" altLang="ja-JP" dirty="0">
                <a:latin typeface="HGP明朝E" panose="02020900000000000000" pitchFamily="18" charset="-128"/>
                <a:ea typeface="HGP明朝E" panose="02020900000000000000" pitchFamily="18" charset="-128"/>
              </a:rPr>
            </a:br>
            <a:r>
              <a:rPr kumimoji="1" lang="ja-JP" altLang="en-US" dirty="0">
                <a:latin typeface="HGP明朝E" panose="02020900000000000000" pitchFamily="18" charset="-128"/>
                <a:ea typeface="HGP明朝E" panose="02020900000000000000" pitchFamily="18" charset="-128"/>
              </a:rPr>
              <a:t>李在明氏当選</a:t>
            </a:r>
            <a:br>
              <a:rPr kumimoji="1" lang="en-US" altLang="ja-JP" dirty="0">
                <a:latin typeface="HGP明朝E" panose="02020900000000000000" pitchFamily="18" charset="-128"/>
                <a:ea typeface="HGP明朝E" panose="02020900000000000000" pitchFamily="18" charset="-128"/>
              </a:rPr>
            </a:br>
            <a:r>
              <a:rPr kumimoji="1" lang="ja-JP" altLang="en-US" sz="4400" dirty="0">
                <a:latin typeface="HGP明朝E" panose="02020900000000000000" pitchFamily="18" charset="-128"/>
                <a:ea typeface="HGP明朝E" panose="02020900000000000000" pitchFamily="18" charset="-128"/>
              </a:rPr>
              <a:t>これから何が起きるのか</a:t>
            </a:r>
            <a:endParaRPr kumimoji="1" lang="ja-JP" altLang="en-US" dirty="0">
              <a:latin typeface="HGP明朝E" panose="02020900000000000000" pitchFamily="18" charset="-128"/>
              <a:ea typeface="HGP明朝E" panose="02020900000000000000" pitchFamily="18" charset="-128"/>
            </a:endParaRPr>
          </a:p>
        </p:txBody>
      </p:sp>
      <p:sp>
        <p:nvSpPr>
          <p:cNvPr id="3" name="字幕 2">
            <a:extLst>
              <a:ext uri="{FF2B5EF4-FFF2-40B4-BE49-F238E27FC236}">
                <a16:creationId xmlns:a16="http://schemas.microsoft.com/office/drawing/2014/main" id="{E433FC58-4DFF-7CE7-7A94-22B16B4DC86E}"/>
              </a:ext>
            </a:extLst>
          </p:cNvPr>
          <p:cNvSpPr>
            <a:spLocks noGrp="1"/>
          </p:cNvSpPr>
          <p:nvPr>
            <p:ph type="subTitle" idx="1"/>
          </p:nvPr>
        </p:nvSpPr>
        <p:spPr>
          <a:xfrm>
            <a:off x="1524000" y="4234648"/>
            <a:ext cx="9144000" cy="1655762"/>
          </a:xfrm>
        </p:spPr>
        <p:txBody>
          <a:bodyPr/>
          <a:lstStyle/>
          <a:p>
            <a:r>
              <a:rPr kumimoji="1" lang="ja-JP" altLang="en-US" dirty="0">
                <a:latin typeface="HGP明朝E" panose="02020900000000000000" pitchFamily="18" charset="-128"/>
                <a:ea typeface="HGP明朝E" panose="02020900000000000000" pitchFamily="18" charset="-128"/>
              </a:rPr>
              <a:t>情報パック</a:t>
            </a:r>
            <a:r>
              <a:rPr kumimoji="1" lang="en-US" altLang="ja-JP" dirty="0">
                <a:latin typeface="HGP明朝E" panose="02020900000000000000" pitchFamily="18" charset="-128"/>
                <a:ea typeface="HGP明朝E" panose="02020900000000000000" pitchFamily="18" charset="-128"/>
              </a:rPr>
              <a:t>6</a:t>
            </a:r>
            <a:r>
              <a:rPr kumimoji="1" lang="ja-JP" altLang="en-US" dirty="0">
                <a:latin typeface="HGP明朝E" panose="02020900000000000000" pitchFamily="18" charset="-128"/>
                <a:ea typeface="HGP明朝E" panose="02020900000000000000" pitchFamily="18" charset="-128"/>
              </a:rPr>
              <a:t>月号</a:t>
            </a:r>
            <a:endParaRPr kumimoji="1" lang="en-US" altLang="ja-JP" dirty="0">
              <a:latin typeface="HGP明朝E" panose="02020900000000000000" pitchFamily="18" charset="-128"/>
              <a:ea typeface="HGP明朝E" panose="02020900000000000000" pitchFamily="18" charset="-128"/>
            </a:endParaRPr>
          </a:p>
          <a:p>
            <a:endParaRPr kumimoji="1" lang="ja-JP" altLang="en-US"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28386053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1034CDF2-C4C4-43C3-7BEC-F731A55B188F}"/>
              </a:ext>
            </a:extLst>
          </p:cNvPr>
          <p:cNvSpPr>
            <a:spLocks noGrp="1"/>
          </p:cNvSpPr>
          <p:nvPr>
            <p:ph idx="1"/>
          </p:nvPr>
        </p:nvSpPr>
        <p:spPr>
          <a:xfrm>
            <a:off x="838200" y="701615"/>
            <a:ext cx="10515600" cy="5475348"/>
          </a:xfrm>
        </p:spPr>
        <p:txBody>
          <a:bodyPr>
            <a:normAutofit fontScale="92500"/>
          </a:bodyPr>
          <a:lstStyle/>
          <a:p>
            <a:pPr marL="0" indent="0">
              <a:lnSpc>
                <a:spcPct val="110000"/>
              </a:lnSpc>
              <a:buNone/>
            </a:pPr>
            <a:r>
              <a:rPr lang="ja-JP" altLang="ja-JP" dirty="0">
                <a:latin typeface="HGP明朝E" panose="02020900000000000000" pitchFamily="18" charset="-128"/>
                <a:ea typeface="HGP明朝E" panose="02020900000000000000" pitchFamily="18" charset="-128"/>
              </a:rPr>
              <a:t>③李氏の安保観</a:t>
            </a:r>
          </a:p>
          <a:p>
            <a:pPr lvl="1">
              <a:lnSpc>
                <a:spcPct val="110000"/>
              </a:lnSpc>
            </a:pPr>
            <a:r>
              <a:rPr lang="en-US" altLang="ja-JP" dirty="0">
                <a:latin typeface="HGP明朝E" panose="02020900000000000000" pitchFamily="18" charset="-128"/>
                <a:ea typeface="HGP明朝E" panose="02020900000000000000" pitchFamily="18" charset="-128"/>
              </a:rPr>
              <a:t>2016</a:t>
            </a:r>
            <a:r>
              <a:rPr lang="ja-JP" altLang="ja-JP" dirty="0">
                <a:latin typeface="HGP明朝E" panose="02020900000000000000" pitchFamily="18" charset="-128"/>
                <a:ea typeface="HGP明朝E" panose="02020900000000000000" pitchFamily="18" charset="-128"/>
              </a:rPr>
              <a:t>年　軍事情報包括保護協定（</a:t>
            </a:r>
            <a:r>
              <a:rPr lang="en-US" altLang="ja-JP" dirty="0">
                <a:latin typeface="HGP明朝E" panose="02020900000000000000" pitchFamily="18" charset="-128"/>
                <a:ea typeface="HGP明朝E" panose="02020900000000000000" pitchFamily="18" charset="-128"/>
              </a:rPr>
              <a:t>GSOMIA</a:t>
            </a:r>
            <a:r>
              <a:rPr lang="ja-JP" altLang="ja-JP" dirty="0">
                <a:latin typeface="HGP明朝E" panose="02020900000000000000" pitchFamily="18" charset="-128"/>
                <a:ea typeface="HGP明朝E" panose="02020900000000000000" pitchFamily="18" charset="-128"/>
              </a:rPr>
              <a:t>）締結について「日本が軍事大国化を目指し膨張主義を続けるなら、最初に犠牲になるのは韓（朝鮮）半島だ」と発言</a:t>
            </a:r>
            <a:endParaRPr lang="en-US" altLang="ja-JP" dirty="0">
              <a:latin typeface="HGP明朝E" panose="02020900000000000000" pitchFamily="18" charset="-128"/>
              <a:ea typeface="HGP明朝E" panose="02020900000000000000" pitchFamily="18" charset="-128"/>
            </a:endParaRPr>
          </a:p>
          <a:p>
            <a:pPr lvl="1">
              <a:lnSpc>
                <a:spcPct val="110000"/>
              </a:lnSpc>
            </a:pPr>
            <a:endParaRPr lang="ja-JP" altLang="ja-JP" dirty="0">
              <a:latin typeface="HGP明朝E" panose="02020900000000000000" pitchFamily="18" charset="-128"/>
              <a:ea typeface="HGP明朝E" panose="02020900000000000000" pitchFamily="18" charset="-128"/>
            </a:endParaRPr>
          </a:p>
          <a:p>
            <a:pPr>
              <a:lnSpc>
                <a:spcPct val="110000"/>
              </a:lnSpc>
            </a:pPr>
            <a:r>
              <a:rPr lang="ja-JP" altLang="ja-JP" dirty="0">
                <a:latin typeface="HGP明朝E" panose="02020900000000000000" pitchFamily="18" charset="-128"/>
                <a:ea typeface="HGP明朝E" panose="02020900000000000000" pitchFamily="18" charset="-128"/>
              </a:rPr>
              <a:t>民主党代表就任後の</a:t>
            </a:r>
            <a:r>
              <a:rPr lang="en-US" altLang="ja-JP" dirty="0">
                <a:latin typeface="HGP明朝E" panose="02020900000000000000" pitchFamily="18" charset="-128"/>
                <a:ea typeface="HGP明朝E" panose="02020900000000000000" pitchFamily="18" charset="-128"/>
              </a:rPr>
              <a:t>22</a:t>
            </a:r>
            <a:r>
              <a:rPr lang="ja-JP" altLang="ja-JP" dirty="0">
                <a:latin typeface="HGP明朝E" panose="02020900000000000000" pitchFamily="18" charset="-128"/>
                <a:ea typeface="HGP明朝E" panose="02020900000000000000" pitchFamily="18" charset="-128"/>
              </a:rPr>
              <a:t>年</a:t>
            </a:r>
            <a:r>
              <a:rPr lang="en-US" altLang="ja-JP" dirty="0">
                <a:latin typeface="HGP明朝E" panose="02020900000000000000" pitchFamily="18" charset="-128"/>
                <a:ea typeface="HGP明朝E" panose="02020900000000000000" pitchFamily="18" charset="-128"/>
              </a:rPr>
              <a:t>10</a:t>
            </a:r>
            <a:r>
              <a:rPr lang="ja-JP" altLang="ja-JP" dirty="0">
                <a:latin typeface="HGP明朝E" panose="02020900000000000000" pitchFamily="18" charset="-128"/>
                <a:ea typeface="HGP明朝E" panose="02020900000000000000" pitchFamily="18" charset="-128"/>
              </a:rPr>
              <a:t>月　日米韓合同軍事訓練を非難して</a:t>
            </a:r>
          </a:p>
          <a:p>
            <a:pPr lvl="1">
              <a:lnSpc>
                <a:spcPct val="110000"/>
              </a:lnSpc>
            </a:pPr>
            <a:r>
              <a:rPr lang="ja-JP" altLang="ja-JP" dirty="0">
                <a:latin typeface="HGP明朝E" panose="02020900000000000000" pitchFamily="18" charset="-128"/>
                <a:ea typeface="HGP明朝E" panose="02020900000000000000" pitchFamily="18" charset="-128"/>
              </a:rPr>
              <a:t>「日本を引き入れて訓練すれば、日本の自衛隊を正式な軍隊として認めたと解釈されかねない」「合同訓練を口実に自衛隊の軍靴が再び韓半島を汚す事態が起こりかねない」などと主張　李氏は日本を敵視していることがわかる</a:t>
            </a:r>
          </a:p>
          <a:p>
            <a:pPr>
              <a:lnSpc>
                <a:spcPct val="110000"/>
              </a:lnSpc>
            </a:pPr>
            <a:r>
              <a:rPr lang="ja-JP" altLang="ja-JP" dirty="0">
                <a:latin typeface="HGP明朝E" panose="02020900000000000000" pitchFamily="18" charset="-128"/>
                <a:ea typeface="HGP明朝E" panose="02020900000000000000" pitchFamily="18" charset="-128"/>
              </a:rPr>
              <a:t> 一方中国に対しては遠慮がち</a:t>
            </a:r>
          </a:p>
          <a:p>
            <a:pPr lvl="1">
              <a:lnSpc>
                <a:spcPct val="110000"/>
              </a:lnSpc>
            </a:pPr>
            <a:r>
              <a:rPr lang="en-US" altLang="ja-JP" dirty="0">
                <a:latin typeface="HGP明朝E" panose="02020900000000000000" pitchFamily="18" charset="-128"/>
                <a:ea typeface="HGP明朝E" panose="02020900000000000000" pitchFamily="18" charset="-128"/>
              </a:rPr>
              <a:t>24</a:t>
            </a:r>
            <a:r>
              <a:rPr lang="ja-JP" altLang="ja-JP" dirty="0">
                <a:latin typeface="HGP明朝E" panose="02020900000000000000" pitchFamily="18" charset="-128"/>
                <a:ea typeface="HGP明朝E" panose="02020900000000000000" pitchFamily="18" charset="-128"/>
              </a:rPr>
              <a:t>年3月、李氏は、現行国際秩序を変えようとする中国に苦言を呈した尹氏を念頭に置いて「中国には『謝謝』、台湾にも『謝謝』と言っておけばいい」</a:t>
            </a:r>
            <a:r>
              <a:rPr lang="ja-JP" altLang="ja-JP" dirty="0">
                <a:solidFill>
                  <a:srgbClr val="FF0000"/>
                </a:solidFill>
                <a:latin typeface="HGP明朝E" panose="02020900000000000000" pitchFamily="18" charset="-128"/>
                <a:ea typeface="HGP明朝E" panose="02020900000000000000" pitchFamily="18" charset="-128"/>
              </a:rPr>
              <a:t>「台湾海峡がどうなろうと、中国と台湾の国内問題は我々には何の関係もない」</a:t>
            </a:r>
            <a:r>
              <a:rPr lang="ja-JP" altLang="ja-JP" dirty="0">
                <a:latin typeface="HGP明朝E" panose="02020900000000000000" pitchFamily="18" charset="-128"/>
                <a:ea typeface="HGP明朝E" panose="02020900000000000000" pitchFamily="18" charset="-128"/>
              </a:rPr>
              <a:t>などと語った</a:t>
            </a:r>
          </a:p>
          <a:p>
            <a:pPr>
              <a:lnSpc>
                <a:spcPct val="110000"/>
              </a:lnSpc>
            </a:pPr>
            <a:endParaRPr lang="ja-JP" altLang="ja-JP" dirty="0">
              <a:latin typeface="HGP明朝E" panose="02020900000000000000" pitchFamily="18" charset="-128"/>
              <a:ea typeface="HGP明朝E" panose="02020900000000000000" pitchFamily="18" charset="-128"/>
            </a:endParaRPr>
          </a:p>
          <a:p>
            <a:pPr>
              <a:lnSpc>
                <a:spcPct val="110000"/>
              </a:lnSpc>
            </a:pPr>
            <a:endParaRPr lang="ja-JP" altLang="ja-JP" dirty="0">
              <a:latin typeface="HGP明朝E" panose="02020900000000000000" pitchFamily="18" charset="-128"/>
              <a:ea typeface="HGP明朝E" panose="02020900000000000000" pitchFamily="18" charset="-128"/>
            </a:endParaRPr>
          </a:p>
          <a:p>
            <a:pPr>
              <a:lnSpc>
                <a:spcPct val="110000"/>
              </a:lnSpc>
            </a:pPr>
            <a:endParaRPr kumimoji="1" lang="ja-JP" altLang="en-US"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23708682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A3A14E1-52A1-8A9E-7AED-85CF6E761B9C}"/>
              </a:ext>
            </a:extLst>
          </p:cNvPr>
          <p:cNvSpPr>
            <a:spLocks noGrp="1"/>
          </p:cNvSpPr>
          <p:nvPr>
            <p:ph type="title"/>
          </p:nvPr>
        </p:nvSpPr>
        <p:spPr>
          <a:xfrm>
            <a:off x="838200" y="365125"/>
            <a:ext cx="10515600" cy="928837"/>
          </a:xfrm>
        </p:spPr>
        <p:txBody>
          <a:bodyPr/>
          <a:lstStyle/>
          <a:p>
            <a:r>
              <a:rPr kumimoji="1" lang="ja-JP" altLang="en-US" dirty="0">
                <a:latin typeface="HGP明朝E" panose="02020900000000000000" pitchFamily="18" charset="-128"/>
                <a:ea typeface="HGP明朝E" panose="02020900000000000000" pitchFamily="18" charset="-128"/>
              </a:rPr>
              <a:t>分断修復＝独裁の強化</a:t>
            </a:r>
          </a:p>
        </p:txBody>
      </p:sp>
      <p:sp>
        <p:nvSpPr>
          <p:cNvPr id="3" name="コンテンツ プレースホルダー 2">
            <a:extLst>
              <a:ext uri="{FF2B5EF4-FFF2-40B4-BE49-F238E27FC236}">
                <a16:creationId xmlns:a16="http://schemas.microsoft.com/office/drawing/2014/main" id="{F980378B-8287-4FB2-0130-0258EF31C7D9}"/>
              </a:ext>
            </a:extLst>
          </p:cNvPr>
          <p:cNvSpPr>
            <a:spLocks noGrp="1"/>
          </p:cNvSpPr>
          <p:nvPr>
            <p:ph idx="1"/>
          </p:nvPr>
        </p:nvSpPr>
        <p:spPr>
          <a:xfrm>
            <a:off x="838200" y="1472242"/>
            <a:ext cx="10515600" cy="5032135"/>
          </a:xfrm>
        </p:spPr>
        <p:txBody>
          <a:bodyPr>
            <a:normAutofit lnSpcReduction="10000"/>
          </a:bodyPr>
          <a:lstStyle/>
          <a:p>
            <a:r>
              <a:rPr lang="ja-JP" altLang="ja-JP" dirty="0">
                <a:latin typeface="HGP明朝E" panose="02020900000000000000" pitchFamily="18" charset="-128"/>
                <a:ea typeface="HGP明朝E" panose="02020900000000000000" pitchFamily="18" charset="-128"/>
              </a:rPr>
              <a:t>複数の裁判を抱える李氏に有利な「司法改革」を進める動きをしている</a:t>
            </a:r>
          </a:p>
          <a:p>
            <a:pPr lvl="1"/>
            <a:r>
              <a:rPr lang="ja-JP" altLang="ja-JP" dirty="0">
                <a:latin typeface="HGP明朝E" panose="02020900000000000000" pitchFamily="18" charset="-128"/>
                <a:ea typeface="HGP明朝E" panose="02020900000000000000" pitchFamily="18" charset="-128"/>
              </a:rPr>
              <a:t>北朝鮮への不正送金に関与した罪など複数の裁判を抱えている李氏に拒否感を持つ人が多い中で、保守陣営を「内乱勢力」と徹底的に攻撃してきたため</a:t>
            </a:r>
          </a:p>
          <a:p>
            <a:r>
              <a:rPr lang="ja-JP" altLang="ja-JP" dirty="0">
                <a:latin typeface="HGP明朝E" panose="02020900000000000000" pitchFamily="18" charset="-128"/>
                <a:ea typeface="HGP明朝E" panose="02020900000000000000" pitchFamily="18" charset="-128"/>
              </a:rPr>
              <a:t>5日の国会で、尹氏の戒厳令宣布や金建希夫人をめぐる疑惑を捜査する</a:t>
            </a:r>
            <a:r>
              <a:rPr lang="ja-JP" altLang="en-US" dirty="0">
                <a:latin typeface="HGP明朝E" panose="02020900000000000000" pitchFamily="18" charset="-128"/>
                <a:ea typeface="HGP明朝E" panose="02020900000000000000" pitchFamily="18" charset="-128"/>
              </a:rPr>
              <a:t>「</a:t>
            </a:r>
            <a:r>
              <a:rPr lang="ja-JP" altLang="ja-JP" dirty="0">
                <a:latin typeface="HGP明朝E" panose="02020900000000000000" pitchFamily="18" charset="-128"/>
                <a:ea typeface="HGP明朝E" panose="02020900000000000000" pitchFamily="18" charset="-128"/>
              </a:rPr>
              <a:t>特別検察官</a:t>
            </a:r>
            <a:r>
              <a:rPr lang="ja-JP" altLang="en-US" dirty="0">
                <a:latin typeface="HGP明朝E" panose="02020900000000000000" pitchFamily="18" charset="-128"/>
                <a:ea typeface="HGP明朝E" panose="02020900000000000000" pitchFamily="18" charset="-128"/>
              </a:rPr>
              <a:t>」</a:t>
            </a:r>
            <a:r>
              <a:rPr lang="ja-JP" altLang="ja-JP" dirty="0">
                <a:latin typeface="HGP明朝E" panose="02020900000000000000" pitchFamily="18" charset="-128"/>
                <a:ea typeface="HGP明朝E" panose="02020900000000000000" pitchFamily="18" charset="-128"/>
              </a:rPr>
              <a:t>任命法案と主に、検事を罷免しやすくする法案の採決を強行して可決した。操作によって自身を追い詰めた検察の弱体化は李氏が公約にも掲げた重要政策の一つ。</a:t>
            </a:r>
          </a:p>
          <a:p>
            <a:r>
              <a:rPr lang="ja-JP" altLang="ja-JP" dirty="0">
                <a:latin typeface="HGP明朝E" panose="02020900000000000000" pitchFamily="18" charset="-128"/>
                <a:ea typeface="HGP明朝E" panose="02020900000000000000" pitchFamily="18" charset="-128"/>
              </a:rPr>
              <a:t>目指すのは李氏の「司法リスク」の無効化</a:t>
            </a:r>
          </a:p>
          <a:p>
            <a:pPr lvl="1"/>
            <a:r>
              <a:rPr lang="ja-JP" altLang="ja-JP" dirty="0">
                <a:latin typeface="HGP明朝E" panose="02020900000000000000" pitchFamily="18" charset="-128"/>
                <a:ea typeface="HGP明朝E" panose="02020900000000000000" pitchFamily="18" charset="-128"/>
              </a:rPr>
              <a:t>李氏は18日に公職選挙法違反事件の差し戻し審の初公判を控えている</a:t>
            </a:r>
          </a:p>
          <a:p>
            <a:pPr lvl="1"/>
            <a:r>
              <a:rPr lang="ja-JP" altLang="ja-JP" dirty="0">
                <a:latin typeface="HGP明朝E" panose="02020900000000000000" pitchFamily="18" charset="-128"/>
                <a:ea typeface="HGP明朝E" panose="02020900000000000000" pitchFamily="18" charset="-128"/>
              </a:rPr>
              <a:t>裁判で有罪が確定した場合、被選挙権が剥奪され、大統領の地位が揺らぎかねない事態に陥る。このため同党は、</a:t>
            </a:r>
            <a:r>
              <a:rPr lang="ja-JP" altLang="ja-JP" dirty="0">
                <a:solidFill>
                  <a:srgbClr val="FF0000"/>
                </a:solidFill>
                <a:latin typeface="HGP明朝E" panose="02020900000000000000" pitchFamily="18" charset="-128"/>
                <a:ea typeface="HGP明朝E" panose="02020900000000000000" pitchFamily="18" charset="-128"/>
              </a:rPr>
              <a:t>大統領在任中に裁判を停止する内容を盛り込んだ刑事訴訟法改正案を国会に提出</a:t>
            </a:r>
            <a:r>
              <a:rPr lang="ja-JP" altLang="ja-JP" dirty="0">
                <a:latin typeface="HGP明朝E" panose="02020900000000000000" pitchFamily="18" charset="-128"/>
                <a:ea typeface="HGP明朝E" panose="02020900000000000000" pitchFamily="18" charset="-128"/>
              </a:rPr>
              <a:t>している</a:t>
            </a:r>
          </a:p>
          <a:p>
            <a:endParaRPr kumimoji="1" lang="ja-JP" altLang="en-US"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26438256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AE9B8391-CD1B-F9EA-19E3-324FDAA00CBE}"/>
              </a:ext>
            </a:extLst>
          </p:cNvPr>
          <p:cNvSpPr>
            <a:spLocks noGrp="1"/>
          </p:cNvSpPr>
          <p:nvPr>
            <p:ph idx="1"/>
          </p:nvPr>
        </p:nvSpPr>
        <p:spPr>
          <a:xfrm>
            <a:off x="838200" y="649858"/>
            <a:ext cx="10515600" cy="5452344"/>
          </a:xfrm>
        </p:spPr>
        <p:txBody>
          <a:bodyPr>
            <a:normAutofit fontScale="85000" lnSpcReduction="10000"/>
          </a:bodyPr>
          <a:lstStyle/>
          <a:p>
            <a:pPr>
              <a:lnSpc>
                <a:spcPct val="120000"/>
              </a:lnSpc>
            </a:pPr>
            <a:r>
              <a:rPr lang="en-US" altLang="ja-JP" sz="3200" dirty="0">
                <a:latin typeface="HGP明朝E" panose="02020900000000000000" pitchFamily="18" charset="-128"/>
                <a:ea typeface="HGP明朝E" panose="02020900000000000000" pitchFamily="18" charset="-128"/>
              </a:rPr>
              <a:t>4</a:t>
            </a:r>
            <a:r>
              <a:rPr lang="ja-JP" altLang="ja-JP" sz="3200" dirty="0">
                <a:latin typeface="HGP明朝E" panose="02020900000000000000" pitchFamily="18" charset="-128"/>
                <a:ea typeface="HGP明朝E" panose="02020900000000000000" pitchFamily="18" charset="-128"/>
              </a:rPr>
              <a:t>日　国会の法制司法委員会は、</a:t>
            </a:r>
            <a:r>
              <a:rPr lang="ja-JP" altLang="ja-JP" sz="3200" dirty="0">
                <a:solidFill>
                  <a:srgbClr val="FF0000"/>
                </a:solidFill>
                <a:latin typeface="HGP明朝E" panose="02020900000000000000" pitchFamily="18" charset="-128"/>
                <a:ea typeface="HGP明朝E" panose="02020900000000000000" pitchFamily="18" charset="-128"/>
              </a:rPr>
              <a:t>最高裁判事を現行の</a:t>
            </a:r>
            <a:r>
              <a:rPr lang="en-US" altLang="ja-JP" sz="3200" dirty="0">
                <a:solidFill>
                  <a:srgbClr val="FF0000"/>
                </a:solidFill>
                <a:latin typeface="HGP明朝E" panose="02020900000000000000" pitchFamily="18" charset="-128"/>
                <a:ea typeface="HGP明朝E" panose="02020900000000000000" pitchFamily="18" charset="-128"/>
              </a:rPr>
              <a:t>14</a:t>
            </a:r>
            <a:r>
              <a:rPr lang="ja-JP" altLang="ja-JP" sz="3200" dirty="0">
                <a:solidFill>
                  <a:srgbClr val="FF0000"/>
                </a:solidFill>
                <a:latin typeface="HGP明朝E" panose="02020900000000000000" pitchFamily="18" charset="-128"/>
                <a:ea typeface="HGP明朝E" panose="02020900000000000000" pitchFamily="18" charset="-128"/>
              </a:rPr>
              <a:t>人から30人</a:t>
            </a:r>
            <a:r>
              <a:rPr lang="ja-JP" altLang="ja-JP" sz="3200" dirty="0">
                <a:latin typeface="HGP明朝E" panose="02020900000000000000" pitchFamily="18" charset="-128"/>
                <a:ea typeface="HGP明朝E" panose="02020900000000000000" pitchFamily="18" charset="-128"/>
              </a:rPr>
              <a:t>に増やす法案を通過させた</a:t>
            </a:r>
            <a:r>
              <a:rPr lang="ja-JP" altLang="en-US" sz="3200" dirty="0">
                <a:latin typeface="HGP明朝E" panose="02020900000000000000" pitchFamily="18" charset="-128"/>
                <a:ea typeface="HGP明朝E" panose="02020900000000000000" pitchFamily="18" charset="-128"/>
              </a:rPr>
              <a:t>　</a:t>
            </a:r>
            <a:r>
              <a:rPr lang="ja-JP" altLang="ja-JP" sz="3200" dirty="0">
                <a:latin typeface="HGP明朝E" panose="02020900000000000000" pitchFamily="18" charset="-128"/>
                <a:ea typeface="HGP明朝E" panose="02020900000000000000" pitchFamily="18" charset="-128"/>
              </a:rPr>
              <a:t>近く本会議で可決される見通し</a:t>
            </a:r>
          </a:p>
          <a:p>
            <a:pPr lvl="1">
              <a:lnSpc>
                <a:spcPct val="120000"/>
              </a:lnSpc>
            </a:pPr>
            <a:r>
              <a:rPr lang="ja-JP" altLang="ja-JP" sz="2800" dirty="0">
                <a:latin typeface="HGP明朝E" panose="02020900000000000000" pitchFamily="18" charset="-128"/>
                <a:ea typeface="HGP明朝E" panose="02020900000000000000" pitchFamily="18" charset="-128"/>
              </a:rPr>
              <a:t>韓国メディアによれば、30人中</a:t>
            </a:r>
            <a:r>
              <a:rPr lang="en-US" altLang="ja-JP" sz="2800" dirty="0">
                <a:latin typeface="HGP明朝E" panose="02020900000000000000" pitchFamily="18" charset="-128"/>
                <a:ea typeface="HGP明朝E" panose="02020900000000000000" pitchFamily="18" charset="-128"/>
              </a:rPr>
              <a:t>26</a:t>
            </a:r>
            <a:r>
              <a:rPr lang="ja-JP" altLang="ja-JP" sz="2800" dirty="0">
                <a:latin typeface="HGP明朝E" panose="02020900000000000000" pitchFamily="18" charset="-128"/>
                <a:ea typeface="HGP明朝E" panose="02020900000000000000" pitchFamily="18" charset="-128"/>
              </a:rPr>
              <a:t>人が李氏の任期（</a:t>
            </a:r>
            <a:r>
              <a:rPr lang="en-US" altLang="ja-JP" sz="2800" dirty="0">
                <a:latin typeface="HGP明朝E" panose="02020900000000000000" pitchFamily="18" charset="-128"/>
                <a:ea typeface="HGP明朝E" panose="02020900000000000000" pitchFamily="18" charset="-128"/>
              </a:rPr>
              <a:t>5</a:t>
            </a:r>
            <a:r>
              <a:rPr lang="ja-JP" altLang="ja-JP" sz="2800" dirty="0">
                <a:latin typeface="HGP明朝E" panose="02020900000000000000" pitchFamily="18" charset="-128"/>
                <a:ea typeface="HGP明朝E" panose="02020900000000000000" pitchFamily="18" charset="-128"/>
              </a:rPr>
              <a:t>年）中に任命される計算に </a:t>
            </a:r>
          </a:p>
          <a:p>
            <a:pPr lvl="1">
              <a:lnSpc>
                <a:spcPct val="120000"/>
              </a:lnSpc>
            </a:pPr>
            <a:r>
              <a:rPr lang="ja-JP" altLang="ja-JP" sz="2800" dirty="0">
                <a:highlight>
                  <a:srgbClr val="FFFF00"/>
                </a:highlight>
                <a:latin typeface="HGP明朝E" panose="02020900000000000000" pitchFamily="18" charset="-128"/>
                <a:ea typeface="HGP明朝E" panose="02020900000000000000" pitchFamily="18" charset="-128"/>
              </a:rPr>
              <a:t>最高裁の曺喜大長官</a:t>
            </a:r>
            <a:r>
              <a:rPr lang="ja-JP" altLang="ja-JP" sz="2800" dirty="0">
                <a:latin typeface="HGP明朝E" panose="02020900000000000000" pitchFamily="18" charset="-128"/>
                <a:ea typeface="HGP明朝E" panose="02020900000000000000" pitchFamily="18" charset="-128"/>
              </a:rPr>
              <a:t>は5日、判事増員は「『国家百年の大計』の問題であり、長い間議論してきた」と述べ、</a:t>
            </a:r>
            <a:r>
              <a:rPr lang="ja-JP" altLang="ja-JP" sz="2800" dirty="0">
                <a:highlight>
                  <a:srgbClr val="FFFF00"/>
                </a:highlight>
                <a:latin typeface="HGP明朝E" panose="02020900000000000000" pitchFamily="18" charset="-128"/>
                <a:ea typeface="HGP明朝E" panose="02020900000000000000" pitchFamily="18" charset="-128"/>
              </a:rPr>
              <a:t>法案に事実上反対する立場</a:t>
            </a:r>
            <a:r>
              <a:rPr lang="ja-JP" altLang="ja-JP" sz="2800" dirty="0">
                <a:latin typeface="HGP明朝E" panose="02020900000000000000" pitchFamily="18" charset="-128"/>
                <a:ea typeface="HGP明朝E" panose="02020900000000000000" pitchFamily="18" charset="-128"/>
              </a:rPr>
              <a:t>を表明。</a:t>
            </a:r>
          </a:p>
          <a:p>
            <a:pPr>
              <a:lnSpc>
                <a:spcPct val="120000"/>
              </a:lnSpc>
            </a:pPr>
            <a:endParaRPr lang="en-US" altLang="ja-JP" sz="3200" dirty="0">
              <a:latin typeface="HGP明朝E" panose="02020900000000000000" pitchFamily="18" charset="-128"/>
              <a:ea typeface="HGP明朝E" panose="02020900000000000000" pitchFamily="18" charset="-128"/>
            </a:endParaRPr>
          </a:p>
          <a:p>
            <a:pPr>
              <a:lnSpc>
                <a:spcPct val="120000"/>
              </a:lnSpc>
            </a:pPr>
            <a:r>
              <a:rPr lang="en-US" altLang="ja-JP" sz="3200" dirty="0">
                <a:latin typeface="HGP明朝E" panose="02020900000000000000" pitchFamily="18" charset="-128"/>
                <a:ea typeface="HGP明朝E" panose="02020900000000000000" pitchFamily="18" charset="-128"/>
              </a:rPr>
              <a:t>5</a:t>
            </a:r>
            <a:r>
              <a:rPr lang="ja-JP" altLang="ja-JP" sz="3200" dirty="0">
                <a:latin typeface="HGP明朝E" panose="02020900000000000000" pitchFamily="18" charset="-128"/>
                <a:ea typeface="HGP明朝E" panose="02020900000000000000" pitchFamily="18" charset="-128"/>
              </a:rPr>
              <a:t>日、国会は検事に対する懲戒請求を、検事総長に加えて法相も行えるようにする</a:t>
            </a:r>
            <a:r>
              <a:rPr lang="ja-JP" altLang="ja-JP" sz="3200" dirty="0">
                <a:solidFill>
                  <a:srgbClr val="FF0000"/>
                </a:solidFill>
                <a:latin typeface="HGP明朝E" panose="02020900000000000000" pitchFamily="18" charset="-128"/>
                <a:ea typeface="HGP明朝E" panose="02020900000000000000" pitchFamily="18" charset="-128"/>
              </a:rPr>
              <a:t>改正案が可決</a:t>
            </a:r>
            <a:r>
              <a:rPr lang="ja-JP" altLang="ja-JP" sz="3200" dirty="0">
                <a:latin typeface="HGP明朝E" panose="02020900000000000000" pitchFamily="18" charset="-128"/>
                <a:ea typeface="HGP明朝E" panose="02020900000000000000" pitchFamily="18" charset="-128"/>
              </a:rPr>
              <a:t>。</a:t>
            </a:r>
          </a:p>
          <a:p>
            <a:pPr lvl="1">
              <a:lnSpc>
                <a:spcPct val="120000"/>
              </a:lnSpc>
            </a:pPr>
            <a:r>
              <a:rPr lang="ja-JP" altLang="ja-JP" sz="2800" dirty="0">
                <a:latin typeface="HGP明朝E" panose="02020900000000000000" pitchFamily="18" charset="-128"/>
                <a:ea typeface="HGP明朝E" panose="02020900000000000000" pitchFamily="18" charset="-128"/>
              </a:rPr>
              <a:t>国民の力は、採決に先立ち「（複数の事件で起訴された）李大統領を捜査した検事を懲戒し、仕事を遂行不能にする報復法案だ」と批判した</a:t>
            </a:r>
          </a:p>
          <a:p>
            <a:pPr>
              <a:lnSpc>
                <a:spcPct val="120000"/>
              </a:lnSpc>
            </a:pPr>
            <a:endParaRPr lang="ja-JP" altLang="ja-JP" sz="3200" dirty="0">
              <a:latin typeface="HGP明朝E" panose="02020900000000000000" pitchFamily="18" charset="-128"/>
              <a:ea typeface="HGP明朝E" panose="02020900000000000000" pitchFamily="18" charset="-128"/>
            </a:endParaRPr>
          </a:p>
          <a:p>
            <a:pPr>
              <a:lnSpc>
                <a:spcPct val="120000"/>
              </a:lnSpc>
            </a:pPr>
            <a:endParaRPr kumimoji="1" lang="ja-JP" altLang="en-US" sz="3200"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30227422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57" name="Rectangle 2056">
            <a:extLst>
              <a:ext uri="{FF2B5EF4-FFF2-40B4-BE49-F238E27FC236}">
                <a16:creationId xmlns:a16="http://schemas.microsoft.com/office/drawing/2014/main" id="{22F15A2D-2324-487D-A02A-BF46C5C580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0" name="Picture 2" descr="曺喜大は自ら辞任せよ」 共に民主党が大法院長の辞任を公式要求 | 東亜日報">
            <a:extLst>
              <a:ext uri="{FF2B5EF4-FFF2-40B4-BE49-F238E27FC236}">
                <a16:creationId xmlns:a16="http://schemas.microsoft.com/office/drawing/2014/main" id="{A17D22A0-BD81-8777-4437-FE7B7FF2516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20459" r="20207" b="-1"/>
          <a:stretch>
            <a:fillRect/>
          </a:stretch>
        </p:blipFill>
        <p:spPr bwMode="auto">
          <a:xfrm>
            <a:off x="20" y="10"/>
            <a:ext cx="6095981" cy="685799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分断に終止符」叫ぶも「報復の連鎖」 李大統領、一極集中や少子化の処方箋は 揺らぐ半島 韓国新政権発足㊦ - 産経ニュース">
            <a:extLst>
              <a:ext uri="{FF2B5EF4-FFF2-40B4-BE49-F238E27FC236}">
                <a16:creationId xmlns:a16="http://schemas.microsoft.com/office/drawing/2014/main" id="{3C01B038-317F-BD18-3112-CFDFD2C48FF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43678" r="9680"/>
          <a:stretch>
            <a:fillRect/>
          </a:stretch>
        </p:blipFill>
        <p:spPr bwMode="auto">
          <a:xfrm>
            <a:off x="6095998" y="10"/>
            <a:ext cx="6096001" cy="6861558"/>
          </a:xfrm>
          <a:prstGeom prst="rect">
            <a:avLst/>
          </a:prstGeom>
          <a:noFill/>
          <a:extLst>
            <a:ext uri="{909E8E84-426E-40DD-AFC4-6F175D3DCCD1}">
              <a14:hiddenFill xmlns:a14="http://schemas.microsoft.com/office/drawing/2010/main">
                <a:solidFill>
                  <a:srgbClr val="FFFFFF"/>
                </a:solidFill>
              </a14:hiddenFill>
            </a:ext>
          </a:extLst>
        </p:spPr>
      </p:pic>
      <p:sp>
        <p:nvSpPr>
          <p:cNvPr id="2059" name="Right Triangle 2058">
            <a:extLst>
              <a:ext uri="{FF2B5EF4-FFF2-40B4-BE49-F238E27FC236}">
                <a16:creationId xmlns:a16="http://schemas.microsoft.com/office/drawing/2014/main" id="{2AEAFA59-923A-4F54-8B49-44C970BCC3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576720" y="3335867"/>
            <a:ext cx="3291840" cy="320040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61" name="Rectangle 2060">
            <a:extLst>
              <a:ext uri="{FF2B5EF4-FFF2-40B4-BE49-F238E27FC236}">
                <a16:creationId xmlns:a16="http://schemas.microsoft.com/office/drawing/2014/main" id="{C37E9D4B-7BFA-4D10-B666-547BAC49946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1774" y="623275"/>
            <a:ext cx="10905053" cy="5607882"/>
          </a:xfrm>
          <a:prstGeom prst="rect">
            <a:avLst/>
          </a:prstGeom>
          <a:noFill/>
          <a:ln w="1905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228839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269AF6D-E435-C5AE-BEA9-650376BB8451}"/>
              </a:ext>
            </a:extLst>
          </p:cNvPr>
          <p:cNvSpPr>
            <a:spLocks noGrp="1"/>
          </p:cNvSpPr>
          <p:nvPr>
            <p:ph type="title"/>
          </p:nvPr>
        </p:nvSpPr>
        <p:spPr/>
        <p:txBody>
          <a:bodyPr/>
          <a:lstStyle/>
          <a:p>
            <a:r>
              <a:rPr kumimoji="1" lang="ja-JP" altLang="en-US" dirty="0">
                <a:latin typeface="HGP明朝E" panose="02020900000000000000" pitchFamily="18" charset="-128"/>
                <a:ea typeface="HGP明朝E" panose="02020900000000000000" pitchFamily="18" charset="-128"/>
              </a:rPr>
              <a:t>日韓関係</a:t>
            </a:r>
          </a:p>
        </p:txBody>
      </p:sp>
      <p:sp>
        <p:nvSpPr>
          <p:cNvPr id="3" name="コンテンツ プレースホルダー 2">
            <a:extLst>
              <a:ext uri="{FF2B5EF4-FFF2-40B4-BE49-F238E27FC236}">
                <a16:creationId xmlns:a16="http://schemas.microsoft.com/office/drawing/2014/main" id="{E4E4C084-59BA-3E4F-67CC-35CE145ADB84}"/>
              </a:ext>
            </a:extLst>
          </p:cNvPr>
          <p:cNvSpPr>
            <a:spLocks noGrp="1"/>
          </p:cNvSpPr>
          <p:nvPr>
            <p:ph idx="1"/>
          </p:nvPr>
        </p:nvSpPr>
        <p:spPr/>
        <p:txBody>
          <a:bodyPr>
            <a:normAutofit/>
          </a:bodyPr>
          <a:lstStyle/>
          <a:p>
            <a:r>
              <a:rPr lang="ja-JP" altLang="ja-JP" sz="3200" dirty="0">
                <a:latin typeface="HGP明朝E" panose="02020900000000000000" pitchFamily="18" charset="-128"/>
                <a:ea typeface="HGP明朝E" panose="02020900000000000000" pitchFamily="18" charset="-128"/>
              </a:rPr>
              <a:t>韓国の対応次第で日本の安全保障環境は大きく変わる</a:t>
            </a:r>
          </a:p>
          <a:p>
            <a:r>
              <a:rPr lang="ja-JP" altLang="ja-JP" sz="3200" dirty="0">
                <a:latin typeface="HGP明朝E" panose="02020900000000000000" pitchFamily="18" charset="-128"/>
                <a:ea typeface="HGP明朝E" panose="02020900000000000000" pitchFamily="18" charset="-128"/>
              </a:rPr>
              <a:t>李氏はこれまで、歴史問題や防衛協力に関して日本に批判的な発言を繰り返してきた</a:t>
            </a:r>
          </a:p>
          <a:p>
            <a:pPr lvl="1"/>
            <a:r>
              <a:rPr lang="ja-JP" altLang="ja-JP" sz="2800" dirty="0">
                <a:latin typeface="HGP明朝E" panose="02020900000000000000" pitchFamily="18" charset="-128"/>
                <a:ea typeface="HGP明朝E" panose="02020900000000000000" pitchFamily="18" charset="-128"/>
              </a:rPr>
              <a:t>象徴的なのが、元徴用工（旧朝鮮半島出身労働者）の訴訟問題</a:t>
            </a:r>
          </a:p>
          <a:p>
            <a:pPr lvl="1"/>
            <a:r>
              <a:rPr lang="ja-JP" altLang="ja-JP" sz="2800" dirty="0">
                <a:latin typeface="HGP明朝E" panose="02020900000000000000" pitchFamily="18" charset="-128"/>
                <a:ea typeface="HGP明朝E" panose="02020900000000000000" pitchFamily="18" charset="-128"/>
              </a:rPr>
              <a:t>元徴用工や遺族は日本企業に賠償を求めている</a:t>
            </a:r>
          </a:p>
          <a:p>
            <a:pPr marL="457200" lvl="1" indent="0">
              <a:buNone/>
            </a:pPr>
            <a:r>
              <a:rPr lang="ja-JP" altLang="ja-JP" sz="2800" dirty="0">
                <a:latin typeface="HGP明朝E" panose="02020900000000000000" pitchFamily="18" charset="-128"/>
                <a:ea typeface="HGP明朝E" panose="02020900000000000000" pitchFamily="18" charset="-128"/>
              </a:rPr>
              <a:t>→尹前政権は韓国政府が賠償負担を肩代わりする第三者弁済方式を決定</a:t>
            </a:r>
          </a:p>
          <a:p>
            <a:pPr marL="457200" lvl="1" indent="0">
              <a:buNone/>
            </a:pPr>
            <a:r>
              <a:rPr lang="ja-JP" altLang="ja-JP" sz="2800" dirty="0">
                <a:latin typeface="HGP明朝E" panose="02020900000000000000" pitchFamily="18" charset="-128"/>
                <a:ea typeface="HGP明朝E" panose="02020900000000000000" pitchFamily="18" charset="-128"/>
              </a:rPr>
              <a:t>→これについて李氏は「加害者を免責し、被害者に屈辱を強いる外交だ」と強く非難していた</a:t>
            </a:r>
          </a:p>
          <a:p>
            <a:endParaRPr kumimoji="1" lang="ja-JP" altLang="en-US" sz="3200"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17226556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5C67E609-0C0C-7B6A-9F8B-5E699691FC7A}"/>
              </a:ext>
            </a:extLst>
          </p:cNvPr>
          <p:cNvSpPr>
            <a:spLocks noGrp="1"/>
          </p:cNvSpPr>
          <p:nvPr>
            <p:ph idx="1"/>
          </p:nvPr>
        </p:nvSpPr>
        <p:spPr>
          <a:xfrm>
            <a:off x="838200" y="914400"/>
            <a:ext cx="10515600" cy="5262563"/>
          </a:xfrm>
        </p:spPr>
        <p:txBody>
          <a:bodyPr>
            <a:normAutofit/>
          </a:bodyPr>
          <a:lstStyle/>
          <a:p>
            <a:r>
              <a:rPr lang="ja-JP" altLang="ja-JP" dirty="0">
                <a:latin typeface="HGP明朝E" panose="02020900000000000000" pitchFamily="18" charset="-128"/>
                <a:ea typeface="HGP明朝E" panose="02020900000000000000" pitchFamily="18" charset="-128"/>
              </a:rPr>
              <a:t>日米韓の防衛協力についても、「日本の軍事大国化を正当化する口実とされかねない」と警戒する</a:t>
            </a:r>
          </a:p>
          <a:p>
            <a:pPr lvl="1"/>
            <a:r>
              <a:rPr lang="ja-JP" altLang="ja-JP" dirty="0">
                <a:latin typeface="HGP明朝E" panose="02020900000000000000" pitchFamily="18" charset="-128"/>
                <a:ea typeface="HGP明朝E" panose="02020900000000000000" pitchFamily="18" charset="-128"/>
              </a:rPr>
              <a:t>日本政府が２２年１２月に国家安全保障戦略で決定した防衛力強化や反撃能力の保有についても「軍国主義の再来につながる」と批判的</a:t>
            </a:r>
          </a:p>
          <a:p>
            <a:pPr marL="0" indent="0">
              <a:buNone/>
            </a:pPr>
            <a:r>
              <a:rPr lang="ja-JP" altLang="ja-JP" dirty="0">
                <a:latin typeface="HGP明朝E" panose="02020900000000000000" pitchFamily="18" charset="-128"/>
                <a:ea typeface="HGP明朝E" panose="02020900000000000000" pitchFamily="18" charset="-128"/>
              </a:rPr>
              <a:t> </a:t>
            </a:r>
          </a:p>
          <a:p>
            <a:r>
              <a:rPr lang="ja-JP" altLang="ja-JP" dirty="0">
                <a:latin typeface="HGP明朝E" panose="02020900000000000000" pitchFamily="18" charset="-128"/>
                <a:ea typeface="HGP明朝E" panose="02020900000000000000" pitchFamily="18" charset="-128"/>
              </a:rPr>
              <a:t>東京電力福島第一原発処理水放出については「核排水」という刺激的な言葉を選び、「国民の生命と安全を守るのが政府の役割だ」として、日本政府とそれに協調的な尹政権を批判してきた</a:t>
            </a:r>
            <a:endParaRPr lang="en-US" altLang="ja-JP" dirty="0">
              <a:latin typeface="HGP明朝E" panose="02020900000000000000" pitchFamily="18" charset="-128"/>
              <a:ea typeface="HGP明朝E" panose="02020900000000000000" pitchFamily="18" charset="-128"/>
            </a:endParaRPr>
          </a:p>
          <a:p>
            <a:endParaRPr lang="ja-JP" altLang="ja-JP" dirty="0">
              <a:latin typeface="HGP明朝E" panose="02020900000000000000" pitchFamily="18" charset="-128"/>
              <a:ea typeface="HGP明朝E" panose="02020900000000000000" pitchFamily="18" charset="-128"/>
            </a:endParaRPr>
          </a:p>
          <a:p>
            <a:r>
              <a:rPr lang="ja-JP" altLang="ja-JP" dirty="0">
                <a:latin typeface="HGP明朝E" panose="02020900000000000000" pitchFamily="18" charset="-128"/>
                <a:ea typeface="HGP明朝E" panose="02020900000000000000" pitchFamily="18" charset="-128"/>
              </a:rPr>
              <a:t>李氏の発言を額面通りに受け止めれば、日韓関係の悪化への懸念は払しょくできない </a:t>
            </a:r>
          </a:p>
          <a:p>
            <a:endParaRPr lang="ja-JP" altLang="en-US"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17305784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C87B7F8F-5C60-B667-9F77-3A3B3BB5B6A4}"/>
              </a:ext>
            </a:extLst>
          </p:cNvPr>
          <p:cNvSpPr>
            <a:spLocks noGrp="1"/>
          </p:cNvSpPr>
          <p:nvPr>
            <p:ph type="title"/>
          </p:nvPr>
        </p:nvSpPr>
        <p:spPr/>
        <p:txBody>
          <a:bodyPr>
            <a:normAutofit/>
          </a:bodyPr>
          <a:lstStyle/>
          <a:p>
            <a:r>
              <a:rPr lang="ja-JP" altLang="en-US" sz="4800" dirty="0">
                <a:latin typeface="HGP明朝E" panose="02020900000000000000" pitchFamily="18" charset="-128"/>
                <a:ea typeface="HGP明朝E" panose="02020900000000000000" pitchFamily="18" charset="-128"/>
              </a:rPr>
              <a:t>最初に祝電　習近平氏</a:t>
            </a:r>
            <a:br>
              <a:rPr lang="en-US" altLang="ja-JP" sz="4800" dirty="0">
                <a:latin typeface="HGP明朝E" panose="02020900000000000000" pitchFamily="18" charset="-128"/>
                <a:ea typeface="HGP明朝E" panose="02020900000000000000" pitchFamily="18" charset="-128"/>
              </a:rPr>
            </a:br>
            <a:r>
              <a:rPr lang="ja-JP" altLang="en-US" sz="4800" dirty="0">
                <a:latin typeface="HGP明朝E" panose="02020900000000000000" pitchFamily="18" charset="-128"/>
                <a:ea typeface="HGP明朝E" panose="02020900000000000000" pitchFamily="18" charset="-128"/>
              </a:rPr>
              <a:t>６日電話会談までなし　トランプ氏</a:t>
            </a:r>
            <a:br>
              <a:rPr lang="en-US" altLang="ja-JP" sz="4800" dirty="0">
                <a:latin typeface="HGP明朝E" panose="02020900000000000000" pitchFamily="18" charset="-128"/>
                <a:ea typeface="HGP明朝E" panose="02020900000000000000" pitchFamily="18" charset="-128"/>
              </a:rPr>
            </a:br>
            <a:r>
              <a:rPr lang="ja-JP" altLang="en-US" sz="4800" dirty="0">
                <a:latin typeface="HGP明朝E" panose="02020900000000000000" pitchFamily="18" charset="-128"/>
                <a:ea typeface="HGP明朝E" panose="02020900000000000000" pitchFamily="18" charset="-128"/>
              </a:rPr>
              <a:t>日韓首脳会談　６月１５日</a:t>
            </a:r>
          </a:p>
        </p:txBody>
      </p:sp>
      <p:sp>
        <p:nvSpPr>
          <p:cNvPr id="5" name="テキスト プレースホルダー 4">
            <a:extLst>
              <a:ext uri="{FF2B5EF4-FFF2-40B4-BE49-F238E27FC236}">
                <a16:creationId xmlns:a16="http://schemas.microsoft.com/office/drawing/2014/main" id="{D3881E2B-FACB-5C72-1828-889EE60FCC06}"/>
              </a:ext>
            </a:extLst>
          </p:cNvPr>
          <p:cNvSpPr>
            <a:spLocks noGrp="1"/>
          </p:cNvSpPr>
          <p:nvPr>
            <p:ph type="body" idx="1"/>
          </p:nvPr>
        </p:nvSpPr>
        <p:spPr>
          <a:xfrm>
            <a:off x="831850" y="4819291"/>
            <a:ext cx="10515600" cy="1276710"/>
          </a:xfrm>
        </p:spPr>
        <p:txBody>
          <a:bodyPr>
            <a:normAutofit/>
          </a:bodyPr>
          <a:lstStyle/>
          <a:p>
            <a:endParaRPr lang="en-US" altLang="ja-JP" sz="3200" dirty="0">
              <a:latin typeface="HGP明朝E" panose="02020900000000000000" pitchFamily="18" charset="-128"/>
              <a:ea typeface="HGP明朝E" panose="02020900000000000000" pitchFamily="18" charset="-128"/>
            </a:endParaRPr>
          </a:p>
          <a:p>
            <a:r>
              <a:rPr lang="ja-JP" altLang="en-US" sz="3200" dirty="0">
                <a:solidFill>
                  <a:srgbClr val="FF0000"/>
                </a:solidFill>
                <a:latin typeface="HGP明朝E" panose="02020900000000000000" pitchFamily="18" charset="-128"/>
                <a:ea typeface="HGP明朝E" panose="02020900000000000000" pitchFamily="18" charset="-128"/>
              </a:rPr>
              <a:t>意味不明の「実用主義」</a:t>
            </a:r>
          </a:p>
        </p:txBody>
      </p:sp>
    </p:spTree>
    <p:extLst>
      <p:ext uri="{BB962C8B-B14F-4D97-AF65-F5344CB8AC3E}">
        <p14:creationId xmlns:p14="http://schemas.microsoft.com/office/powerpoint/2010/main" val="39133893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52A2756-0855-AA71-520B-DA1C0225B192}"/>
              </a:ext>
            </a:extLst>
          </p:cNvPr>
          <p:cNvSpPr>
            <a:spLocks noGrp="1"/>
          </p:cNvSpPr>
          <p:nvPr>
            <p:ph type="title"/>
          </p:nvPr>
        </p:nvSpPr>
        <p:spPr/>
        <p:txBody>
          <a:bodyPr/>
          <a:lstStyle/>
          <a:p>
            <a:r>
              <a:rPr kumimoji="1" lang="ja-JP" altLang="en-US" dirty="0">
                <a:latin typeface="HGP明朝E" panose="02020900000000000000" pitchFamily="18" charset="-128"/>
                <a:ea typeface="HGP明朝E" panose="02020900000000000000" pitchFamily="18" charset="-128"/>
              </a:rPr>
              <a:t>大統領選挙　</a:t>
            </a:r>
            <a:r>
              <a:rPr kumimoji="1" lang="en-US" altLang="ja-JP" dirty="0">
                <a:latin typeface="HGP明朝E" panose="02020900000000000000" pitchFamily="18" charset="-128"/>
                <a:ea typeface="HGP明朝E" panose="02020900000000000000" pitchFamily="18" charset="-128"/>
              </a:rPr>
              <a:t>6</a:t>
            </a:r>
            <a:r>
              <a:rPr kumimoji="1" lang="ja-JP" altLang="en-US" dirty="0">
                <a:latin typeface="HGP明朝E" panose="02020900000000000000" pitchFamily="18" charset="-128"/>
                <a:ea typeface="HGP明朝E" panose="02020900000000000000" pitchFamily="18" charset="-128"/>
              </a:rPr>
              <a:t>月３日</a:t>
            </a:r>
          </a:p>
        </p:txBody>
      </p:sp>
      <p:sp>
        <p:nvSpPr>
          <p:cNvPr id="3" name="コンテンツ プレースホルダー 2">
            <a:extLst>
              <a:ext uri="{FF2B5EF4-FFF2-40B4-BE49-F238E27FC236}">
                <a16:creationId xmlns:a16="http://schemas.microsoft.com/office/drawing/2014/main" id="{D709D323-F927-79F3-B7A6-A6493E687F18}"/>
              </a:ext>
            </a:extLst>
          </p:cNvPr>
          <p:cNvSpPr>
            <a:spLocks noGrp="1"/>
          </p:cNvSpPr>
          <p:nvPr>
            <p:ph idx="1"/>
          </p:nvPr>
        </p:nvSpPr>
        <p:spPr>
          <a:xfrm>
            <a:off x="838200" y="1825625"/>
            <a:ext cx="10515600" cy="4471658"/>
          </a:xfrm>
        </p:spPr>
        <p:txBody>
          <a:bodyPr>
            <a:normAutofit/>
          </a:bodyPr>
          <a:lstStyle/>
          <a:p>
            <a:pPr>
              <a:lnSpc>
                <a:spcPct val="150000"/>
              </a:lnSpc>
            </a:pPr>
            <a:r>
              <a:rPr lang="ja-JP" altLang="ja-JP" sz="3200" dirty="0">
                <a:latin typeface="HGP明朝E" panose="02020900000000000000" pitchFamily="18" charset="-128"/>
                <a:ea typeface="HGP明朝E" panose="02020900000000000000" pitchFamily="18" charset="-128"/>
              </a:rPr>
              <a:t>2022年の大統領選</a:t>
            </a:r>
            <a:r>
              <a:rPr lang="ja-JP" altLang="en-US" sz="3200" dirty="0">
                <a:latin typeface="HGP明朝E" panose="02020900000000000000" pitchFamily="18" charset="-128"/>
                <a:ea typeface="HGP明朝E" panose="02020900000000000000" pitchFamily="18" charset="-128"/>
              </a:rPr>
              <a:t>　</a:t>
            </a:r>
            <a:r>
              <a:rPr lang="ja-JP" altLang="ja-JP" sz="3200" dirty="0">
                <a:latin typeface="HGP明朝E" panose="02020900000000000000" pitchFamily="18" charset="-128"/>
                <a:ea typeface="HGP明朝E" panose="02020900000000000000" pitchFamily="18" charset="-128"/>
              </a:rPr>
              <a:t>検事出身、政治経験のない尹錫悦氏</a:t>
            </a:r>
            <a:endParaRPr lang="ja-JP" altLang="ja-JP" sz="3200" dirty="0">
              <a:highlight>
                <a:srgbClr val="FFFF00"/>
              </a:highlight>
              <a:latin typeface="HGP明朝E" panose="02020900000000000000" pitchFamily="18" charset="-128"/>
              <a:ea typeface="HGP明朝E" panose="02020900000000000000" pitchFamily="18" charset="-128"/>
            </a:endParaRPr>
          </a:p>
          <a:p>
            <a:pPr>
              <a:lnSpc>
                <a:spcPct val="150000"/>
              </a:lnSpc>
            </a:pPr>
            <a:r>
              <a:rPr lang="ja-JP" altLang="ja-JP" sz="3200" dirty="0">
                <a:latin typeface="HGP明朝E" panose="02020900000000000000" pitchFamily="18" charset="-128"/>
                <a:ea typeface="HGP明朝E" panose="02020900000000000000" pitchFamily="18" charset="-128"/>
              </a:rPr>
              <a:t>少数与党の政権運営に苦しみ、昨年</a:t>
            </a:r>
            <a:r>
              <a:rPr lang="en-US" altLang="ja-JP" sz="3200" dirty="0">
                <a:latin typeface="HGP明朝E" panose="02020900000000000000" pitchFamily="18" charset="-128"/>
                <a:ea typeface="HGP明朝E" panose="02020900000000000000" pitchFamily="18" charset="-128"/>
              </a:rPr>
              <a:t>12</a:t>
            </a:r>
            <a:r>
              <a:rPr lang="ja-JP" altLang="ja-JP" sz="3200" dirty="0">
                <a:latin typeface="HGP明朝E" panose="02020900000000000000" pitchFamily="18" charset="-128"/>
                <a:ea typeface="HGP明朝E" panose="02020900000000000000" pitchFamily="18" charset="-128"/>
              </a:rPr>
              <a:t>月　国会での野党の横暴などを理由に民主化以降、はじめて戒厳令を宣布</a:t>
            </a:r>
          </a:p>
          <a:p>
            <a:pPr>
              <a:lnSpc>
                <a:spcPct val="150000"/>
              </a:lnSpc>
            </a:pPr>
            <a:r>
              <a:rPr lang="ja-JP" altLang="ja-JP" sz="3200" dirty="0">
                <a:latin typeface="HGP明朝E" panose="02020900000000000000" pitchFamily="18" charset="-128"/>
                <a:ea typeface="HGP明朝E" panose="02020900000000000000" pitchFamily="18" charset="-128"/>
              </a:rPr>
              <a:t>国民の反発</a:t>
            </a:r>
            <a:r>
              <a:rPr lang="ja-JP" altLang="en-US" sz="3200" dirty="0">
                <a:latin typeface="HGP明朝E" panose="02020900000000000000" pitchFamily="18" charset="-128"/>
                <a:ea typeface="HGP明朝E" panose="02020900000000000000" pitchFamily="18" charset="-128"/>
              </a:rPr>
              <a:t>？ から　李在明氏の勝利へ</a:t>
            </a:r>
            <a:endParaRPr lang="ja-JP" altLang="ja-JP" sz="3200" dirty="0">
              <a:latin typeface="HGP明朝E" panose="02020900000000000000" pitchFamily="18" charset="-128"/>
              <a:ea typeface="HGP明朝E" panose="02020900000000000000" pitchFamily="18" charset="-128"/>
            </a:endParaRPr>
          </a:p>
          <a:p>
            <a:pPr>
              <a:lnSpc>
                <a:spcPct val="150000"/>
              </a:lnSpc>
            </a:pPr>
            <a:endParaRPr kumimoji="1" lang="ja-JP" altLang="en-US" sz="3200"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25754572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8B96EB2-3ED3-FFA1-7BB5-AAADD286953B}"/>
              </a:ext>
            </a:extLst>
          </p:cNvPr>
          <p:cNvSpPr>
            <a:spLocks noGrp="1"/>
          </p:cNvSpPr>
          <p:nvPr>
            <p:ph type="title"/>
          </p:nvPr>
        </p:nvSpPr>
        <p:spPr/>
        <p:txBody>
          <a:bodyPr/>
          <a:lstStyle/>
          <a:p>
            <a:r>
              <a:rPr kumimoji="1" lang="ja-JP" altLang="en-US" dirty="0">
                <a:latin typeface="HGP明朝E" panose="02020900000000000000" pitchFamily="18" charset="-128"/>
                <a:ea typeface="HGP明朝E" panose="02020900000000000000" pitchFamily="18" charset="-128"/>
              </a:rPr>
              <a:t>結果</a:t>
            </a:r>
          </a:p>
        </p:txBody>
      </p:sp>
      <p:sp>
        <p:nvSpPr>
          <p:cNvPr id="3" name="コンテンツ プレースホルダー 2">
            <a:extLst>
              <a:ext uri="{FF2B5EF4-FFF2-40B4-BE49-F238E27FC236}">
                <a16:creationId xmlns:a16="http://schemas.microsoft.com/office/drawing/2014/main" id="{D42E48C6-079C-4691-1CCB-2CA83DA83DEE}"/>
              </a:ext>
            </a:extLst>
          </p:cNvPr>
          <p:cNvSpPr>
            <a:spLocks noGrp="1"/>
          </p:cNvSpPr>
          <p:nvPr>
            <p:ph idx="1"/>
          </p:nvPr>
        </p:nvSpPr>
        <p:spPr>
          <a:xfrm>
            <a:off x="729205" y="1955409"/>
            <a:ext cx="10845479" cy="4221554"/>
          </a:xfrm>
        </p:spPr>
        <p:txBody>
          <a:bodyPr>
            <a:normAutofit/>
          </a:bodyPr>
          <a:lstStyle/>
          <a:p>
            <a:pPr>
              <a:lnSpc>
                <a:spcPct val="150000"/>
              </a:lnSpc>
            </a:pPr>
            <a:r>
              <a:rPr lang="ja-JP" altLang="ja-JP" sz="3600" dirty="0">
                <a:latin typeface="HGP明朝E" panose="02020900000000000000" pitchFamily="18" charset="-128"/>
                <a:ea typeface="HGP明朝E" panose="02020900000000000000" pitchFamily="18" charset="-128"/>
              </a:rPr>
              <a:t>李在明</a:t>
            </a:r>
            <a:r>
              <a:rPr lang="en-US" altLang="ja-JP" sz="3600" dirty="0">
                <a:latin typeface="HGP明朝E" panose="02020900000000000000" pitchFamily="18" charset="-128"/>
                <a:ea typeface="HGP明朝E" panose="02020900000000000000" pitchFamily="18" charset="-128"/>
              </a:rPr>
              <a:t>(</a:t>
            </a:r>
            <a:r>
              <a:rPr lang="ja-JP" altLang="en-US" sz="3600" dirty="0">
                <a:latin typeface="HGP明朝E" panose="02020900000000000000" pitchFamily="18" charset="-128"/>
                <a:ea typeface="HGP明朝E" panose="02020900000000000000" pitchFamily="18" charset="-128"/>
              </a:rPr>
              <a:t>イジェミョン）</a:t>
            </a:r>
            <a:r>
              <a:rPr lang="ja-JP" altLang="ja-JP" sz="3600" dirty="0">
                <a:latin typeface="HGP明朝E" panose="02020900000000000000" pitchFamily="18" charset="-128"/>
                <a:ea typeface="HGP明朝E" panose="02020900000000000000" pitchFamily="18" charset="-128"/>
              </a:rPr>
              <a:t>　</a:t>
            </a:r>
            <a:r>
              <a:rPr lang="en-US" altLang="ja-JP" sz="3600" dirty="0">
                <a:latin typeface="HGP明朝E" panose="02020900000000000000" pitchFamily="18" charset="-128"/>
                <a:ea typeface="HGP明朝E" panose="02020900000000000000" pitchFamily="18" charset="-128"/>
              </a:rPr>
              <a:t> 17,287,513</a:t>
            </a:r>
            <a:r>
              <a:rPr lang="ja-JP" altLang="ja-JP" sz="3600" dirty="0">
                <a:latin typeface="HGP明朝E" panose="02020900000000000000" pitchFamily="18" charset="-128"/>
                <a:ea typeface="HGP明朝E" panose="02020900000000000000" pitchFamily="18" charset="-128"/>
              </a:rPr>
              <a:t>票　</a:t>
            </a:r>
            <a:r>
              <a:rPr lang="ja-JP" altLang="en-US" sz="3600" dirty="0">
                <a:latin typeface="HGP明朝E" panose="02020900000000000000" pitchFamily="18" charset="-128"/>
                <a:ea typeface="HGP明朝E" panose="02020900000000000000" pitchFamily="18" charset="-128"/>
              </a:rPr>
              <a:t>得票率</a:t>
            </a:r>
            <a:r>
              <a:rPr lang="ja-JP" altLang="ja-JP" sz="3600" dirty="0">
                <a:latin typeface="HGP明朝E" panose="02020900000000000000" pitchFamily="18" charset="-128"/>
                <a:ea typeface="HGP明朝E" panose="02020900000000000000" pitchFamily="18" charset="-128"/>
              </a:rPr>
              <a:t>49.42％</a:t>
            </a:r>
          </a:p>
          <a:p>
            <a:pPr>
              <a:lnSpc>
                <a:spcPct val="150000"/>
              </a:lnSpc>
            </a:pPr>
            <a:r>
              <a:rPr lang="ja-JP" altLang="ja-JP" sz="3600" dirty="0">
                <a:latin typeface="HGP明朝E" panose="02020900000000000000" pitchFamily="18" charset="-128"/>
                <a:ea typeface="HGP明朝E" panose="02020900000000000000" pitchFamily="18" charset="-128"/>
              </a:rPr>
              <a:t>金文洙</a:t>
            </a:r>
            <a:r>
              <a:rPr lang="ja-JP" altLang="en-US" sz="3600" dirty="0">
                <a:latin typeface="HGP明朝E" panose="02020900000000000000" pitchFamily="18" charset="-128"/>
                <a:ea typeface="HGP明朝E" panose="02020900000000000000" pitchFamily="18" charset="-128"/>
              </a:rPr>
              <a:t>（キムムンス） </a:t>
            </a:r>
            <a:r>
              <a:rPr lang="ja-JP" altLang="ja-JP" sz="3600" dirty="0">
                <a:latin typeface="HGP明朝E" panose="02020900000000000000" pitchFamily="18" charset="-128"/>
                <a:ea typeface="HGP明朝E" panose="02020900000000000000" pitchFamily="18" charset="-128"/>
              </a:rPr>
              <a:t>　</a:t>
            </a:r>
            <a:r>
              <a:rPr lang="en-US" altLang="ja-JP" sz="3600" dirty="0">
                <a:latin typeface="HGP明朝E" panose="02020900000000000000" pitchFamily="18" charset="-128"/>
                <a:ea typeface="HGP明朝E" panose="02020900000000000000" pitchFamily="18" charset="-128"/>
              </a:rPr>
              <a:t>14,395,639</a:t>
            </a:r>
            <a:r>
              <a:rPr lang="ja-JP" altLang="ja-JP" sz="3600" dirty="0">
                <a:latin typeface="HGP明朝E" panose="02020900000000000000" pitchFamily="18" charset="-128"/>
                <a:ea typeface="HGP明朝E" panose="02020900000000000000" pitchFamily="18" charset="-128"/>
              </a:rPr>
              <a:t>票</a:t>
            </a:r>
            <a:r>
              <a:rPr lang="ja-JP" altLang="en-US" sz="3600" dirty="0">
                <a:latin typeface="HGP明朝E" panose="02020900000000000000" pitchFamily="18" charset="-128"/>
                <a:ea typeface="HGP明朝E" panose="02020900000000000000" pitchFamily="18" charset="-128"/>
              </a:rPr>
              <a:t>　</a:t>
            </a:r>
            <a:r>
              <a:rPr lang="ja-JP" altLang="ja-JP" sz="3600" dirty="0">
                <a:latin typeface="HGP明朝E" panose="02020900000000000000" pitchFamily="18" charset="-128"/>
                <a:ea typeface="HGP明朝E" panose="02020900000000000000" pitchFamily="18" charset="-128"/>
              </a:rPr>
              <a:t>　</a:t>
            </a:r>
            <a:r>
              <a:rPr lang="ja-JP" altLang="en-US" sz="3600" dirty="0">
                <a:latin typeface="HGP明朝E" panose="02020900000000000000" pitchFamily="18" charset="-128"/>
                <a:ea typeface="HGP明朝E" panose="02020900000000000000" pitchFamily="18" charset="-128"/>
              </a:rPr>
              <a:t>　　　</a:t>
            </a:r>
            <a:r>
              <a:rPr lang="en-US" altLang="ja-JP" sz="3600" dirty="0">
                <a:latin typeface="HGP明朝E" panose="02020900000000000000" pitchFamily="18" charset="-128"/>
                <a:ea typeface="HGP明朝E" panose="02020900000000000000" pitchFamily="18" charset="-128"/>
              </a:rPr>
              <a:t>41.15</a:t>
            </a:r>
            <a:r>
              <a:rPr lang="ja-JP" altLang="ja-JP" sz="3600" dirty="0">
                <a:latin typeface="HGP明朝E" panose="02020900000000000000" pitchFamily="18" charset="-128"/>
                <a:ea typeface="HGP明朝E" panose="02020900000000000000" pitchFamily="18" charset="-128"/>
              </a:rPr>
              <a:t>％</a:t>
            </a:r>
          </a:p>
          <a:p>
            <a:pPr>
              <a:lnSpc>
                <a:spcPct val="150000"/>
              </a:lnSpc>
            </a:pPr>
            <a:r>
              <a:rPr lang="ja-JP" altLang="ja-JP" sz="3600" dirty="0">
                <a:latin typeface="HGP明朝E" panose="02020900000000000000" pitchFamily="18" charset="-128"/>
                <a:ea typeface="HGP明朝E" panose="02020900000000000000" pitchFamily="18" charset="-128"/>
              </a:rPr>
              <a:t>李俊錫</a:t>
            </a:r>
            <a:r>
              <a:rPr lang="en-US" altLang="ja-JP" sz="3600" dirty="0">
                <a:latin typeface="HGP明朝E" panose="02020900000000000000" pitchFamily="18" charset="-128"/>
                <a:ea typeface="HGP明朝E" panose="02020900000000000000" pitchFamily="18" charset="-128"/>
              </a:rPr>
              <a:t>(</a:t>
            </a:r>
            <a:r>
              <a:rPr lang="ja-JP" altLang="en-US" sz="3600" dirty="0">
                <a:latin typeface="HGP明朝E" panose="02020900000000000000" pitchFamily="18" charset="-128"/>
                <a:ea typeface="HGP明朝E" panose="02020900000000000000" pitchFamily="18" charset="-128"/>
              </a:rPr>
              <a:t>イジュンソク）  </a:t>
            </a:r>
            <a:r>
              <a:rPr lang="ja-JP" altLang="ja-JP" sz="3600" dirty="0">
                <a:latin typeface="HGP明朝E" panose="02020900000000000000" pitchFamily="18" charset="-128"/>
                <a:ea typeface="HGP明朝E" panose="02020900000000000000" pitchFamily="18" charset="-128"/>
              </a:rPr>
              <a:t>　2,917,523票</a:t>
            </a:r>
            <a:r>
              <a:rPr lang="ja-JP" altLang="en-US" sz="3600" dirty="0">
                <a:latin typeface="HGP明朝E" panose="02020900000000000000" pitchFamily="18" charset="-128"/>
                <a:ea typeface="HGP明朝E" panose="02020900000000000000" pitchFamily="18" charset="-128"/>
              </a:rPr>
              <a:t>　　</a:t>
            </a:r>
            <a:r>
              <a:rPr lang="ja-JP" altLang="ja-JP" sz="3600" dirty="0">
                <a:latin typeface="HGP明朝E" panose="02020900000000000000" pitchFamily="18" charset="-128"/>
                <a:ea typeface="HGP明朝E" panose="02020900000000000000" pitchFamily="18" charset="-128"/>
              </a:rPr>
              <a:t>　</a:t>
            </a:r>
            <a:r>
              <a:rPr lang="ja-JP" altLang="en-US" sz="3600" dirty="0">
                <a:latin typeface="HGP明朝E" panose="02020900000000000000" pitchFamily="18" charset="-128"/>
                <a:ea typeface="HGP明朝E" panose="02020900000000000000" pitchFamily="18" charset="-128"/>
              </a:rPr>
              <a:t>　　 </a:t>
            </a:r>
            <a:r>
              <a:rPr lang="en-US" altLang="ja-JP" sz="3600" dirty="0">
                <a:latin typeface="HGP明朝E" panose="02020900000000000000" pitchFamily="18" charset="-128"/>
                <a:ea typeface="HGP明朝E" panose="02020900000000000000" pitchFamily="18" charset="-128"/>
              </a:rPr>
              <a:t>8.34</a:t>
            </a:r>
            <a:r>
              <a:rPr lang="ja-JP" altLang="ja-JP" sz="3600" dirty="0">
                <a:latin typeface="HGP明朝E" panose="02020900000000000000" pitchFamily="18" charset="-128"/>
                <a:ea typeface="HGP明朝E" panose="02020900000000000000" pitchFamily="18" charset="-128"/>
              </a:rPr>
              <a:t>％</a:t>
            </a:r>
          </a:p>
          <a:p>
            <a:pPr>
              <a:lnSpc>
                <a:spcPct val="150000"/>
              </a:lnSpc>
            </a:pPr>
            <a:endParaRPr kumimoji="1" lang="ja-JP" altLang="en-US" sz="3600"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29324614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1" name="Rectangle 1030">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1026" name="Picture 2" descr="ライブ】韓国大統領選挙 開票速報 最大野党イジェミョン氏が世論調査でリード ユン前大統領の罷免で始まった“異例の選挙” | TBS NEWS DIG">
            <a:extLst>
              <a:ext uri="{FF2B5EF4-FFF2-40B4-BE49-F238E27FC236}">
                <a16:creationId xmlns:a16="http://schemas.microsoft.com/office/drawing/2014/main" id="{F319DA10-9BFB-DFBC-57AA-1FF4FF52C29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b="19"/>
          <a:stretch>
            <a:fillRect/>
          </a:stretch>
        </p:blipFill>
        <p:spPr bwMode="auto">
          <a:xfrm>
            <a:off x="20" y="1282"/>
            <a:ext cx="12191980" cy="68567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547291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8CB7B22-F1A4-2054-0233-445498AA037A}"/>
              </a:ext>
            </a:extLst>
          </p:cNvPr>
          <p:cNvSpPr>
            <a:spLocks noGrp="1"/>
          </p:cNvSpPr>
          <p:nvPr>
            <p:ph type="title"/>
          </p:nvPr>
        </p:nvSpPr>
        <p:spPr>
          <a:xfrm>
            <a:off x="838200" y="169682"/>
            <a:ext cx="10515600" cy="1325563"/>
          </a:xfrm>
        </p:spPr>
        <p:txBody>
          <a:bodyPr/>
          <a:lstStyle/>
          <a:p>
            <a:r>
              <a:rPr lang="ja-JP" altLang="en-US" dirty="0">
                <a:latin typeface="HGP明朝E" panose="02020900000000000000" pitchFamily="18" charset="-128"/>
                <a:ea typeface="HGP明朝E" panose="02020900000000000000" pitchFamily="18" charset="-128"/>
              </a:rPr>
              <a:t>李在明氏とはどんな人</a:t>
            </a:r>
          </a:p>
        </p:txBody>
      </p:sp>
      <p:sp>
        <p:nvSpPr>
          <p:cNvPr id="3" name="コンテンツ プレースホルダー 2">
            <a:extLst>
              <a:ext uri="{FF2B5EF4-FFF2-40B4-BE49-F238E27FC236}">
                <a16:creationId xmlns:a16="http://schemas.microsoft.com/office/drawing/2014/main" id="{D96B43B1-E963-1B08-4A34-FD9721ECFAAE}"/>
              </a:ext>
            </a:extLst>
          </p:cNvPr>
          <p:cNvSpPr>
            <a:spLocks noGrp="1"/>
          </p:cNvSpPr>
          <p:nvPr>
            <p:ph idx="1"/>
          </p:nvPr>
        </p:nvSpPr>
        <p:spPr>
          <a:xfrm>
            <a:off x="838200" y="1495245"/>
            <a:ext cx="10515600" cy="4997630"/>
          </a:xfrm>
        </p:spPr>
        <p:txBody>
          <a:bodyPr>
            <a:normAutofit fontScale="85000" lnSpcReduction="20000"/>
          </a:bodyPr>
          <a:lstStyle/>
          <a:p>
            <a:pPr>
              <a:lnSpc>
                <a:spcPct val="120000"/>
              </a:lnSpc>
            </a:pPr>
            <a:r>
              <a:rPr lang="ja-JP" altLang="ja-JP" dirty="0">
                <a:latin typeface="HGP明朝E" panose="02020900000000000000" pitchFamily="18" charset="-128"/>
                <a:ea typeface="HGP明朝E" panose="02020900000000000000" pitchFamily="18" charset="-128"/>
              </a:rPr>
              <a:t>慶尚北道安東出身</a:t>
            </a:r>
          </a:p>
          <a:p>
            <a:pPr>
              <a:lnSpc>
                <a:spcPct val="120000"/>
              </a:lnSpc>
            </a:pPr>
            <a:r>
              <a:rPr lang="en-US" altLang="ja-JP" dirty="0">
                <a:latin typeface="HGP明朝E" panose="02020900000000000000" pitchFamily="18" charset="-128"/>
                <a:ea typeface="HGP明朝E" panose="02020900000000000000" pitchFamily="18" charset="-128"/>
              </a:rPr>
              <a:t>1964</a:t>
            </a:r>
            <a:r>
              <a:rPr lang="ja-JP" altLang="ja-JP" dirty="0">
                <a:latin typeface="HGP明朝E" panose="02020900000000000000" pitchFamily="18" charset="-128"/>
                <a:ea typeface="HGP明朝E" panose="02020900000000000000" pitchFamily="18" charset="-128"/>
              </a:rPr>
              <a:t>年12月生まれ　</a:t>
            </a:r>
            <a:r>
              <a:rPr lang="en-US" altLang="ja-JP" dirty="0">
                <a:latin typeface="HGP明朝E" panose="02020900000000000000" pitchFamily="18" charset="-128"/>
                <a:ea typeface="HGP明朝E" panose="02020900000000000000" pitchFamily="18" charset="-128"/>
              </a:rPr>
              <a:t>60</a:t>
            </a:r>
            <a:r>
              <a:rPr lang="ja-JP" altLang="ja-JP" dirty="0">
                <a:latin typeface="HGP明朝E" panose="02020900000000000000" pitchFamily="18" charset="-128"/>
                <a:ea typeface="HGP明朝E" panose="02020900000000000000" pitchFamily="18" charset="-128"/>
              </a:rPr>
              <a:t>歳</a:t>
            </a:r>
          </a:p>
          <a:p>
            <a:pPr>
              <a:lnSpc>
                <a:spcPct val="120000"/>
              </a:lnSpc>
            </a:pPr>
            <a:r>
              <a:rPr lang="ja-JP" altLang="ja-JP" dirty="0">
                <a:latin typeface="HGP明朝E" panose="02020900000000000000" pitchFamily="18" charset="-128"/>
                <a:ea typeface="HGP明朝E" panose="02020900000000000000" pitchFamily="18" charset="-128"/>
              </a:rPr>
              <a:t>実家は貧しく、小学校卒業後約6年間、工場で少年工として働いた</a:t>
            </a:r>
          </a:p>
          <a:p>
            <a:pPr>
              <a:lnSpc>
                <a:spcPct val="120000"/>
              </a:lnSpc>
            </a:pPr>
            <a:r>
              <a:rPr lang="ja-JP" altLang="ja-JP" dirty="0">
                <a:latin typeface="HGP明朝E" panose="02020900000000000000" pitchFamily="18" charset="-128"/>
                <a:ea typeface="HGP明朝E" panose="02020900000000000000" pitchFamily="18" charset="-128"/>
              </a:rPr>
              <a:t>働きながら勉強を続け、高卒認定試験を経て韓国の中央大学法学部に進学</a:t>
            </a:r>
          </a:p>
          <a:p>
            <a:pPr>
              <a:lnSpc>
                <a:spcPct val="120000"/>
              </a:lnSpc>
            </a:pPr>
            <a:r>
              <a:rPr lang="en-US" altLang="ja-JP" dirty="0">
                <a:latin typeface="HGP明朝E" panose="02020900000000000000" pitchFamily="18" charset="-128"/>
                <a:ea typeface="HGP明朝E" panose="02020900000000000000" pitchFamily="18" charset="-128"/>
              </a:rPr>
              <a:t>86</a:t>
            </a:r>
            <a:r>
              <a:rPr lang="ja-JP" altLang="ja-JP" dirty="0">
                <a:latin typeface="HGP明朝E" panose="02020900000000000000" pitchFamily="18" charset="-128"/>
                <a:ea typeface="HGP明朝E" panose="02020900000000000000" pitchFamily="18" charset="-128"/>
              </a:rPr>
              <a:t>年に司法試験合格</a:t>
            </a:r>
          </a:p>
          <a:p>
            <a:pPr>
              <a:lnSpc>
                <a:spcPct val="120000"/>
              </a:lnSpc>
            </a:pPr>
            <a:r>
              <a:rPr lang="ja-JP" altLang="ja-JP" dirty="0">
                <a:latin typeface="HGP明朝E" panose="02020900000000000000" pitchFamily="18" charset="-128"/>
                <a:ea typeface="HGP明朝E" panose="02020900000000000000" pitchFamily="18" charset="-128"/>
              </a:rPr>
              <a:t>弁護士をへて</a:t>
            </a:r>
            <a:r>
              <a:rPr lang="en-US" altLang="ja-JP" dirty="0">
                <a:latin typeface="HGP明朝E" panose="02020900000000000000" pitchFamily="18" charset="-128"/>
                <a:ea typeface="HGP明朝E" panose="02020900000000000000" pitchFamily="18" charset="-128"/>
              </a:rPr>
              <a:t>2010</a:t>
            </a:r>
            <a:r>
              <a:rPr lang="ja-JP" altLang="ja-JP" dirty="0">
                <a:latin typeface="HGP明朝E" panose="02020900000000000000" pitchFamily="18" charset="-128"/>
                <a:ea typeface="HGP明朝E" panose="02020900000000000000" pitchFamily="18" charset="-128"/>
              </a:rPr>
              <a:t>年にソウル近郊の城南市長に当選　京畿道知事を歴任して2022年に党代表に。 </a:t>
            </a:r>
          </a:p>
          <a:p>
            <a:pPr>
              <a:lnSpc>
                <a:spcPct val="120000"/>
              </a:lnSpc>
            </a:pPr>
            <a:r>
              <a:rPr lang="ja-JP" altLang="ja-JP" dirty="0">
                <a:latin typeface="HGP明朝E" panose="02020900000000000000" pitchFamily="18" charset="-128"/>
                <a:ea typeface="HGP明朝E" panose="02020900000000000000" pitchFamily="18" charset="-128"/>
              </a:rPr>
              <a:t>公職選挙法違反など</a:t>
            </a:r>
            <a:r>
              <a:rPr lang="en-US" altLang="ja-JP" dirty="0">
                <a:latin typeface="HGP明朝E" panose="02020900000000000000" pitchFamily="18" charset="-128"/>
                <a:ea typeface="HGP明朝E" panose="02020900000000000000" pitchFamily="18" charset="-128"/>
              </a:rPr>
              <a:t>5</a:t>
            </a:r>
            <a:r>
              <a:rPr lang="ja-JP" altLang="ja-JP" dirty="0">
                <a:latin typeface="HGP明朝E" panose="02020900000000000000" pitchFamily="18" charset="-128"/>
                <a:ea typeface="HGP明朝E" panose="02020900000000000000" pitchFamily="18" charset="-128"/>
              </a:rPr>
              <a:t>つの刑事裁判を抱えている</a:t>
            </a:r>
          </a:p>
          <a:p>
            <a:pPr>
              <a:lnSpc>
                <a:spcPct val="120000"/>
              </a:lnSpc>
            </a:pPr>
            <a:r>
              <a:rPr lang="ja-JP" altLang="ja-JP" dirty="0">
                <a:latin typeface="HGP明朝E" panose="02020900000000000000" pitchFamily="18" charset="-128"/>
                <a:ea typeface="HGP明朝E" panose="02020900000000000000" pitchFamily="18" charset="-128"/>
              </a:rPr>
              <a:t>相次ぐ弾劾追及などの手法を「強引」とみる有権者も少なくない</a:t>
            </a:r>
          </a:p>
          <a:p>
            <a:pPr>
              <a:lnSpc>
                <a:spcPct val="120000"/>
              </a:lnSpc>
            </a:pPr>
            <a:r>
              <a:rPr lang="ja-JP" altLang="ja-JP" dirty="0">
                <a:latin typeface="HGP明朝E" panose="02020900000000000000" pitchFamily="18" charset="-128"/>
                <a:ea typeface="HGP明朝E" panose="02020900000000000000" pitchFamily="18" charset="-128"/>
              </a:rPr>
              <a:t>「実用主義」　理念先行ではなく現実路線で物事に対処する</a:t>
            </a:r>
          </a:p>
          <a:p>
            <a:pPr>
              <a:lnSpc>
                <a:spcPct val="120000"/>
              </a:lnSpc>
            </a:pPr>
            <a:endParaRPr lang="ja-JP" altLang="ja-JP" dirty="0">
              <a:latin typeface="HGP明朝E" panose="02020900000000000000" pitchFamily="18" charset="-128"/>
              <a:ea typeface="HGP明朝E" panose="02020900000000000000" pitchFamily="18" charset="-128"/>
            </a:endParaRPr>
          </a:p>
          <a:p>
            <a:pPr>
              <a:lnSpc>
                <a:spcPct val="120000"/>
              </a:lnSpc>
            </a:pPr>
            <a:endParaRPr lang="ja-JP" altLang="en-US"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20002395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549F5A8-89DF-8A31-AA2D-7F90352C3D43}"/>
              </a:ext>
            </a:extLst>
          </p:cNvPr>
          <p:cNvSpPr>
            <a:spLocks noGrp="1"/>
          </p:cNvSpPr>
          <p:nvPr>
            <p:ph type="title"/>
          </p:nvPr>
        </p:nvSpPr>
        <p:spPr/>
        <p:txBody>
          <a:bodyPr/>
          <a:lstStyle/>
          <a:p>
            <a:r>
              <a:rPr kumimoji="1" lang="ja-JP" altLang="en-US" dirty="0">
                <a:latin typeface="HGP明朝E" panose="02020900000000000000" pitchFamily="18" charset="-128"/>
                <a:ea typeface="HGP明朝E" panose="02020900000000000000" pitchFamily="18" charset="-128"/>
              </a:rPr>
              <a:t>大統領就任演説　６月４日</a:t>
            </a:r>
          </a:p>
        </p:txBody>
      </p:sp>
      <p:sp>
        <p:nvSpPr>
          <p:cNvPr id="3" name="コンテンツ プレースホルダー 2">
            <a:extLst>
              <a:ext uri="{FF2B5EF4-FFF2-40B4-BE49-F238E27FC236}">
                <a16:creationId xmlns:a16="http://schemas.microsoft.com/office/drawing/2014/main" id="{39E58AB5-62C1-FBA8-39A9-0D5F194A4A6B}"/>
              </a:ext>
            </a:extLst>
          </p:cNvPr>
          <p:cNvSpPr>
            <a:spLocks noGrp="1"/>
          </p:cNvSpPr>
          <p:nvPr>
            <p:ph idx="1"/>
          </p:nvPr>
        </p:nvSpPr>
        <p:spPr/>
        <p:txBody>
          <a:bodyPr>
            <a:normAutofit lnSpcReduction="10000"/>
          </a:bodyPr>
          <a:lstStyle/>
          <a:p>
            <a:r>
              <a:rPr lang="ja-JP" altLang="en-US" dirty="0">
                <a:latin typeface="HGP明朝E" panose="02020900000000000000" pitchFamily="18" charset="-128"/>
                <a:ea typeface="HGP明朝E" panose="02020900000000000000" pitchFamily="18" charset="-128"/>
              </a:rPr>
              <a:t>「</a:t>
            </a:r>
            <a:r>
              <a:rPr lang="ja-JP" altLang="ja-JP" dirty="0">
                <a:latin typeface="HGP明朝E" panose="02020900000000000000" pitchFamily="18" charset="-128"/>
                <a:ea typeface="HGP明朝E" panose="02020900000000000000" pitchFamily="18" charset="-128"/>
              </a:rPr>
              <a:t>すべての国民を包み込み、奉仕する『みんなの大統領』になる」と主張</a:t>
            </a:r>
            <a:r>
              <a:rPr lang="ja-JP" altLang="en-US" dirty="0">
                <a:latin typeface="HGP明朝E" panose="02020900000000000000" pitchFamily="18" charset="-128"/>
                <a:ea typeface="HGP明朝E" panose="02020900000000000000" pitchFamily="18" charset="-128"/>
              </a:rPr>
              <a:t>　</a:t>
            </a:r>
            <a:endParaRPr lang="en-US" altLang="ja-JP" dirty="0">
              <a:latin typeface="HGP明朝E" panose="02020900000000000000" pitchFamily="18" charset="-128"/>
              <a:ea typeface="HGP明朝E" panose="02020900000000000000" pitchFamily="18" charset="-128"/>
            </a:endParaRPr>
          </a:p>
          <a:p>
            <a:pPr lvl="1"/>
            <a:r>
              <a:rPr lang="ja-JP" altLang="ja-JP" dirty="0">
                <a:latin typeface="HGP明朝E" panose="02020900000000000000" pitchFamily="18" charset="-128"/>
                <a:ea typeface="HGP明朝E" panose="02020900000000000000" pitchFamily="18" charset="-128"/>
              </a:rPr>
              <a:t>政治・社会的な対立と</a:t>
            </a:r>
            <a:r>
              <a:rPr lang="ja-JP" altLang="ja-JP" dirty="0">
                <a:highlight>
                  <a:srgbClr val="FFFF00"/>
                </a:highlight>
                <a:latin typeface="HGP明朝E" panose="02020900000000000000" pitchFamily="18" charset="-128"/>
                <a:ea typeface="HGP明朝E" panose="02020900000000000000" pitchFamily="18" charset="-128"/>
              </a:rPr>
              <a:t>分断を解消する決意</a:t>
            </a:r>
            <a:r>
              <a:rPr lang="ja-JP" altLang="ja-JP" dirty="0">
                <a:latin typeface="HGP明朝E" panose="02020900000000000000" pitchFamily="18" charset="-128"/>
                <a:ea typeface="HGP明朝E" panose="02020900000000000000" pitchFamily="18" charset="-128"/>
              </a:rPr>
              <a:t>を示した</a:t>
            </a:r>
            <a:endParaRPr lang="en-US" altLang="ja-JP" dirty="0">
              <a:latin typeface="HGP明朝E" panose="02020900000000000000" pitchFamily="18" charset="-128"/>
              <a:ea typeface="HGP明朝E" panose="02020900000000000000" pitchFamily="18" charset="-128"/>
            </a:endParaRPr>
          </a:p>
          <a:p>
            <a:pPr marL="0" indent="0">
              <a:buNone/>
            </a:pPr>
            <a:r>
              <a:rPr lang="ja-JP" altLang="en-US" dirty="0">
                <a:highlight>
                  <a:srgbClr val="FFFF00"/>
                </a:highlight>
                <a:latin typeface="HGP明朝E" panose="02020900000000000000" pitchFamily="18" charset="-128"/>
                <a:ea typeface="HGP明朝E" panose="02020900000000000000" pitchFamily="18" charset="-128"/>
              </a:rPr>
              <a:t>＜外交＞</a:t>
            </a:r>
            <a:endParaRPr lang="ja-JP" altLang="ja-JP" dirty="0">
              <a:highlight>
                <a:srgbClr val="FFFF00"/>
              </a:highlight>
              <a:latin typeface="HGP明朝E" panose="02020900000000000000" pitchFamily="18" charset="-128"/>
              <a:ea typeface="HGP明朝E" panose="02020900000000000000" pitchFamily="18" charset="-128"/>
            </a:endParaRPr>
          </a:p>
          <a:p>
            <a:r>
              <a:rPr lang="ja-JP" altLang="ja-JP" dirty="0">
                <a:latin typeface="HGP明朝E" panose="02020900000000000000" pitchFamily="18" charset="-128"/>
                <a:ea typeface="HGP明朝E" panose="02020900000000000000" pitchFamily="18" charset="-128"/>
              </a:rPr>
              <a:t>「強固な韓米同盟を基盤に韓米日協力を強化していく」</a:t>
            </a:r>
            <a:endParaRPr lang="en-US" altLang="ja-JP" dirty="0">
              <a:latin typeface="HGP明朝E" panose="02020900000000000000" pitchFamily="18" charset="-128"/>
              <a:ea typeface="HGP明朝E" panose="02020900000000000000" pitchFamily="18" charset="-128"/>
            </a:endParaRPr>
          </a:p>
          <a:p>
            <a:pPr marL="0" indent="0">
              <a:buNone/>
            </a:pPr>
            <a:r>
              <a:rPr lang="ja-JP" altLang="en-US" dirty="0">
                <a:latin typeface="HGP明朝E" panose="02020900000000000000" pitchFamily="18" charset="-128"/>
                <a:ea typeface="HGP明朝E" panose="02020900000000000000" pitchFamily="18" charset="-128"/>
              </a:rPr>
              <a:t>－</a:t>
            </a:r>
            <a:r>
              <a:rPr lang="ja-JP" altLang="ja-JP" dirty="0">
                <a:latin typeface="HGP明朝E" panose="02020900000000000000" pitchFamily="18" charset="-128"/>
                <a:ea typeface="HGP明朝E" panose="02020900000000000000" pitchFamily="18" charset="-128"/>
              </a:rPr>
              <a:t>対北朝鮮</a:t>
            </a:r>
          </a:p>
          <a:p>
            <a:r>
              <a:rPr lang="ja-JP" altLang="ja-JP" dirty="0">
                <a:latin typeface="HGP明朝E" panose="02020900000000000000" pitchFamily="18" charset="-128"/>
                <a:ea typeface="HGP明朝E" panose="02020900000000000000" pitchFamily="18" charset="-128"/>
              </a:rPr>
              <a:t>核の脅威に対しては「韓米軍事同盟に基づく強力な抑止力で、軍事的挑発に備える」としつつ「北朝鮮との対話の窓口を開き、韓半島の平和を維持する」と説明</a:t>
            </a:r>
          </a:p>
          <a:p>
            <a:r>
              <a:rPr lang="ja-JP" altLang="ja-JP" dirty="0">
                <a:latin typeface="HGP明朝E" panose="02020900000000000000" pitchFamily="18" charset="-128"/>
                <a:ea typeface="HGP明朝E" panose="02020900000000000000" pitchFamily="18" charset="-128"/>
              </a:rPr>
              <a:t>→強硬路線を続けた尹政権との違いを鮮明にした</a:t>
            </a:r>
          </a:p>
          <a:p>
            <a:endParaRPr kumimoji="1" lang="ja-JP" altLang="en-US"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2869023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5F7CB3F4-D75B-49A8-508A-488A78379733}"/>
              </a:ext>
            </a:extLst>
          </p:cNvPr>
          <p:cNvSpPr>
            <a:spLocks noGrp="1"/>
          </p:cNvSpPr>
          <p:nvPr>
            <p:ph idx="1"/>
          </p:nvPr>
        </p:nvSpPr>
        <p:spPr>
          <a:xfrm>
            <a:off x="838200" y="684362"/>
            <a:ext cx="10515600" cy="5492601"/>
          </a:xfrm>
        </p:spPr>
        <p:txBody>
          <a:bodyPr>
            <a:normAutofit/>
          </a:bodyPr>
          <a:lstStyle/>
          <a:p>
            <a:r>
              <a:rPr lang="ja-JP" altLang="ja-JP" sz="3200" dirty="0">
                <a:latin typeface="HGP明朝E" panose="02020900000000000000" pitchFamily="18" charset="-128"/>
                <a:ea typeface="HGP明朝E" panose="02020900000000000000" pitchFamily="18" charset="-128"/>
              </a:rPr>
              <a:t>対日関係</a:t>
            </a:r>
          </a:p>
          <a:p>
            <a:pPr lvl="1"/>
            <a:r>
              <a:rPr lang="ja-JP" altLang="ja-JP" sz="2800" dirty="0">
                <a:latin typeface="HGP明朝E" panose="02020900000000000000" pitchFamily="18" charset="-128"/>
                <a:ea typeface="HGP明朝E" panose="02020900000000000000" pitchFamily="18" charset="-128"/>
              </a:rPr>
              <a:t>「経済問題も安全保障問題なども双方に有益なものを充分に見つけることができる」</a:t>
            </a:r>
          </a:p>
          <a:p>
            <a:pPr lvl="1"/>
            <a:r>
              <a:rPr lang="ja-JP" altLang="ja-JP" sz="2800" dirty="0">
                <a:latin typeface="HGP明朝E" panose="02020900000000000000" pitchFamily="18" charset="-128"/>
                <a:ea typeface="HGP明朝E" panose="02020900000000000000" pitchFamily="18" charset="-128"/>
              </a:rPr>
              <a:t>元徴用工、慰安婦問題</a:t>
            </a:r>
          </a:p>
          <a:p>
            <a:pPr lvl="1"/>
            <a:r>
              <a:rPr lang="ja-JP" altLang="ja-JP" sz="2800" dirty="0">
                <a:latin typeface="HGP明朝E" panose="02020900000000000000" pitchFamily="18" charset="-128"/>
                <a:ea typeface="HGP明朝E" panose="02020900000000000000" pitchFamily="18" charset="-128"/>
              </a:rPr>
              <a:t>「国家間の信頼問題があるため（一貫性を）考慮しないわけにはいかない」</a:t>
            </a:r>
            <a:endParaRPr lang="en-US" altLang="ja-JP" sz="2800" dirty="0">
              <a:latin typeface="HGP明朝E" panose="02020900000000000000" pitchFamily="18" charset="-128"/>
              <a:ea typeface="HGP明朝E" panose="02020900000000000000" pitchFamily="18" charset="-128"/>
            </a:endParaRPr>
          </a:p>
          <a:p>
            <a:pPr lvl="1"/>
            <a:endParaRPr lang="ja-JP" altLang="ja-JP" sz="2800" dirty="0">
              <a:latin typeface="HGP明朝E" panose="02020900000000000000" pitchFamily="18" charset="-128"/>
              <a:ea typeface="HGP明朝E" panose="02020900000000000000" pitchFamily="18" charset="-128"/>
            </a:endParaRPr>
          </a:p>
          <a:p>
            <a:r>
              <a:rPr lang="ja-JP" altLang="ja-JP" sz="3200" dirty="0">
                <a:latin typeface="HGP明朝E" panose="02020900000000000000" pitchFamily="18" charset="-128"/>
                <a:ea typeface="HGP明朝E" panose="02020900000000000000" pitchFamily="18" charset="-128"/>
              </a:rPr>
              <a:t>国家の政策については</a:t>
            </a:r>
          </a:p>
          <a:p>
            <a:pPr lvl="1"/>
            <a:r>
              <a:rPr lang="ja-JP" altLang="ja-JP" sz="2800" dirty="0">
                <a:latin typeface="HGP明朝E" panose="02020900000000000000" pitchFamily="18" charset="-128"/>
                <a:ea typeface="HGP明朝E" panose="02020900000000000000" pitchFamily="18" charset="-128"/>
              </a:rPr>
              <a:t>「個人的な信念だけを一方的に強要したり貫徹することは容易ではないのが現実だ」と語った</a:t>
            </a:r>
          </a:p>
          <a:p>
            <a:endParaRPr kumimoji="1" lang="ja-JP" altLang="en-US" sz="3200"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40692133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38E57A5-254C-326B-02C1-5B13E2700860}"/>
              </a:ext>
            </a:extLst>
          </p:cNvPr>
          <p:cNvSpPr>
            <a:spLocks noGrp="1"/>
          </p:cNvSpPr>
          <p:nvPr>
            <p:ph type="title"/>
          </p:nvPr>
        </p:nvSpPr>
        <p:spPr/>
        <p:txBody>
          <a:bodyPr/>
          <a:lstStyle/>
          <a:p>
            <a:r>
              <a:rPr kumimoji="1" lang="ja-JP" altLang="en-US" dirty="0">
                <a:latin typeface="HGP明朝E" panose="02020900000000000000" pitchFamily="18" charset="-128"/>
                <a:ea typeface="HGP明朝E" panose="02020900000000000000" pitchFamily="18" charset="-128"/>
              </a:rPr>
              <a:t>憂慮すべきこと</a:t>
            </a:r>
            <a:r>
              <a:rPr kumimoji="1" lang="en-US" altLang="ja-JP" dirty="0">
                <a:latin typeface="HGP明朝E" panose="02020900000000000000" pitchFamily="18" charset="-128"/>
                <a:ea typeface="HGP明朝E" panose="02020900000000000000" pitchFamily="18" charset="-128"/>
              </a:rPr>
              <a:t>	</a:t>
            </a:r>
            <a:endParaRPr kumimoji="1" lang="ja-JP" altLang="en-US" dirty="0">
              <a:latin typeface="HGP明朝E" panose="02020900000000000000" pitchFamily="18" charset="-128"/>
              <a:ea typeface="HGP明朝E" panose="02020900000000000000" pitchFamily="18" charset="-128"/>
            </a:endParaRPr>
          </a:p>
        </p:txBody>
      </p:sp>
      <p:sp>
        <p:nvSpPr>
          <p:cNvPr id="3" name="コンテンツ プレースホルダー 2">
            <a:extLst>
              <a:ext uri="{FF2B5EF4-FFF2-40B4-BE49-F238E27FC236}">
                <a16:creationId xmlns:a16="http://schemas.microsoft.com/office/drawing/2014/main" id="{BCB39E38-152E-AFC0-AB49-3042F140FCA6}"/>
              </a:ext>
            </a:extLst>
          </p:cNvPr>
          <p:cNvSpPr>
            <a:spLocks noGrp="1"/>
          </p:cNvSpPr>
          <p:nvPr>
            <p:ph idx="1"/>
          </p:nvPr>
        </p:nvSpPr>
        <p:spPr/>
        <p:txBody>
          <a:bodyPr>
            <a:normAutofit/>
          </a:bodyPr>
          <a:lstStyle/>
          <a:p>
            <a:pPr marL="0" indent="0">
              <a:lnSpc>
                <a:spcPct val="100000"/>
              </a:lnSpc>
              <a:buNone/>
            </a:pPr>
            <a:r>
              <a:rPr kumimoji="1" lang="ja-JP" altLang="en-US" sz="3200" dirty="0">
                <a:latin typeface="HGP明朝E" panose="02020900000000000000" pitchFamily="18" charset="-128"/>
                <a:ea typeface="HGP明朝E" panose="02020900000000000000" pitchFamily="18" charset="-128"/>
              </a:rPr>
              <a:t>①李氏の言葉を信頼していいのか</a:t>
            </a:r>
          </a:p>
          <a:p>
            <a:pPr lvl="1">
              <a:lnSpc>
                <a:spcPct val="100000"/>
              </a:lnSpc>
            </a:pPr>
            <a:r>
              <a:rPr kumimoji="1" lang="ja-JP" altLang="en-US" sz="2800" dirty="0">
                <a:latin typeface="HGP明朝E" panose="02020900000000000000" pitchFamily="18" charset="-128"/>
                <a:ea typeface="HGP明朝E" panose="02020900000000000000" pitchFamily="18" charset="-128"/>
              </a:rPr>
              <a:t>５月２０日　李氏は</a:t>
            </a:r>
            <a:r>
              <a:rPr kumimoji="1" lang="en-US" altLang="ja-JP" sz="2800" dirty="0">
                <a:latin typeface="HGP明朝E" panose="02020900000000000000" pitchFamily="18" charset="-128"/>
                <a:ea typeface="HGP明朝E" panose="02020900000000000000" pitchFamily="18" charset="-128"/>
              </a:rPr>
              <a:t>SNS</a:t>
            </a:r>
            <a:r>
              <a:rPr kumimoji="1" lang="ja-JP" altLang="en-US" sz="2800" dirty="0">
                <a:latin typeface="HGP明朝E" panose="02020900000000000000" pitchFamily="18" charset="-128"/>
                <a:ea typeface="HGP明朝E" panose="02020900000000000000" pitchFamily="18" charset="-128"/>
              </a:rPr>
              <a:t>に投稿した動画で「私が日本に対して敵対的だろうという先入観があるが、本当は、日本国民に対して大変好感を持っている」などと語った</a:t>
            </a:r>
            <a:endParaRPr kumimoji="1" lang="en-US" altLang="ja-JP" sz="2800" dirty="0">
              <a:latin typeface="HGP明朝E" panose="02020900000000000000" pitchFamily="18" charset="-128"/>
              <a:ea typeface="HGP明朝E" panose="02020900000000000000" pitchFamily="18" charset="-128"/>
            </a:endParaRPr>
          </a:p>
          <a:p>
            <a:pPr lvl="1">
              <a:lnSpc>
                <a:spcPct val="100000"/>
              </a:lnSpc>
            </a:pPr>
            <a:endParaRPr kumimoji="1" lang="ja-JP" altLang="en-US" sz="2800" dirty="0">
              <a:latin typeface="HGP明朝E" panose="02020900000000000000" pitchFamily="18" charset="-128"/>
              <a:ea typeface="HGP明朝E" panose="02020900000000000000" pitchFamily="18" charset="-128"/>
            </a:endParaRPr>
          </a:p>
          <a:p>
            <a:pPr lvl="1">
              <a:lnSpc>
                <a:spcPct val="100000"/>
              </a:lnSpc>
            </a:pPr>
            <a:r>
              <a:rPr kumimoji="1" lang="ja-JP" altLang="en-US" sz="2800" dirty="0">
                <a:latin typeface="HGP明朝E" panose="02020900000000000000" pitchFamily="18" charset="-128"/>
                <a:ea typeface="HGP明朝E" panose="02020900000000000000" pitchFamily="18" charset="-128"/>
              </a:rPr>
              <a:t>李氏は「本当」という言葉をよく使う。大統領選スローガンも「本当の大韓民国をつくる」だった。かつて遊説中に「朴槿恵大統領を尊敬する」と発言したが、その数日後に「私が尊敬すると言ったら本当だと思うのか」と平気で前言を撤回した。</a:t>
            </a:r>
          </a:p>
          <a:p>
            <a:pPr>
              <a:lnSpc>
                <a:spcPct val="100000"/>
              </a:lnSpc>
            </a:pPr>
            <a:endParaRPr kumimoji="1" lang="ja-JP" altLang="en-US" sz="3200"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39717121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2870A20B-1C59-6847-B393-CBF91BB05253}"/>
              </a:ext>
            </a:extLst>
          </p:cNvPr>
          <p:cNvSpPr>
            <a:spLocks noGrp="1"/>
          </p:cNvSpPr>
          <p:nvPr>
            <p:ph idx="1"/>
          </p:nvPr>
        </p:nvSpPr>
        <p:spPr>
          <a:xfrm>
            <a:off x="335666" y="500332"/>
            <a:ext cx="11331615" cy="5676631"/>
          </a:xfrm>
        </p:spPr>
        <p:txBody>
          <a:bodyPr>
            <a:normAutofit/>
          </a:bodyPr>
          <a:lstStyle/>
          <a:p>
            <a:pPr marL="0" indent="0">
              <a:lnSpc>
                <a:spcPct val="100000"/>
              </a:lnSpc>
              <a:buNone/>
            </a:pPr>
            <a:r>
              <a:rPr lang="ja-JP" altLang="ja-JP" dirty="0">
                <a:latin typeface="HGP明朝E" panose="02020900000000000000" pitchFamily="18" charset="-128"/>
                <a:ea typeface="HGP明朝E" panose="02020900000000000000" pitchFamily="18" charset="-128"/>
              </a:rPr>
              <a:t>②</a:t>
            </a:r>
            <a:r>
              <a:rPr lang="ja-JP" altLang="en-US" dirty="0">
                <a:latin typeface="HGP明朝E" panose="02020900000000000000" pitchFamily="18" charset="-128"/>
                <a:ea typeface="HGP明朝E" panose="02020900000000000000" pitchFamily="18" charset="-128"/>
              </a:rPr>
              <a:t>自分</a:t>
            </a:r>
            <a:r>
              <a:rPr lang="ja-JP" altLang="ja-JP" dirty="0">
                <a:latin typeface="HGP明朝E" panose="02020900000000000000" pitchFamily="18" charset="-128"/>
                <a:ea typeface="HGP明朝E" panose="02020900000000000000" pitchFamily="18" charset="-128"/>
              </a:rPr>
              <a:t>の都合を外交に持ち込むこと</a:t>
            </a:r>
          </a:p>
          <a:p>
            <a:pPr lvl="1">
              <a:lnSpc>
                <a:spcPct val="100000"/>
              </a:lnSpc>
            </a:pPr>
            <a:r>
              <a:rPr lang="ja-JP" altLang="ja-JP" dirty="0">
                <a:latin typeface="HGP明朝E" panose="02020900000000000000" pitchFamily="18" charset="-128"/>
                <a:ea typeface="HGP明朝E" panose="02020900000000000000" pitchFamily="18" charset="-128"/>
              </a:rPr>
              <a:t>２０２３年８月、日本が東電福島第一原発の処理水の海洋放出を始めたことについて李氏は「</a:t>
            </a:r>
            <a:r>
              <a:rPr lang="ja-JP" altLang="ja-JP" dirty="0">
                <a:solidFill>
                  <a:srgbClr val="FF0000"/>
                </a:solidFill>
                <a:latin typeface="HGP明朝E" panose="02020900000000000000" pitchFamily="18" charset="-128"/>
                <a:ea typeface="HGP明朝E" panose="02020900000000000000" pitchFamily="18" charset="-128"/>
              </a:rPr>
              <a:t>汚染水を</a:t>
            </a:r>
            <a:r>
              <a:rPr lang="ja-JP" altLang="ja-JP" dirty="0">
                <a:latin typeface="HGP明朝E" panose="02020900000000000000" pitchFamily="18" charset="-128"/>
                <a:ea typeface="HGP明朝E" panose="02020900000000000000" pitchFamily="18" charset="-128"/>
              </a:rPr>
              <a:t>人類公共の海に捨てる悪行をおかした」と糾弾</a:t>
            </a:r>
          </a:p>
          <a:p>
            <a:pPr lvl="1">
              <a:lnSpc>
                <a:spcPct val="100000"/>
              </a:lnSpc>
            </a:pPr>
            <a:r>
              <a:rPr lang="ja-JP" altLang="ja-JP" dirty="0">
                <a:latin typeface="HGP明朝E" panose="02020900000000000000" pitchFamily="18" charset="-128"/>
                <a:ea typeface="HGP明朝E" panose="02020900000000000000" pitchFamily="18" charset="-128"/>
              </a:rPr>
              <a:t>ハンガーストライキを行った→本当の目的は</a:t>
            </a:r>
            <a:r>
              <a:rPr lang="ja-JP" altLang="ja-JP" dirty="0">
                <a:solidFill>
                  <a:srgbClr val="FF0000"/>
                </a:solidFill>
                <a:latin typeface="HGP明朝E" panose="02020900000000000000" pitchFamily="18" charset="-128"/>
                <a:ea typeface="HGP明朝E" panose="02020900000000000000" pitchFamily="18" charset="-128"/>
              </a:rPr>
              <a:t>自身の司法リスクの回避</a:t>
            </a:r>
            <a:r>
              <a:rPr lang="ja-JP" altLang="ja-JP" dirty="0">
                <a:latin typeface="HGP明朝E" panose="02020900000000000000" pitchFamily="18" charset="-128"/>
                <a:ea typeface="HGP明朝E" panose="02020900000000000000" pitchFamily="18" charset="-128"/>
              </a:rPr>
              <a:t>だった</a:t>
            </a:r>
            <a:r>
              <a:rPr lang="ja-JP" altLang="en-US" dirty="0">
                <a:latin typeface="HGP明朝E" panose="02020900000000000000" pitchFamily="18" charset="-128"/>
                <a:ea typeface="HGP明朝E" panose="02020900000000000000" pitchFamily="18" charset="-128"/>
              </a:rPr>
              <a:t>と</a:t>
            </a:r>
            <a:r>
              <a:rPr lang="ja-JP" altLang="ja-JP" dirty="0">
                <a:latin typeface="HGP明朝E" panose="02020900000000000000" pitchFamily="18" charset="-128"/>
                <a:ea typeface="HGP明朝E" panose="02020900000000000000" pitchFamily="18" charset="-128"/>
              </a:rPr>
              <a:t>される</a:t>
            </a:r>
          </a:p>
          <a:p>
            <a:pPr lvl="2">
              <a:lnSpc>
                <a:spcPct val="100000"/>
              </a:lnSpc>
            </a:pPr>
            <a:r>
              <a:rPr lang="ja-JP" altLang="ja-JP" dirty="0">
                <a:latin typeface="HGP明朝E" panose="02020900000000000000" pitchFamily="18" charset="-128"/>
                <a:ea typeface="HGP明朝E" panose="02020900000000000000" pitchFamily="18" charset="-128"/>
              </a:rPr>
              <a:t>当時李氏には大庄洞の都市開発事業の不正や北朝鮮への不正送金疑惑などをめぐり、２回目の逮捕状が請求され、国会で不逮捕特権を認めるか否かについて審議が始まろうとしていた。</a:t>
            </a:r>
            <a:endParaRPr lang="en-US" altLang="ja-JP" dirty="0">
              <a:latin typeface="HGP明朝E" panose="02020900000000000000" pitchFamily="18" charset="-128"/>
              <a:ea typeface="HGP明朝E" panose="02020900000000000000" pitchFamily="18" charset="-128"/>
            </a:endParaRPr>
          </a:p>
          <a:p>
            <a:pPr lvl="2">
              <a:lnSpc>
                <a:spcPct val="100000"/>
              </a:lnSpc>
            </a:pPr>
            <a:endParaRPr lang="ja-JP" altLang="ja-JP" dirty="0">
              <a:latin typeface="HGP明朝E" panose="02020900000000000000" pitchFamily="18" charset="-128"/>
              <a:ea typeface="HGP明朝E" panose="02020900000000000000" pitchFamily="18" charset="-128"/>
            </a:endParaRPr>
          </a:p>
          <a:p>
            <a:pPr lvl="1">
              <a:lnSpc>
                <a:spcPct val="100000"/>
              </a:lnSpc>
            </a:pPr>
            <a:r>
              <a:rPr lang="ja-JP" altLang="ja-JP" dirty="0">
                <a:latin typeface="HGP明朝E" panose="02020900000000000000" pitchFamily="18" charset="-128"/>
                <a:ea typeface="HGP明朝E" panose="02020900000000000000" pitchFamily="18" charset="-128"/>
              </a:rPr>
              <a:t>ハンストのもう一つの理由</a:t>
            </a:r>
          </a:p>
          <a:p>
            <a:pPr lvl="1">
              <a:lnSpc>
                <a:spcPct val="100000"/>
              </a:lnSpc>
            </a:pPr>
            <a:r>
              <a:rPr lang="ja-JP" altLang="ja-JP" dirty="0">
                <a:latin typeface="HGP明朝E" panose="02020900000000000000" pitchFamily="18" charset="-128"/>
                <a:ea typeface="HGP明朝E" panose="02020900000000000000" pitchFamily="18" charset="-128"/>
              </a:rPr>
              <a:t>処理水放出を事実上容認した尹錫悦政権への批判世論を高めるため</a:t>
            </a:r>
          </a:p>
          <a:p>
            <a:pPr lvl="2">
              <a:lnSpc>
                <a:spcPct val="100000"/>
              </a:lnSpc>
            </a:pPr>
            <a:r>
              <a:rPr lang="ja-JP" altLang="ja-JP" dirty="0">
                <a:latin typeface="HGP明朝E" panose="02020900000000000000" pitchFamily="18" charset="-128"/>
                <a:ea typeface="HGP明朝E" panose="02020900000000000000" pitchFamily="18" charset="-128"/>
              </a:rPr>
              <a:t>一方で、処理水放出に「水産物は一生口にしない」と扇動した李氏ら民主党議員らが２３年８月末、「汚染水海洋等糾弾大会」の当日に料理店で刺身を堪能していたことが発覚した。李氏が「本当におしかった」と直筆のメッセージを残していた</a:t>
            </a:r>
          </a:p>
          <a:p>
            <a:pPr>
              <a:lnSpc>
                <a:spcPct val="100000"/>
              </a:lnSpc>
            </a:pPr>
            <a:endParaRPr kumimoji="1" lang="ja-JP" altLang="en-US"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2535445430"/>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韓国大統領選挙　結果と今後の課題　豪徳寺塾　2025年6月10日</Template>
  <TotalTime>48</TotalTime>
  <Words>1590</Words>
  <Application>Microsoft Office PowerPoint</Application>
  <PresentationFormat>ワイド画面</PresentationFormat>
  <Paragraphs>85</Paragraphs>
  <Slides>16</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16</vt:i4>
      </vt:variant>
    </vt:vector>
  </HeadingPairs>
  <TitlesOfParts>
    <vt:vector size="21" baseType="lpstr">
      <vt:lpstr>HGP明朝E</vt:lpstr>
      <vt:lpstr>游ゴシック</vt:lpstr>
      <vt:lpstr>游ゴシック Light</vt:lpstr>
      <vt:lpstr>Arial</vt:lpstr>
      <vt:lpstr>Office テーマ</vt:lpstr>
      <vt:lpstr>韓国大統領選挙 李在明氏当選 これから何が起きるのか</vt:lpstr>
      <vt:lpstr>大統領選挙　6月３日</vt:lpstr>
      <vt:lpstr>結果</vt:lpstr>
      <vt:lpstr>PowerPoint プレゼンテーション</vt:lpstr>
      <vt:lpstr>李在明氏とはどんな人</vt:lpstr>
      <vt:lpstr>大統領就任演説　６月４日</vt:lpstr>
      <vt:lpstr>PowerPoint プレゼンテーション</vt:lpstr>
      <vt:lpstr>憂慮すべきこと </vt:lpstr>
      <vt:lpstr>PowerPoint プレゼンテーション</vt:lpstr>
      <vt:lpstr>PowerPoint プレゼンテーション</vt:lpstr>
      <vt:lpstr>分断修復＝独裁の強化</vt:lpstr>
      <vt:lpstr>PowerPoint プレゼンテーション</vt:lpstr>
      <vt:lpstr>PowerPoint プレゼンテーション</vt:lpstr>
      <vt:lpstr>日韓関係</vt:lpstr>
      <vt:lpstr>PowerPoint プレゼンテーション</vt:lpstr>
      <vt:lpstr>最初に祝電　習近平氏 ６日電話会談までなし　トランプ氏 日韓首脳会談　６月１５日</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yoshio watanabe</dc:creator>
  <cp:revision>6</cp:revision>
  <cp:lastPrinted>2025-06-21T08:53:00Z</cp:lastPrinted>
  <dcterms:created xsi:type="dcterms:W3CDTF">2025-06-21T07:53:12Z</dcterms:created>
  <dcterms:modified xsi:type="dcterms:W3CDTF">2025-06-24T09:04:10Z</dcterms:modified>
</cp:coreProperties>
</file>