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2" r:id="rId8"/>
  </p:sldIdLst>
  <p:sldSz cx="12192000" cy="6858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0F175D-8D43-466C-AAEE-E1169B941F12}" v="1" dt="2025-07-26T04:59:57.1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37" autoAdjust="0"/>
  </p:normalViewPr>
  <p:slideViewPr>
    <p:cSldViewPr snapToGrid="0">
      <p:cViewPr varScale="1">
        <p:scale>
          <a:sx n="99" d="100"/>
          <a:sy n="99" d="100"/>
        </p:scale>
        <p:origin x="312" y="90"/>
      </p:cViewPr>
      <p:guideLst/>
    </p:cSldViewPr>
  </p:slideViewPr>
  <p:outlineViewPr>
    <p:cViewPr>
      <p:scale>
        <a:sx n="33" d="100"/>
        <a:sy n="33" d="100"/>
      </p:scale>
      <p:origin x="0" y="-28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125003-3764-D911-2F10-16F7A45F3C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5266EB-7A1E-BC87-CAEB-AFA071D5C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E6D45B-7360-AC36-AC83-7AD85F98D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DE4FF4C-6556-5D34-2E39-EE8B64AFB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2E6DFB-542E-E674-2884-1D6B91667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088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9CD044-F825-1330-1FDD-33A6F287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193442A-34D1-9D25-CEB3-AE5EDB9FC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AD6690A-400E-87F8-C9D7-CD3BBBFE0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F4D5D-D582-5BB7-5E90-9812A4103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1A5253-C4B6-045C-99FE-ABE3FE58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19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655C6B3-5E0C-7483-41A4-0C2A29F597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5142C0-941A-8A60-32AF-4E7A31443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C532BB-57A5-E6D9-8325-316E668A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30CED2-FBF5-6EA8-E3F7-2DFBA03A0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7F12A2-4D7C-F2FD-74C0-8CD8B32A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07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A2B789-E702-D132-5239-E9D1F182A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5BD556-879D-7439-FE1E-01FE61572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C08201-A307-F0A4-A980-7FA6FF833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3D8639-EB4C-0F3E-A63D-3497D2CE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936DE5-9B13-507F-9014-D4EAC2F9A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14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A274D4-789D-9991-A44F-6B563FC4B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27DF86-FF61-1031-8484-39045D128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90E040-CAFA-D03E-3AF2-BB88984F8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712F42-6F32-256B-384D-946EF81C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5CCEA9-BD27-3303-ED95-BA6971C02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6652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627F2D-247E-3F66-08DD-545C80DB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A6638B-61A4-9CA6-941E-8CAEAEDFD8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50063E-CE0B-23F6-7D50-072A57ADD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239453-6C18-35CF-1CCC-FE806E49B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C5BA65-E73E-255E-D628-5DDAD14BD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B3755C-EB2A-E5D0-4B5B-A51D00EC2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16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FFEC8E-E85F-71E1-9604-FC813CDCB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EB754A-4FE5-D966-7BE3-FF7A369BA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0C9B9A-42A5-AE79-AC92-149B78F7E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6512052-3E25-DCA2-30C6-28D2ECBA2E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FF07619-0369-E207-CC85-00A9210A43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227740A-FDD6-762F-5A92-F28480124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A628AE2-F7BB-E1DA-3F0D-6EC6E8AB0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42D2B20-FD36-B035-0816-8AF6A4C8D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788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38CE39-BC07-7A3E-E00A-68A86BFD8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490BE8-3111-2A09-12C8-D21635937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52C78D3-4114-AF78-57F0-5C2D2D2A9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31B2FE-4DA3-C5FE-28A8-DE8CAF9F6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95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6C6F9F-1D13-03A6-3FDA-ECFF9FEFB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52C4E4C-E365-0545-F210-0D992BBEE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AB4D777-D2E7-37F7-0E6C-89580F147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74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B8B7B9-B687-950B-DA5B-2A650AB81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B30D75-DF8C-385F-FFBB-A9BAF6A89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1182AD1-D650-7AA8-EF77-EA4F13BBEB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019261-F6F6-3848-1FBF-F8AA30F24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C3F7E10-7F67-95C4-99BC-F2CBF53CD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E63B1A0-CB39-B118-513C-17155485E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852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519568-0155-F3B8-C0E8-1F11B32AD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CDF97F8-90EA-F1CE-6788-15B2818B0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E13855-B229-32E7-B9AB-DA88FA10F4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1A4E8B9-EBBD-1324-5A51-8E47979A1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027A8B-43F8-D14F-27AE-5EE648672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2818F2-DCA8-4D26-5120-ACBBC248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511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C25838E-4D0C-FBB0-040B-BDBEB4EC8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52A5C1-7931-F130-2DE0-1815681D3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AC8938-9AFB-7D0C-E590-A2AAF8EE5A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3F2901-18EA-4560-A915-047D59E7E267}" type="datetimeFigureOut">
              <a:rPr kumimoji="1" lang="ja-JP" altLang="en-US" smtClean="0"/>
              <a:t>2025/7/27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892483-322C-B9B2-68C2-ADDB95BBF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91B87B-CCAE-51DF-66E0-2B863733A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2C9995-9B8C-4A71-8F40-74F92F6E7F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07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DB6261-0679-6800-999F-BC607C326F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参院選の総括と</a:t>
            </a:r>
            <a:b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</a:b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今後の展望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37A3264-F172-678F-8657-A139A47CE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70102"/>
            <a:ext cx="9144000" cy="1655762"/>
          </a:xfrm>
        </p:spPr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情報パック</a:t>
            </a:r>
            <a:r>
              <a:rPr kumimoji="1" lang="en-US" altLang="ja-JP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月号</a:t>
            </a:r>
            <a:endParaRPr kumimoji="1" lang="en-US" altLang="ja-JP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4084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00E534-8D15-41E2-3093-6A98E00AA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765"/>
            <a:ext cx="10515600" cy="1104811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結果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81CCE8-B891-A5B4-A829-E4A6D1FBF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3962"/>
            <a:ext cx="10515600" cy="5315273"/>
          </a:xfrm>
        </p:spPr>
        <p:txBody>
          <a:bodyPr>
            <a:normAutofit lnSpcReduction="10000"/>
          </a:bodyPr>
          <a:lstStyle/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自由民主党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５２議席→３９議席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en-US" sz="2400" kern="12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マイナス５４５万</a:t>
            </a:r>
            <a:endParaRPr kumimoji="1" lang="ja-JP" altLang="ja-JP" sz="2400" kern="1200" dirty="0">
              <a:solidFill>
                <a:srgbClr val="FF0000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公明党　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１４議席→８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 　 　　</a:t>
            </a:r>
            <a:r>
              <a:rPr kumimoji="1" lang="ja-JP" altLang="en-US" sz="2400" kern="12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マイナス９９万</a:t>
            </a:r>
            <a:endParaRPr kumimoji="1" lang="ja-JP" altLang="ja-JP" sz="2400" kern="1200" dirty="0">
              <a:solidFill>
                <a:srgbClr val="FF0000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立憲民主党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２２議席→２２議席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プラス６０万</a:t>
            </a:r>
            <a:endParaRPr kumimoji="1" lang="ja-JP" altLang="ja-JP" sz="2400" kern="1200" dirty="0">
              <a:solidFill>
                <a:schemeClr val="tx1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日本維新の会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 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５議席→６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　</a:t>
            </a:r>
            <a:r>
              <a:rPr kumimoji="1" lang="ja-JP" altLang="en-US" sz="24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マイナス３４８万</a:t>
            </a:r>
            <a:endParaRPr kumimoji="1" lang="ja-JP" altLang="ja-JP" sz="2400" kern="1200" dirty="0">
              <a:solidFill>
                <a:srgbClr val="FF0000"/>
              </a:solidFill>
              <a:effectLst/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共産党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 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７議席→３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　</a:t>
            </a:r>
            <a:r>
              <a:rPr kumimoji="1" lang="ja-JP" altLang="en-US" sz="2400" kern="1200" dirty="0">
                <a:solidFill>
                  <a:srgbClr val="FF0000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マイナス７７万</a:t>
            </a:r>
            <a:endParaRPr kumimoji="1" lang="ja-JP" altLang="ja-JP" sz="2400" kern="1200" dirty="0">
              <a:solidFill>
                <a:srgbClr val="FF0000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国民民主党</a:t>
            </a:r>
            <a:r>
              <a:rPr kumimoji="1" lang="en-US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 </a:t>
            </a:r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４議席→１７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</a:t>
            </a:r>
            <a:r>
              <a:rPr lang="ja-JP" altLang="en-US" sz="2400" u="sng" dirty="0"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プラス４４２万</a:t>
            </a:r>
            <a:endParaRPr kumimoji="1" lang="ja-JP" altLang="ja-JP" sz="2400" u="sng" kern="1200" dirty="0">
              <a:solidFill>
                <a:schemeClr val="tx1"/>
              </a:solidFill>
              <a:effectLst/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れいわ新選組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 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２議席→３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　プラス１５４万</a:t>
            </a:r>
            <a:endParaRPr kumimoji="1" lang="ja-JP" altLang="ja-JP" sz="2400" kern="1200" dirty="0">
              <a:solidFill>
                <a:schemeClr val="tx1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参政党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 </a:t>
            </a:r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</a:t>
            </a:r>
            <a:r>
              <a:rPr kumimoji="1" lang="en-US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１議席→１４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プラス５６３万</a:t>
            </a:r>
            <a:endParaRPr kumimoji="1" lang="ja-JP" altLang="ja-JP" sz="2400" u="sng" kern="1200" dirty="0">
              <a:solidFill>
                <a:schemeClr val="tx1"/>
              </a:solidFill>
              <a:effectLst/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社民党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１議席→２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　</a:t>
            </a:r>
            <a:endParaRPr kumimoji="1" lang="ja-JP" altLang="ja-JP" sz="2400" kern="1200" dirty="0">
              <a:solidFill>
                <a:schemeClr val="tx1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日本保守党　</a:t>
            </a:r>
            <a:r>
              <a:rPr kumimoji="1" lang="en-US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 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０議席→２</a:t>
            </a:r>
            <a:r>
              <a:rPr kumimoji="1" lang="ja-JP" altLang="en-US" sz="2400" u="sng" kern="1200" dirty="0">
                <a:solidFill>
                  <a:schemeClr val="tx1"/>
                </a:solidFill>
                <a:effectLst/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　　　プラス２９８万</a:t>
            </a:r>
            <a:endParaRPr kumimoji="1" lang="ja-JP" altLang="ja-JP" sz="2400" u="sng" kern="1200" dirty="0">
              <a:solidFill>
                <a:schemeClr val="tx1"/>
              </a:solidFill>
              <a:effectLst/>
              <a:highlight>
                <a:srgbClr val="FFFF00"/>
              </a:highlight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  <a:p>
            <a:pPr lvl="0"/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チームみらい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  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０議席→１</a:t>
            </a:r>
          </a:p>
          <a:p>
            <a:pPr lvl="0"/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NHK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党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    </a:t>
            </a:r>
            <a:r>
              <a:rPr kumimoji="1" lang="ja-JP" altLang="en-US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　</a:t>
            </a:r>
            <a:r>
              <a:rPr kumimoji="1" lang="en-US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 </a:t>
            </a:r>
            <a:r>
              <a:rPr kumimoji="1" lang="ja-JP" altLang="ja-JP" sz="2400" kern="1200" dirty="0">
                <a:solidFill>
                  <a:schemeClr val="tx1"/>
                </a:solidFill>
                <a:effectLst/>
                <a:latin typeface="HGP明朝E" panose="02020900000000000000" pitchFamily="18" charset="-128"/>
                <a:ea typeface="HGP明朝E" panose="02020900000000000000" pitchFamily="18" charset="-128"/>
                <a:cs typeface="+mj-cs"/>
              </a:rPr>
              <a:t>　１議席→０</a:t>
            </a:r>
            <a:endParaRPr kumimoji="1" lang="en-US" altLang="ja-JP" sz="2400" kern="1200" dirty="0">
              <a:solidFill>
                <a:schemeClr val="tx1"/>
              </a:solidFill>
              <a:effectLst/>
              <a:latin typeface="HGP明朝E" panose="02020900000000000000" pitchFamily="18" charset="-128"/>
              <a:ea typeface="HGP明朝E" panose="02020900000000000000" pitchFamily="18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5496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05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 descr="北海道：石破首相 退陣意向で号外配布 JR札幌駅近くで：地域ニュース : 読売新聞">
            <a:extLst>
              <a:ext uri="{FF2B5EF4-FFF2-40B4-BE49-F238E27FC236}">
                <a16:creationId xmlns:a16="http://schemas.microsoft.com/office/drawing/2014/main" id="{39E5856C-6B5F-25B9-4950-11722FAC7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44"/>
          <a:stretch>
            <a:fillRect/>
          </a:stretch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99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AF2E6C-0862-64BB-B631-AAED312A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石破茂首相　退陣へ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6B4840-96EC-7C67-2B82-E311D0EFD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79493" cy="4351338"/>
          </a:xfrm>
        </p:spPr>
        <p:txBody>
          <a:bodyPr>
            <a:normAutofit/>
          </a:bodyPr>
          <a:lstStyle/>
          <a:p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21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日の記者会見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日米関税交渉への対応などを理由に「比較第一党としての責任を果たす」と続投を表明</a:t>
            </a:r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２３日午後党本部で岸田文雄、菅文雄、麻生太郎氏らと会談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「退陣へ」との号外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石破氏が否定</a:t>
            </a:r>
            <a:endParaRPr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kumimoji="1"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２５日　辞任を否定</a:t>
            </a:r>
            <a:endParaRPr kumimoji="1"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首相　元凶は旧安倍派ではないかとの批判　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kumimoji="1" lang="ja-JP" altLang="en-US" sz="2800" dirty="0">
                <a:latin typeface="HGP明朝E" panose="02020900000000000000" pitchFamily="18" charset="-128"/>
                <a:ea typeface="HGP明朝E" panose="02020900000000000000" pitchFamily="18" charset="-128"/>
              </a:rPr>
              <a:t>両院議員総会開催の要件を満たす署名集まる</a:t>
            </a:r>
            <a:endParaRPr kumimoji="1" lang="en-US" altLang="ja-JP" sz="28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6959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EB1C43-C604-1F98-8DE7-553A8FA2A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退陣要求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745FD6-A457-7818-F4C0-20865F90C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731034"/>
            <a:ext cx="10801709" cy="4704271"/>
          </a:xfrm>
        </p:spPr>
        <p:txBody>
          <a:bodyPr>
            <a:normAutofit fontScale="92500"/>
          </a:bodyPr>
          <a:lstStyle/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県連の動き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7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23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日現在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北海道連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は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「責任は極めて重い」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茨城県連は石破首相および森山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裕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幹事長ら執行部の早期退陣を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栃木県連は首相と幹事長への退任要請を文書で発表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山梨県連は青年部・青年局が執行部刷新を要求する文書を提出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高知県連は早期退陣を申し入れることを決定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宮城県連は「スリーアウトで交代」として退陣を要求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愛媛県連は現体制の刷新を強く求める声明を発表</a:t>
            </a: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・・・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2409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4B572E-81A3-E422-5C76-809237CCF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HGP明朝E" panose="02020900000000000000" pitchFamily="18" charset="-128"/>
                <a:ea typeface="HGP明朝E" panose="02020900000000000000" pitchFamily="18" charset="-128"/>
              </a:rPr>
              <a:t>左翼の退潮と「スパイ防止法」が浮上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908576-A46B-8A0E-BCD9-43828AFC87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ja-JP" sz="4000" dirty="0">
                <a:latin typeface="HGP明朝E" panose="02020900000000000000" pitchFamily="18" charset="-128"/>
                <a:ea typeface="HGP明朝E" panose="02020900000000000000" pitchFamily="18" charset="-128"/>
              </a:rPr>
              <a:t>参院選</a:t>
            </a:r>
            <a:endParaRPr lang="en-US" altLang="ja-JP" sz="4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国民民主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参政党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維新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1"/>
            <a:r>
              <a:rPr lang="ja-JP" altLang="ja-JP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自民</a:t>
            </a:r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endParaRPr lang="en-US" altLang="ja-JP" sz="36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2"/>
            <a:r>
              <a:rPr lang="en-US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月、党の調査会が「諸外国と同水準のスパイ防止法」の導入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marL="914400" lvl="2" indent="0">
              <a:buNone/>
            </a:pPr>
            <a:r>
              <a:rPr lang="ja-JP" altLang="en-US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ja-JP" sz="3200" dirty="0">
                <a:latin typeface="HGP明朝E" panose="02020900000000000000" pitchFamily="18" charset="-128"/>
                <a:ea typeface="HGP明朝E" panose="02020900000000000000" pitchFamily="18" charset="-128"/>
              </a:rPr>
              <a:t>検討を促す提言を政府に申し入れ</a:t>
            </a:r>
            <a:endParaRPr lang="en-US" altLang="ja-JP" sz="32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7615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0">
            <a:extLst>
              <a:ext uri="{FF2B5EF4-FFF2-40B4-BE49-F238E27FC236}">
                <a16:creationId xmlns:a16="http://schemas.microsoft.com/office/drawing/2014/main" id="{DF05ACD0-FF4A-4F8F-B5C5-6A4EBD0D1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1032">
            <a:extLst>
              <a:ext uri="{FF2B5EF4-FFF2-40B4-BE49-F238E27FC236}">
                <a16:creationId xmlns:a16="http://schemas.microsoft.com/office/drawing/2014/main" id="{4C9AFA28-B5ED-4346-9AF7-68A157F16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685800"/>
            <a:ext cx="10820400" cy="548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B5CAD3FE-1ECA-5FA8-A9B5-0CD6B7B94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608" y="1380564"/>
            <a:ext cx="4561369" cy="234622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sz="3600" kern="1200" dirty="0">
                <a:solidFill>
                  <a:srgbClr val="59595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全国でスパイ防止法制定の声を上げる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96EF125-24C6-92AA-23F9-5EAFD54A6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72608" y="4241451"/>
            <a:ext cx="4561369" cy="141609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ja-JP" altLang="en-US" sz="2000" kern="1200" dirty="0">
                <a:solidFill>
                  <a:srgbClr val="595959"/>
                </a:solidFill>
                <a:highlight>
                  <a:srgbClr val="FFFF00"/>
                </a:highlight>
                <a:latin typeface="HGP明朝E" panose="02020900000000000000" pitchFamily="18" charset="-128"/>
                <a:ea typeface="HGP明朝E" panose="02020900000000000000" pitchFamily="18" charset="-128"/>
              </a:rPr>
              <a:t>「勝共連合かく闘えり」</a:t>
            </a:r>
            <a:r>
              <a:rPr lang="ja-JP" altLang="en-US" sz="2000" kern="1200" dirty="0">
                <a:solidFill>
                  <a:srgbClr val="59595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増刷の方向へ</a:t>
            </a:r>
            <a:endParaRPr lang="en-US" altLang="ja-JP" sz="2000" kern="1200" dirty="0">
              <a:solidFill>
                <a:srgbClr val="59595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r>
              <a:rPr lang="ja-JP" altLang="en-US" sz="2000" kern="1200" dirty="0">
                <a:solidFill>
                  <a:srgbClr val="59595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スパイ防止法制定運動　８７頁から</a:t>
            </a:r>
            <a:endParaRPr lang="en-US" altLang="ja-JP" sz="2000" kern="1200" dirty="0">
              <a:solidFill>
                <a:srgbClr val="59595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/>
            <a:endParaRPr lang="en-US" altLang="ja-JP" sz="2000" kern="1200" dirty="0">
              <a:solidFill>
                <a:srgbClr val="59595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pic>
        <p:nvPicPr>
          <p:cNvPr id="1026" name="Picture 2" descr="勝共連合かく闘えり 半世紀の歩みとこれから | 国際勝共連合 |本 | 通販 | Amazon">
            <a:extLst>
              <a:ext uri="{FF2B5EF4-FFF2-40B4-BE49-F238E27FC236}">
                <a16:creationId xmlns:a16="http://schemas.microsoft.com/office/drawing/2014/main" id="{0D25185B-825D-6B3F-9E82-641643897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0935" y="1419785"/>
            <a:ext cx="4018430" cy="401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255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365</Words>
  <Application>Microsoft Office PowerPoint</Application>
  <PresentationFormat>ワイド画面</PresentationFormat>
  <Paragraphs>44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HGP明朝E</vt:lpstr>
      <vt:lpstr>游ゴシック</vt:lpstr>
      <vt:lpstr>游ゴシック Light</vt:lpstr>
      <vt:lpstr>Arial</vt:lpstr>
      <vt:lpstr>Office テーマ</vt:lpstr>
      <vt:lpstr>参院選の総括と 今後の展望</vt:lpstr>
      <vt:lpstr>結果</vt:lpstr>
      <vt:lpstr>PowerPoint プレゼンテーション</vt:lpstr>
      <vt:lpstr>石破茂首相　退陣へ</vt:lpstr>
      <vt:lpstr>退陣要求</vt:lpstr>
      <vt:lpstr>左翼の退潮と「スパイ防止法」が浮上</vt:lpstr>
      <vt:lpstr>全国でスパイ防止法制定の声を上げる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yoshio watanabe</dc:creator>
  <cp:revision>2</cp:revision>
  <dcterms:created xsi:type="dcterms:W3CDTF">2025-07-26T04:18:54Z</dcterms:created>
  <dcterms:modified xsi:type="dcterms:W3CDTF">2025-07-26T21:01:16Z</dcterms:modified>
</cp:coreProperties>
</file>