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12192000" cy="6858000"/>
  <p:notesSz cx="9866313" cy="673576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45AB362-EDD3-422E-B914-BDEF3D824C3A}" v="2" dt="2025-08-28T08:20:11.09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015" autoAdjust="0"/>
    <p:restoredTop sz="94660"/>
  </p:normalViewPr>
  <p:slideViewPr>
    <p:cSldViewPr snapToGrid="0">
      <p:cViewPr varScale="1">
        <p:scale>
          <a:sx n="99" d="100"/>
          <a:sy n="99" d="100"/>
        </p:scale>
        <p:origin x="312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microsoft.com/office/2016/11/relationships/changesInfo" Target="changesInfos/changesInfo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yoshio watanabe" userId="4f88620549a6431d" providerId="LiveId" clId="{745AB362-EDD3-422E-B914-BDEF3D824C3A}"/>
    <pc:docChg chg="modSld">
      <pc:chgData name="yoshio watanabe" userId="4f88620549a6431d" providerId="LiveId" clId="{745AB362-EDD3-422E-B914-BDEF3D824C3A}" dt="2025-08-28T08:19:50.271" v="2" actId="403"/>
      <pc:docMkLst>
        <pc:docMk/>
      </pc:docMkLst>
      <pc:sldChg chg="modSp mod">
        <pc:chgData name="yoshio watanabe" userId="4f88620549a6431d" providerId="LiveId" clId="{745AB362-EDD3-422E-B914-BDEF3D824C3A}" dt="2025-08-28T08:19:50.271" v="2" actId="403"/>
        <pc:sldMkLst>
          <pc:docMk/>
          <pc:sldMk cId="2776173249" sldId="256"/>
        </pc:sldMkLst>
        <pc:spChg chg="mod">
          <ac:chgData name="yoshio watanabe" userId="4f88620549a6431d" providerId="LiveId" clId="{745AB362-EDD3-422E-B914-BDEF3D824C3A}" dt="2025-08-28T08:19:50.271" v="2" actId="403"/>
          <ac:spMkLst>
            <pc:docMk/>
            <pc:sldMk cId="2776173249" sldId="256"/>
            <ac:spMk id="3" creationId="{E863EB9F-6F5B-4BFD-D59C-67FD1AB1A2E7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6102744-5FE9-EF01-FBBB-26C49AC92A0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7C36A875-DA62-C5A4-E39E-95A3B25FDFB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CFAB1684-6231-2C00-F06E-8C489F43DA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90FDDC-7E7D-47F2-A356-17F753683D76}" type="datetimeFigureOut">
              <a:rPr kumimoji="1" lang="ja-JP" altLang="en-US" smtClean="0"/>
              <a:t>2025/8/30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746E133C-88FC-90EC-63B6-FD80EC4293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D2728462-41E6-B4D7-A14E-92FD86CD70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29C75-5B84-4A7E-8797-8A5D231938C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057473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BFA4C97-0657-0D7A-215D-8EE7D686ED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1C1521EF-40BF-C233-FD59-53B9A55AD8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D57B4E9C-BE7A-9A6D-CFBC-E576520C92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90FDDC-7E7D-47F2-A356-17F753683D76}" type="datetimeFigureOut">
              <a:rPr kumimoji="1" lang="ja-JP" altLang="en-US" smtClean="0"/>
              <a:t>2025/8/30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E20F1101-560A-A2B5-E64E-3FC12A2157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88594472-C9DB-AE07-ABA5-4FC4F08632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29C75-5B84-4A7E-8797-8A5D231938C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24766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F2A22694-44D8-BA11-A9DE-C2C56D3CD05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2FF98CC8-5731-713D-3A40-B039AAEFF1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28D508BF-897A-D3E7-99AD-C58F955538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90FDDC-7E7D-47F2-A356-17F753683D76}" type="datetimeFigureOut">
              <a:rPr kumimoji="1" lang="ja-JP" altLang="en-US" smtClean="0"/>
              <a:t>2025/8/30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39CFDE6B-FCC3-32B9-206E-E6815C4C5B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1F0627C8-5966-5824-0C01-B3BA5554C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29C75-5B84-4A7E-8797-8A5D231938C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700448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6D4266B-49BD-6290-80F7-B60F9A4C5B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8998ED1A-B2C4-177A-8CFA-34C76925329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8F49260D-8E8F-6726-687F-906C6933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90FDDC-7E7D-47F2-A356-17F753683D76}" type="datetimeFigureOut">
              <a:rPr kumimoji="1" lang="ja-JP" altLang="en-US" smtClean="0"/>
              <a:t>2025/8/30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E7BB20D3-49C9-C8A2-A92C-E4659B6603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1BBE41A3-33E2-E767-CA60-5F85140BC3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29C75-5B84-4A7E-8797-8A5D231938C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723310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F27BECC-19AC-D5F9-72A1-E3F1026CF9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8736902D-B0EF-8E59-9778-25D7B2E9322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F2611E2-6118-CEF2-D947-3D681E0045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90FDDC-7E7D-47F2-A356-17F753683D76}" type="datetimeFigureOut">
              <a:rPr kumimoji="1" lang="ja-JP" altLang="en-US" smtClean="0"/>
              <a:t>2025/8/30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3B612DA4-E0AC-1173-245A-9D7BF0D6EE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97E4BEF-60A8-7947-84D0-BCD946C671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29C75-5B84-4A7E-8797-8A5D231938C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529585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A54D4BA-B499-4ACF-9C93-9F2991C16E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3DFE2F5-8EBF-868B-A7BB-9FF92732954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0DAE6005-9738-643C-427A-7354ABCC52B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F3CEFCBA-EA97-A985-0520-72E93A2A50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90FDDC-7E7D-47F2-A356-17F753683D76}" type="datetimeFigureOut">
              <a:rPr kumimoji="1" lang="ja-JP" altLang="en-US" smtClean="0"/>
              <a:t>2025/8/30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ED1CBACF-5BDB-931A-73AF-AE898DC8A0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D2C80786-F6CA-3DF9-C06B-A2AF65AC1A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29C75-5B84-4A7E-8797-8A5D231938C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945839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FF5F8DB-0FF7-3601-5DCC-179592D699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5B20130F-006C-23E7-E1B2-3F48FA20AC5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BF402A04-7B1B-5A5A-42ED-770ABA483AE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470F93FF-15E8-BCDF-368E-35B82F4134B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2F7F9C52-87EE-9E8E-A515-256907DA3A2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8EB14F48-AF5B-1CBD-F374-3F66A8D6F5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90FDDC-7E7D-47F2-A356-17F753683D76}" type="datetimeFigureOut">
              <a:rPr kumimoji="1" lang="ja-JP" altLang="en-US" smtClean="0"/>
              <a:t>2025/8/30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776F4069-043B-C21D-2B40-F4E81FFDAD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4040FACA-C46B-208F-A624-C15AEE03D3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29C75-5B84-4A7E-8797-8A5D231938C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38702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ED46D59-1B88-7090-8A7F-67BA1C78A5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F9F0FEB5-988C-11FD-4AD7-649BA89E5E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90FDDC-7E7D-47F2-A356-17F753683D76}" type="datetimeFigureOut">
              <a:rPr kumimoji="1" lang="ja-JP" altLang="en-US" smtClean="0"/>
              <a:t>2025/8/30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DC744BFC-0B80-B0A8-1B27-FD39153776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A336C948-B0B9-FE97-8EB9-DF13100BEA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29C75-5B84-4A7E-8797-8A5D231938C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659545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EB39DDD4-6694-BBF4-9228-18EFB23FCD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90FDDC-7E7D-47F2-A356-17F753683D76}" type="datetimeFigureOut">
              <a:rPr kumimoji="1" lang="ja-JP" altLang="en-US" smtClean="0"/>
              <a:t>2025/8/30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CC9A1C1B-6E26-D880-BFA9-D8094F3B21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D88F3E0C-8A9B-64AA-FBE6-5F2217F30D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29C75-5B84-4A7E-8797-8A5D231938C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304392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9A35F08-1F80-277C-36C4-58BB990035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CF9586E3-D66B-1109-4818-5ACB7E17F46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A0C7F7E9-3C63-25C6-0735-A0663A4B4FC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114FFDD3-3639-3FD2-5E60-45A925E53F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90FDDC-7E7D-47F2-A356-17F753683D76}" type="datetimeFigureOut">
              <a:rPr kumimoji="1" lang="ja-JP" altLang="en-US" smtClean="0"/>
              <a:t>2025/8/30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12AF1C95-120B-C6D2-2F05-F8DD8CBD66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F1B95038-50E3-EC18-8D3D-AE412273B0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29C75-5B84-4A7E-8797-8A5D231938C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940901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53820EA-EAF3-9010-B589-34C34EE1E9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934FE16F-C99D-0FD1-F4CA-64DDE89609C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00B33BC0-1D81-F6DF-3A9D-7A90A3BB8DF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6ABACD42-1483-071A-EE02-228A332868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90FDDC-7E7D-47F2-A356-17F753683D76}" type="datetimeFigureOut">
              <a:rPr kumimoji="1" lang="ja-JP" altLang="en-US" smtClean="0"/>
              <a:t>2025/8/30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1D8A37FE-22D4-0D97-6291-027713A53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5F32E7D3-A287-FC62-3F85-6FF4104DB8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29C75-5B84-4A7E-8797-8A5D231938C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251008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FC8B6DFA-E6B4-A94F-13D0-493DDCDFAC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192D791F-87B0-31EE-D846-9572D569A1A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DFE6C0E1-7B56-5275-20D1-C8872A0DABC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E90FDDC-7E7D-47F2-A356-17F753683D76}" type="datetimeFigureOut">
              <a:rPr kumimoji="1" lang="ja-JP" altLang="en-US" smtClean="0"/>
              <a:t>2025/8/30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7247E41-71B4-E851-B0E5-6F9082181FF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1785242-0DB7-54FE-56D1-6AF6EB39186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8029C75-5B84-4A7E-8797-8A5D231938C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28351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05547BA-4BB2-02DD-7E0B-68983B6FEBC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041400"/>
            <a:ext cx="9144000" cy="2387600"/>
          </a:xfrm>
        </p:spPr>
        <p:txBody>
          <a:bodyPr/>
          <a:lstStyle/>
          <a:p>
            <a:r>
              <a:rPr lang="ja-JP" altLang="ja-JP" dirty="0">
                <a:latin typeface="HGP明朝E" panose="02020900000000000000" pitchFamily="18" charset="-128"/>
                <a:ea typeface="HGP明朝E" panose="02020900000000000000" pitchFamily="18" charset="-128"/>
              </a:rPr>
              <a:t>日韓、米韓首脳会談とは</a:t>
            </a:r>
            <a:br>
              <a:rPr lang="en-US" altLang="ja-JP" dirty="0">
                <a:latin typeface="HGP明朝E" panose="02020900000000000000" pitchFamily="18" charset="-128"/>
                <a:ea typeface="HGP明朝E" panose="02020900000000000000" pitchFamily="18" charset="-128"/>
              </a:rPr>
            </a:br>
            <a:r>
              <a:rPr lang="ja-JP" altLang="ja-JP" dirty="0">
                <a:latin typeface="HGP明朝E" panose="02020900000000000000" pitchFamily="18" charset="-128"/>
                <a:ea typeface="HGP明朝E" panose="02020900000000000000" pitchFamily="18" charset="-128"/>
              </a:rPr>
              <a:t>何だったのか</a:t>
            </a:r>
            <a:endParaRPr kumimoji="1" lang="ja-JP" altLang="en-US" dirty="0">
              <a:latin typeface="HGP明朝E" panose="02020900000000000000" pitchFamily="18" charset="-128"/>
              <a:ea typeface="HGP明朝E" panose="02020900000000000000" pitchFamily="18" charset="-128"/>
            </a:endParaRP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E863EB9F-6F5B-4BFD-D59C-67FD1AB1A2E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81509" y="4062113"/>
            <a:ext cx="9144000" cy="1655762"/>
          </a:xfrm>
        </p:spPr>
        <p:txBody>
          <a:bodyPr>
            <a:normAutofit/>
          </a:bodyPr>
          <a:lstStyle/>
          <a:p>
            <a:r>
              <a:rPr kumimoji="1" lang="ja-JP" altLang="en-US" sz="3200" dirty="0">
                <a:latin typeface="HGP明朝E" panose="02020900000000000000" pitchFamily="18" charset="-128"/>
                <a:ea typeface="HGP明朝E" panose="02020900000000000000" pitchFamily="18" charset="-128"/>
              </a:rPr>
              <a:t>情報パック</a:t>
            </a:r>
            <a:r>
              <a:rPr kumimoji="1" lang="en-US" altLang="ja-JP" sz="3200" dirty="0">
                <a:latin typeface="HGP明朝E" panose="02020900000000000000" pitchFamily="18" charset="-128"/>
                <a:ea typeface="HGP明朝E" panose="02020900000000000000" pitchFamily="18" charset="-128"/>
              </a:rPr>
              <a:t>8</a:t>
            </a:r>
            <a:r>
              <a:rPr kumimoji="1" lang="ja-JP" altLang="en-US" sz="3200" dirty="0">
                <a:latin typeface="HGP明朝E" panose="02020900000000000000" pitchFamily="18" charset="-128"/>
                <a:ea typeface="HGP明朝E" panose="02020900000000000000" pitchFamily="18" charset="-128"/>
              </a:rPr>
              <a:t>月号</a:t>
            </a:r>
          </a:p>
        </p:txBody>
      </p:sp>
    </p:spTree>
    <p:extLst>
      <p:ext uri="{BB962C8B-B14F-4D97-AF65-F5344CB8AC3E}">
        <p14:creationId xmlns:p14="http://schemas.microsoft.com/office/powerpoint/2010/main" val="27761732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41" name="Rectangle 1040">
            <a:extLst>
              <a:ext uri="{FF2B5EF4-FFF2-40B4-BE49-F238E27FC236}">
                <a16:creationId xmlns:a16="http://schemas.microsoft.com/office/drawing/2014/main" id="{8D1AA55E-40D5-461B-A5A8-4AE8AAB71B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タイトル 1">
            <a:extLst>
              <a:ext uri="{FF2B5EF4-FFF2-40B4-BE49-F238E27FC236}">
                <a16:creationId xmlns:a16="http://schemas.microsoft.com/office/drawing/2014/main" id="{7E5C3D82-8890-6DD9-B523-415BFCEE90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98643"/>
            <a:ext cx="5243394" cy="2225532"/>
          </a:xfrm>
        </p:spPr>
        <p:txBody>
          <a:bodyPr anchor="t">
            <a:normAutofit/>
          </a:bodyPr>
          <a:lstStyle/>
          <a:p>
            <a:r>
              <a:rPr kumimoji="1" lang="zh-TW" altLang="en-US" sz="5600">
                <a:latin typeface="HGP明朝E" panose="02020900000000000000" pitchFamily="18" charset="-128"/>
                <a:ea typeface="HGP明朝E" panose="02020900000000000000" pitchFamily="18" charset="-128"/>
              </a:rPr>
              <a:t>日韓首脳会談</a:t>
            </a:r>
            <a:endParaRPr kumimoji="1" lang="ja-JP" altLang="en-US" sz="5600">
              <a:latin typeface="HGP明朝E" panose="02020900000000000000" pitchFamily="18" charset="-128"/>
              <a:ea typeface="HGP明朝E" panose="02020900000000000000" pitchFamily="18" charset="-128"/>
            </a:endParaRPr>
          </a:p>
        </p:txBody>
      </p:sp>
      <p:cxnSp>
        <p:nvCxnSpPr>
          <p:cNvPr id="1043" name="Straight Connector 1042">
            <a:extLst>
              <a:ext uri="{FF2B5EF4-FFF2-40B4-BE49-F238E27FC236}">
                <a16:creationId xmlns:a16="http://schemas.microsoft.com/office/drawing/2014/main" id="{C49DA8F6-BCC1-4447-B54C-57856834B94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23622" y="381934"/>
            <a:ext cx="0" cy="6476066"/>
          </a:xfrm>
          <a:prstGeom prst="line">
            <a:avLst/>
          </a:prstGeom>
          <a:ln w="25400" cap="sq">
            <a:gradFill flip="none" rotWithShape="1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16200000" scaled="1"/>
              <a:tileRect/>
            </a:gra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45" name="Group 1044">
            <a:extLst>
              <a:ext uri="{FF2B5EF4-FFF2-40B4-BE49-F238E27FC236}">
                <a16:creationId xmlns:a16="http://schemas.microsoft.com/office/drawing/2014/main" id="{0FE0E4CA-04FD-4712-9979-0D4FACCA607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6110408" y="740316"/>
            <a:ext cx="465458" cy="872153"/>
            <a:chOff x="6110408" y="740316"/>
            <a:chExt cx="465458" cy="872153"/>
          </a:xfrm>
        </p:grpSpPr>
        <p:sp>
          <p:nvSpPr>
            <p:cNvPr id="1046" name="Graphic 11">
              <a:extLst>
                <a:ext uri="{FF2B5EF4-FFF2-40B4-BE49-F238E27FC236}">
                  <a16:creationId xmlns:a16="http://schemas.microsoft.com/office/drawing/2014/main" id="{6CB927A4-E432-4310-9CD5-E89FF506317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125948" y="740316"/>
              <a:ext cx="139039" cy="139039"/>
            </a:xfrm>
            <a:custGeom>
              <a:avLst/>
              <a:gdLst>
                <a:gd name="connsiteX0" fmla="*/ 129602 w 139039"/>
                <a:gd name="connsiteY0" fmla="*/ 60082 h 139039"/>
                <a:gd name="connsiteX1" fmla="*/ 78957 w 139039"/>
                <a:gd name="connsiteY1" fmla="*/ 60082 h 139039"/>
                <a:gd name="connsiteX2" fmla="*/ 78957 w 139039"/>
                <a:gd name="connsiteY2" fmla="*/ 9437 h 139039"/>
                <a:gd name="connsiteX3" fmla="*/ 69520 w 139039"/>
                <a:gd name="connsiteY3" fmla="*/ 0 h 139039"/>
                <a:gd name="connsiteX4" fmla="*/ 60082 w 139039"/>
                <a:gd name="connsiteY4" fmla="*/ 9437 h 139039"/>
                <a:gd name="connsiteX5" fmla="*/ 60082 w 139039"/>
                <a:gd name="connsiteY5" fmla="*/ 60082 h 139039"/>
                <a:gd name="connsiteX6" fmla="*/ 9437 w 139039"/>
                <a:gd name="connsiteY6" fmla="*/ 60082 h 139039"/>
                <a:gd name="connsiteX7" fmla="*/ 0 w 139039"/>
                <a:gd name="connsiteY7" fmla="*/ 69520 h 139039"/>
                <a:gd name="connsiteX8" fmla="*/ 9437 w 139039"/>
                <a:gd name="connsiteY8" fmla="*/ 78957 h 139039"/>
                <a:gd name="connsiteX9" fmla="*/ 60082 w 139039"/>
                <a:gd name="connsiteY9" fmla="*/ 78957 h 139039"/>
                <a:gd name="connsiteX10" fmla="*/ 60082 w 139039"/>
                <a:gd name="connsiteY10" fmla="*/ 129602 h 139039"/>
                <a:gd name="connsiteX11" fmla="*/ 69520 w 139039"/>
                <a:gd name="connsiteY11" fmla="*/ 139039 h 139039"/>
                <a:gd name="connsiteX12" fmla="*/ 78957 w 139039"/>
                <a:gd name="connsiteY12" fmla="*/ 129602 h 139039"/>
                <a:gd name="connsiteX13" fmla="*/ 78957 w 139039"/>
                <a:gd name="connsiteY13" fmla="*/ 78957 h 139039"/>
                <a:gd name="connsiteX14" fmla="*/ 129602 w 139039"/>
                <a:gd name="connsiteY14" fmla="*/ 78957 h 139039"/>
                <a:gd name="connsiteX15" fmla="*/ 139039 w 139039"/>
                <a:gd name="connsiteY15" fmla="*/ 69520 h 139039"/>
                <a:gd name="connsiteX16" fmla="*/ 129602 w 139039"/>
                <a:gd name="connsiteY16" fmla="*/ 60082 h 1390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39039" h="139039">
                  <a:moveTo>
                    <a:pt x="129602" y="60082"/>
                  </a:moveTo>
                  <a:lnTo>
                    <a:pt x="78957" y="60082"/>
                  </a:lnTo>
                  <a:lnTo>
                    <a:pt x="78957" y="9437"/>
                  </a:lnTo>
                  <a:cubicBezTo>
                    <a:pt x="78957" y="4225"/>
                    <a:pt x="74731" y="0"/>
                    <a:pt x="69520" y="0"/>
                  </a:cubicBezTo>
                  <a:cubicBezTo>
                    <a:pt x="64308" y="0"/>
                    <a:pt x="60082" y="4225"/>
                    <a:pt x="60082" y="9437"/>
                  </a:cubicBezTo>
                  <a:lnTo>
                    <a:pt x="60082" y="60082"/>
                  </a:lnTo>
                  <a:lnTo>
                    <a:pt x="9437" y="60082"/>
                  </a:lnTo>
                  <a:cubicBezTo>
                    <a:pt x="4225" y="60082"/>
                    <a:pt x="0" y="64308"/>
                    <a:pt x="0" y="69520"/>
                  </a:cubicBezTo>
                  <a:cubicBezTo>
                    <a:pt x="0" y="74731"/>
                    <a:pt x="4225" y="78957"/>
                    <a:pt x="9437" y="78957"/>
                  </a:cubicBezTo>
                  <a:lnTo>
                    <a:pt x="60082" y="78957"/>
                  </a:lnTo>
                  <a:lnTo>
                    <a:pt x="60082" y="129602"/>
                  </a:lnTo>
                  <a:cubicBezTo>
                    <a:pt x="60082" y="134814"/>
                    <a:pt x="64308" y="139039"/>
                    <a:pt x="69520" y="139039"/>
                  </a:cubicBezTo>
                  <a:cubicBezTo>
                    <a:pt x="74731" y="139039"/>
                    <a:pt x="78957" y="134814"/>
                    <a:pt x="78957" y="129602"/>
                  </a:cubicBezTo>
                  <a:lnTo>
                    <a:pt x="78957" y="78957"/>
                  </a:lnTo>
                  <a:lnTo>
                    <a:pt x="129602" y="78957"/>
                  </a:lnTo>
                  <a:cubicBezTo>
                    <a:pt x="134814" y="78957"/>
                    <a:pt x="139039" y="74731"/>
                    <a:pt x="139039" y="69520"/>
                  </a:cubicBezTo>
                  <a:cubicBezTo>
                    <a:pt x="139039" y="64308"/>
                    <a:pt x="134814" y="60082"/>
                    <a:pt x="129602" y="60082"/>
                  </a:cubicBezTo>
                  <a:close/>
                </a:path>
              </a:pathLst>
            </a:custGeom>
            <a:solidFill>
              <a:schemeClr val="accent2"/>
            </a:solidFill>
            <a:ln w="60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47" name="Graphic 10">
              <a:extLst>
                <a:ext uri="{FF2B5EF4-FFF2-40B4-BE49-F238E27FC236}">
                  <a16:creationId xmlns:a16="http://schemas.microsoft.com/office/drawing/2014/main" id="{E3020543-B24B-4EC4-8FFC-8DD88EEA91A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484728" y="969611"/>
              <a:ext cx="91138" cy="91138"/>
            </a:xfrm>
            <a:custGeom>
              <a:avLst/>
              <a:gdLst>
                <a:gd name="connsiteX0" fmla="*/ 91138 w 91138"/>
                <a:gd name="connsiteY0" fmla="*/ 45569 h 91138"/>
                <a:gd name="connsiteX1" fmla="*/ 45569 w 91138"/>
                <a:gd name="connsiteY1" fmla="*/ 91138 h 91138"/>
                <a:gd name="connsiteX2" fmla="*/ 0 w 91138"/>
                <a:gd name="connsiteY2" fmla="*/ 45569 h 91138"/>
                <a:gd name="connsiteX3" fmla="*/ 45569 w 91138"/>
                <a:gd name="connsiteY3" fmla="*/ 0 h 91138"/>
                <a:gd name="connsiteX4" fmla="*/ 91138 w 91138"/>
                <a:gd name="connsiteY4" fmla="*/ 45569 h 911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138" h="91138">
                  <a:moveTo>
                    <a:pt x="91138" y="45569"/>
                  </a:moveTo>
                  <a:cubicBezTo>
                    <a:pt x="91138" y="70736"/>
                    <a:pt x="70736" y="91138"/>
                    <a:pt x="45569" y="91138"/>
                  </a:cubicBezTo>
                  <a:cubicBezTo>
                    <a:pt x="20402" y="91138"/>
                    <a:pt x="0" y="70736"/>
                    <a:pt x="0" y="45569"/>
                  </a:cubicBezTo>
                  <a:cubicBezTo>
                    <a:pt x="0" y="20402"/>
                    <a:pt x="20402" y="0"/>
                    <a:pt x="45569" y="0"/>
                  </a:cubicBezTo>
                  <a:cubicBezTo>
                    <a:pt x="70736" y="0"/>
                    <a:pt x="91138" y="20402"/>
                    <a:pt x="91138" y="45569"/>
                  </a:cubicBezTo>
                  <a:close/>
                </a:path>
              </a:pathLst>
            </a:custGeom>
            <a:solidFill>
              <a:schemeClr val="accent2"/>
            </a:solidFill>
            <a:ln w="42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48" name="Graphic 12">
              <a:extLst>
                <a:ext uri="{FF2B5EF4-FFF2-40B4-BE49-F238E27FC236}">
                  <a16:creationId xmlns:a16="http://schemas.microsoft.com/office/drawing/2014/main" id="{1453BF6C-B012-48B7-B4E8-6D7AC7C27D0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110408" y="1484755"/>
              <a:ext cx="127714" cy="127714"/>
            </a:xfrm>
            <a:custGeom>
              <a:avLst/>
              <a:gdLst>
                <a:gd name="connsiteX0" fmla="*/ 63857 w 127714"/>
                <a:gd name="connsiteY0" fmla="*/ 18874 h 127714"/>
                <a:gd name="connsiteX1" fmla="*/ 108840 w 127714"/>
                <a:gd name="connsiteY1" fmla="*/ 63857 h 127714"/>
                <a:gd name="connsiteX2" fmla="*/ 63857 w 127714"/>
                <a:gd name="connsiteY2" fmla="*/ 108840 h 127714"/>
                <a:gd name="connsiteX3" fmla="*/ 18874 w 127714"/>
                <a:gd name="connsiteY3" fmla="*/ 63857 h 127714"/>
                <a:gd name="connsiteX4" fmla="*/ 63857 w 127714"/>
                <a:gd name="connsiteY4" fmla="*/ 18874 h 127714"/>
                <a:gd name="connsiteX5" fmla="*/ 63857 w 127714"/>
                <a:gd name="connsiteY5" fmla="*/ 0 h 127714"/>
                <a:gd name="connsiteX6" fmla="*/ 0 w 127714"/>
                <a:gd name="connsiteY6" fmla="*/ 63857 h 127714"/>
                <a:gd name="connsiteX7" fmla="*/ 63857 w 127714"/>
                <a:gd name="connsiteY7" fmla="*/ 127714 h 127714"/>
                <a:gd name="connsiteX8" fmla="*/ 127714 w 127714"/>
                <a:gd name="connsiteY8" fmla="*/ 63857 h 127714"/>
                <a:gd name="connsiteX9" fmla="*/ 63857 w 127714"/>
                <a:gd name="connsiteY9" fmla="*/ 0 h 1277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27714" h="127714">
                  <a:moveTo>
                    <a:pt x="63857" y="18874"/>
                  </a:moveTo>
                  <a:cubicBezTo>
                    <a:pt x="88700" y="18874"/>
                    <a:pt x="108840" y="39014"/>
                    <a:pt x="108840" y="63857"/>
                  </a:cubicBezTo>
                  <a:cubicBezTo>
                    <a:pt x="108840" y="88700"/>
                    <a:pt x="88700" y="108840"/>
                    <a:pt x="63857" y="108840"/>
                  </a:cubicBezTo>
                  <a:cubicBezTo>
                    <a:pt x="39014" y="108840"/>
                    <a:pt x="18874" y="88700"/>
                    <a:pt x="18874" y="63857"/>
                  </a:cubicBezTo>
                  <a:cubicBezTo>
                    <a:pt x="18898" y="39024"/>
                    <a:pt x="39024" y="18898"/>
                    <a:pt x="63857" y="18874"/>
                  </a:cubicBezTo>
                  <a:moveTo>
                    <a:pt x="63857" y="0"/>
                  </a:moveTo>
                  <a:cubicBezTo>
                    <a:pt x="28590" y="0"/>
                    <a:pt x="0" y="28590"/>
                    <a:pt x="0" y="63857"/>
                  </a:cubicBezTo>
                  <a:cubicBezTo>
                    <a:pt x="0" y="99124"/>
                    <a:pt x="28590" y="127714"/>
                    <a:pt x="63857" y="127714"/>
                  </a:cubicBezTo>
                  <a:cubicBezTo>
                    <a:pt x="99124" y="127714"/>
                    <a:pt x="127714" y="99124"/>
                    <a:pt x="127714" y="63857"/>
                  </a:cubicBezTo>
                  <a:cubicBezTo>
                    <a:pt x="127714" y="28590"/>
                    <a:pt x="99124" y="0"/>
                    <a:pt x="63857" y="0"/>
                  </a:cubicBezTo>
                  <a:close/>
                </a:path>
              </a:pathLst>
            </a:custGeom>
            <a:solidFill>
              <a:schemeClr val="accent2"/>
            </a:solidFill>
            <a:ln w="6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pic>
        <p:nvPicPr>
          <p:cNvPr id="1026" name="Picture 2" descr="日韓首脳会談 “関係を安定的に大きく発展”で一致 | NHK | 日韓関係">
            <a:extLst>
              <a:ext uri="{FF2B5EF4-FFF2-40B4-BE49-F238E27FC236}">
                <a16:creationId xmlns:a16="http://schemas.microsoft.com/office/drawing/2014/main" id="{2BF6BF15-4AF4-4B58-5771-4F466688E90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521"/>
          <a:stretch>
            <a:fillRect/>
          </a:stretch>
        </p:blipFill>
        <p:spPr bwMode="auto">
          <a:xfrm>
            <a:off x="838200" y="2433711"/>
            <a:ext cx="6240156" cy="35643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50" name="Rectangle 1049">
            <a:extLst>
              <a:ext uri="{FF2B5EF4-FFF2-40B4-BE49-F238E27FC236}">
                <a16:creationId xmlns:a16="http://schemas.microsoft.com/office/drawing/2014/main" id="{2CA8D992-BB3F-47CD-BA18-71D54539202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38200" y="3000055"/>
            <a:ext cx="5243390" cy="2997970"/>
          </a:xfrm>
          <a:prstGeom prst="rect">
            <a:avLst/>
          </a:prstGeom>
          <a:gradFill flip="none" rotWithShape="1">
            <a:gsLst>
              <a:gs pos="100000">
                <a:schemeClr val="accent2">
                  <a:alpha val="20000"/>
                </a:schemeClr>
              </a:gs>
              <a:gs pos="0">
                <a:schemeClr val="accent1">
                  <a:alpha val="2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118E21B5-E3C9-D50C-42A7-0933EBBAD5C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29041" y="168813"/>
            <a:ext cx="4538581" cy="5831298"/>
          </a:xfrm>
        </p:spPr>
        <p:txBody>
          <a:bodyPr anchor="ctr">
            <a:normAutofit/>
          </a:bodyPr>
          <a:lstStyle/>
          <a:p>
            <a:pPr>
              <a:lnSpc>
                <a:spcPct val="100000"/>
              </a:lnSpc>
            </a:pPr>
            <a:r>
              <a:rPr lang="zh-TW" altLang="ja-JP" sz="2400" dirty="0">
                <a:solidFill>
                  <a:schemeClr val="tx1">
                    <a:alpha val="80000"/>
                  </a:schemeClr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日韓首脳会談　</a:t>
            </a:r>
            <a:r>
              <a:rPr lang="en-US" altLang="zh-TW" sz="2400" dirty="0">
                <a:solidFill>
                  <a:schemeClr val="tx1">
                    <a:alpha val="80000"/>
                  </a:schemeClr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8</a:t>
            </a:r>
            <a:r>
              <a:rPr lang="ja-JP" altLang="en-US" sz="2400" dirty="0">
                <a:solidFill>
                  <a:schemeClr val="tx1">
                    <a:alpha val="80000"/>
                  </a:schemeClr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月</a:t>
            </a:r>
            <a:r>
              <a:rPr lang="en-US" altLang="ja-JP" sz="2400" dirty="0">
                <a:solidFill>
                  <a:schemeClr val="tx1">
                    <a:alpha val="80000"/>
                  </a:schemeClr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23</a:t>
            </a:r>
            <a:r>
              <a:rPr lang="zh-TW" altLang="ja-JP" sz="2400" dirty="0">
                <a:solidFill>
                  <a:schemeClr val="tx1">
                    <a:alpha val="80000"/>
                  </a:schemeClr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日　官邸　約２時間</a:t>
            </a:r>
            <a:endParaRPr lang="en-US" altLang="zh-TW" sz="2400" dirty="0">
              <a:solidFill>
                <a:schemeClr val="tx1">
                  <a:alpha val="80000"/>
                </a:schemeClr>
              </a:solidFill>
              <a:latin typeface="HGP明朝E" panose="02020900000000000000" pitchFamily="18" charset="-128"/>
              <a:ea typeface="HGP明朝E" panose="02020900000000000000" pitchFamily="18" charset="-128"/>
            </a:endParaRPr>
          </a:p>
          <a:p>
            <a:pPr>
              <a:lnSpc>
                <a:spcPct val="100000"/>
              </a:lnSpc>
            </a:pPr>
            <a:r>
              <a:rPr lang="ja-JP" altLang="ja-JP" sz="2400" dirty="0">
                <a:solidFill>
                  <a:schemeClr val="tx1">
                    <a:alpha val="80000"/>
                  </a:schemeClr>
                </a:solidFill>
                <a:highlight>
                  <a:srgbClr val="FFFF00"/>
                </a:highlight>
                <a:latin typeface="HGP明朝E" panose="02020900000000000000" pitchFamily="18" charset="-128"/>
                <a:ea typeface="HGP明朝E" panose="02020900000000000000" pitchFamily="18" charset="-128"/>
              </a:rPr>
              <a:t>合同文書「共同プレス発表」</a:t>
            </a:r>
            <a:r>
              <a:rPr lang="ja-JP" altLang="ja-JP" sz="2400" dirty="0">
                <a:solidFill>
                  <a:schemeClr val="tx1">
                    <a:alpha val="80000"/>
                  </a:schemeClr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が出された</a:t>
            </a:r>
            <a:endParaRPr lang="en-US" altLang="ja-JP" sz="2400" dirty="0">
              <a:solidFill>
                <a:schemeClr val="tx1">
                  <a:alpha val="80000"/>
                </a:schemeClr>
              </a:solidFill>
              <a:latin typeface="HGP明朝E" panose="02020900000000000000" pitchFamily="18" charset="-128"/>
              <a:ea typeface="HGP明朝E" panose="02020900000000000000" pitchFamily="18" charset="-128"/>
            </a:endParaRPr>
          </a:p>
          <a:p>
            <a:pPr>
              <a:lnSpc>
                <a:spcPct val="100000"/>
              </a:lnSpc>
            </a:pPr>
            <a:r>
              <a:rPr lang="ja-JP" altLang="ja-JP" sz="2400" dirty="0">
                <a:solidFill>
                  <a:schemeClr val="tx1">
                    <a:alpha val="80000"/>
                  </a:schemeClr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ポイント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ja-JP" altLang="ja-JP" sz="2400" dirty="0">
                <a:solidFill>
                  <a:schemeClr val="tx1">
                    <a:alpha val="80000"/>
                  </a:schemeClr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・</a:t>
            </a:r>
            <a:r>
              <a:rPr lang="ja-JP" altLang="ja-JP" sz="2000" dirty="0">
                <a:solidFill>
                  <a:schemeClr val="tx1">
                    <a:alpha val="80000"/>
                  </a:schemeClr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日韓関係の包括的な合意文書を１７年</a:t>
            </a:r>
            <a:endParaRPr lang="en-US" altLang="ja-JP" sz="2000" dirty="0">
              <a:solidFill>
                <a:schemeClr val="tx1">
                  <a:alpha val="80000"/>
                </a:schemeClr>
              </a:solidFill>
              <a:latin typeface="HGP明朝E" panose="02020900000000000000" pitchFamily="18" charset="-128"/>
              <a:ea typeface="HGP明朝E" panose="02020900000000000000" pitchFamily="18" charset="-128"/>
            </a:endParaRPr>
          </a:p>
          <a:p>
            <a:pPr marL="0" indent="0">
              <a:lnSpc>
                <a:spcPct val="100000"/>
              </a:lnSpc>
              <a:buNone/>
            </a:pPr>
            <a:r>
              <a:rPr lang="ja-JP" altLang="en-US" sz="2000" dirty="0">
                <a:solidFill>
                  <a:schemeClr val="tx1">
                    <a:alpha val="80000"/>
                  </a:schemeClr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　</a:t>
            </a:r>
            <a:r>
              <a:rPr lang="ja-JP" altLang="ja-JP" sz="2000" dirty="0">
                <a:solidFill>
                  <a:schemeClr val="tx1">
                    <a:alpha val="80000"/>
                  </a:schemeClr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ぶりに発出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ja-JP" altLang="ja-JP" sz="2000" dirty="0">
                <a:solidFill>
                  <a:schemeClr val="tx1">
                    <a:alpha val="80000"/>
                  </a:schemeClr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・石破首相は歴史認識をめぐる歴代内閣</a:t>
            </a:r>
            <a:endParaRPr lang="en-US" altLang="ja-JP" sz="2000" dirty="0">
              <a:solidFill>
                <a:schemeClr val="tx1">
                  <a:alpha val="80000"/>
                </a:schemeClr>
              </a:solidFill>
              <a:latin typeface="HGP明朝E" panose="02020900000000000000" pitchFamily="18" charset="-128"/>
              <a:ea typeface="HGP明朝E" panose="02020900000000000000" pitchFamily="18" charset="-128"/>
            </a:endParaRPr>
          </a:p>
          <a:p>
            <a:pPr marL="0" indent="0">
              <a:lnSpc>
                <a:spcPct val="100000"/>
              </a:lnSpc>
              <a:buNone/>
            </a:pPr>
            <a:r>
              <a:rPr lang="ja-JP" altLang="en-US" sz="2000" dirty="0">
                <a:solidFill>
                  <a:schemeClr val="tx1">
                    <a:alpha val="80000"/>
                  </a:schemeClr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　</a:t>
            </a:r>
            <a:r>
              <a:rPr lang="ja-JP" altLang="ja-JP" sz="2000" dirty="0">
                <a:solidFill>
                  <a:schemeClr val="tx1">
                    <a:alpha val="80000"/>
                  </a:schemeClr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の立場の継承を表明。</a:t>
            </a:r>
            <a:endParaRPr lang="en-US" altLang="ja-JP" sz="2000" dirty="0">
              <a:solidFill>
                <a:schemeClr val="tx1">
                  <a:alpha val="80000"/>
                </a:schemeClr>
              </a:solidFill>
              <a:latin typeface="HGP明朝E" panose="02020900000000000000" pitchFamily="18" charset="-128"/>
              <a:ea typeface="HGP明朝E" panose="02020900000000000000" pitchFamily="18" charset="-128"/>
            </a:endParaRPr>
          </a:p>
          <a:p>
            <a:pPr marL="0" indent="0">
              <a:lnSpc>
                <a:spcPct val="100000"/>
              </a:lnSpc>
              <a:buNone/>
            </a:pPr>
            <a:r>
              <a:rPr lang="ja-JP" altLang="en-US" sz="2000" dirty="0">
                <a:solidFill>
                  <a:schemeClr val="tx1">
                    <a:alpha val="80000"/>
                  </a:schemeClr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　</a:t>
            </a:r>
            <a:r>
              <a:rPr lang="ja-JP" altLang="ja-JP" sz="2000" dirty="0">
                <a:solidFill>
                  <a:schemeClr val="tx1">
                    <a:alpha val="80000"/>
                  </a:schemeClr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植民地支配への反省と御詫びをもりこ</a:t>
            </a:r>
            <a:endParaRPr lang="en-US" altLang="ja-JP" sz="2000" dirty="0">
              <a:solidFill>
                <a:schemeClr val="tx1">
                  <a:alpha val="80000"/>
                </a:schemeClr>
              </a:solidFill>
              <a:latin typeface="HGP明朝E" panose="02020900000000000000" pitchFamily="18" charset="-128"/>
              <a:ea typeface="HGP明朝E" panose="02020900000000000000" pitchFamily="18" charset="-128"/>
            </a:endParaRPr>
          </a:p>
          <a:p>
            <a:pPr marL="0" indent="0">
              <a:lnSpc>
                <a:spcPct val="100000"/>
              </a:lnSpc>
              <a:buNone/>
            </a:pPr>
            <a:r>
              <a:rPr lang="ja-JP" altLang="en-US" sz="2000" dirty="0">
                <a:solidFill>
                  <a:schemeClr val="tx1">
                    <a:alpha val="80000"/>
                  </a:schemeClr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　</a:t>
            </a:r>
            <a:r>
              <a:rPr lang="ja-JP" altLang="ja-JP" sz="2000" dirty="0">
                <a:solidFill>
                  <a:schemeClr val="tx1">
                    <a:alpha val="80000"/>
                  </a:schemeClr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んだ１９９８年の「日韓共同宣言」を含む。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ja-JP" altLang="ja-JP" sz="2000" dirty="0">
                <a:solidFill>
                  <a:schemeClr val="tx1">
                    <a:alpha val="80000"/>
                  </a:schemeClr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・北朝鮮の核・ミサイル開発、拉致問題の</a:t>
            </a:r>
            <a:endParaRPr lang="en-US" altLang="ja-JP" sz="2000" dirty="0">
              <a:solidFill>
                <a:schemeClr val="tx1">
                  <a:alpha val="80000"/>
                </a:schemeClr>
              </a:solidFill>
              <a:latin typeface="HGP明朝E" panose="02020900000000000000" pitchFamily="18" charset="-128"/>
              <a:ea typeface="HGP明朝E" panose="02020900000000000000" pitchFamily="18" charset="-128"/>
            </a:endParaRPr>
          </a:p>
          <a:p>
            <a:pPr marL="0" indent="0">
              <a:lnSpc>
                <a:spcPct val="100000"/>
              </a:lnSpc>
              <a:buNone/>
            </a:pPr>
            <a:r>
              <a:rPr lang="ja-JP" altLang="en-US" sz="2000" dirty="0">
                <a:solidFill>
                  <a:schemeClr val="tx1">
                    <a:alpha val="80000"/>
                  </a:schemeClr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　</a:t>
            </a:r>
            <a:r>
              <a:rPr lang="ja-JP" altLang="ja-JP" sz="2000" dirty="0">
                <a:solidFill>
                  <a:schemeClr val="tx1">
                    <a:alpha val="80000"/>
                  </a:schemeClr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解決にむけ連携して対処</a:t>
            </a:r>
            <a:endParaRPr kumimoji="1" lang="ja-JP" altLang="en-US" sz="2000" dirty="0">
              <a:solidFill>
                <a:schemeClr val="tx1">
                  <a:alpha val="80000"/>
                </a:schemeClr>
              </a:solidFill>
              <a:latin typeface="HGP明朝E" panose="02020900000000000000" pitchFamily="18" charset="-128"/>
              <a:ea typeface="HGP明朝E" panose="02020900000000000000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6498430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978461F-7A73-B96D-B44F-726835A958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ja-JP" dirty="0">
                <a:latin typeface="HGP明朝E" panose="02020900000000000000" pitchFamily="18" charset="-128"/>
                <a:ea typeface="HGP明朝E" panose="02020900000000000000" pitchFamily="18" charset="-128"/>
              </a:rPr>
              <a:t>異例ずくめの訪日・首脳会談</a:t>
            </a:r>
            <a:endParaRPr kumimoji="1" lang="ja-JP" altLang="en-US" dirty="0">
              <a:latin typeface="HGP明朝E" panose="02020900000000000000" pitchFamily="18" charset="-128"/>
              <a:ea typeface="HGP明朝E" panose="02020900000000000000" pitchFamily="18" charset="-128"/>
            </a:endParaRP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FB186F0-4383-7736-49F2-733B3E8FAC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486275"/>
          </a:xfrm>
        </p:spPr>
        <p:txBody>
          <a:bodyPr>
            <a:normAutofit lnSpcReduction="10000"/>
          </a:bodyPr>
          <a:lstStyle/>
          <a:p>
            <a:r>
              <a:rPr lang="ja-JP" altLang="ja-JP" dirty="0">
                <a:latin typeface="HGP明朝E" panose="02020900000000000000" pitchFamily="18" charset="-128"/>
                <a:ea typeface="HGP明朝E" panose="02020900000000000000" pitchFamily="18" charset="-128"/>
              </a:rPr>
              <a:t>最初の訪問国が日本　狙いは米韓関係のため</a:t>
            </a:r>
            <a:endParaRPr lang="en-US" altLang="ja-JP" dirty="0">
              <a:latin typeface="HGP明朝E" panose="02020900000000000000" pitchFamily="18" charset="-128"/>
              <a:ea typeface="HGP明朝E" panose="02020900000000000000" pitchFamily="18" charset="-128"/>
            </a:endParaRPr>
          </a:p>
          <a:p>
            <a:endParaRPr lang="ja-JP" altLang="ja-JP" dirty="0">
              <a:latin typeface="HGP明朝E" panose="02020900000000000000" pitchFamily="18" charset="-128"/>
              <a:ea typeface="HGP明朝E" panose="02020900000000000000" pitchFamily="18" charset="-128"/>
            </a:endParaRPr>
          </a:p>
          <a:p>
            <a:r>
              <a:rPr lang="ja-JP" altLang="ja-JP" dirty="0">
                <a:latin typeface="HGP明朝E" panose="02020900000000000000" pitchFamily="18" charset="-128"/>
                <a:ea typeface="HGP明朝E" panose="02020900000000000000" pitchFamily="18" charset="-128"/>
              </a:rPr>
              <a:t>李</a:t>
            </a:r>
            <a:r>
              <a:rPr lang="ja-JP" altLang="en-US" dirty="0">
                <a:latin typeface="HGP明朝E" panose="02020900000000000000" pitchFamily="18" charset="-128"/>
                <a:ea typeface="HGP明朝E" panose="02020900000000000000" pitchFamily="18" charset="-128"/>
              </a:rPr>
              <a:t>在明</a:t>
            </a:r>
            <a:r>
              <a:rPr lang="ja-JP" altLang="ja-JP" dirty="0">
                <a:latin typeface="HGP明朝E" panose="02020900000000000000" pitchFamily="18" charset="-128"/>
                <a:ea typeface="HGP明朝E" panose="02020900000000000000" pitchFamily="18" charset="-128"/>
              </a:rPr>
              <a:t>氏の</a:t>
            </a:r>
            <a:r>
              <a:rPr lang="ja-JP" altLang="en-US" dirty="0">
                <a:latin typeface="HGP明朝E" panose="02020900000000000000" pitchFamily="18" charset="-128"/>
                <a:ea typeface="HGP明朝E" panose="02020900000000000000" pitchFamily="18" charset="-128"/>
              </a:rPr>
              <a:t>これまでの</a:t>
            </a:r>
            <a:r>
              <a:rPr lang="ja-JP" altLang="ja-JP" dirty="0">
                <a:latin typeface="HGP明朝E" panose="02020900000000000000" pitchFamily="18" charset="-128"/>
                <a:ea typeface="HGP明朝E" panose="02020900000000000000" pitchFamily="18" charset="-128"/>
              </a:rPr>
              <a:t>発言</a:t>
            </a:r>
          </a:p>
          <a:p>
            <a:pPr lvl="1"/>
            <a:r>
              <a:rPr lang="ja-JP" altLang="ja-JP" dirty="0">
                <a:latin typeface="HGP明朝E" panose="02020900000000000000" pitchFamily="18" charset="-128"/>
                <a:ea typeface="HGP明朝E" panose="02020900000000000000" pitchFamily="18" charset="-128"/>
              </a:rPr>
              <a:t>在韓米軍は占領軍</a:t>
            </a:r>
          </a:p>
          <a:p>
            <a:pPr lvl="1"/>
            <a:r>
              <a:rPr lang="ja-JP" altLang="ja-JP" dirty="0">
                <a:latin typeface="HGP明朝E" panose="02020900000000000000" pitchFamily="18" charset="-128"/>
                <a:ea typeface="HGP明朝E" panose="02020900000000000000" pitchFamily="18" charset="-128"/>
              </a:rPr>
              <a:t>米国は日本による植民地支配を維持した</a:t>
            </a:r>
          </a:p>
          <a:p>
            <a:pPr lvl="1"/>
            <a:r>
              <a:rPr lang="ja-JP" altLang="ja-JP" dirty="0">
                <a:latin typeface="HGP明朝E" panose="02020900000000000000" pitchFamily="18" charset="-128"/>
                <a:ea typeface="HGP明朝E" panose="02020900000000000000" pitchFamily="18" charset="-128"/>
              </a:rPr>
              <a:t>元徴用工訴訟問題への尹</a:t>
            </a:r>
            <a:r>
              <a:rPr lang="ja-JP" altLang="en-US" dirty="0">
                <a:latin typeface="HGP明朝E" panose="02020900000000000000" pitchFamily="18" charset="-128"/>
                <a:ea typeface="HGP明朝E" panose="02020900000000000000" pitchFamily="18" charset="-128"/>
              </a:rPr>
              <a:t>錫悦</a:t>
            </a:r>
            <a:r>
              <a:rPr lang="ja-JP" altLang="ja-JP" dirty="0">
                <a:latin typeface="HGP明朝E" panose="02020900000000000000" pitchFamily="18" charset="-128"/>
                <a:ea typeface="HGP明朝E" panose="02020900000000000000" pitchFamily="18" charset="-128"/>
              </a:rPr>
              <a:t>前政権の対応</a:t>
            </a:r>
          </a:p>
          <a:p>
            <a:pPr lvl="2"/>
            <a:r>
              <a:rPr lang="ja-JP" altLang="ja-JP" dirty="0">
                <a:latin typeface="HGP明朝E" panose="02020900000000000000" pitchFamily="18" charset="-128"/>
                <a:ea typeface="HGP明朝E" panose="02020900000000000000" pitchFamily="18" charset="-128"/>
              </a:rPr>
              <a:t>「日本の手下になる道」</a:t>
            </a:r>
          </a:p>
          <a:p>
            <a:pPr lvl="1"/>
            <a:r>
              <a:rPr lang="ja-JP" altLang="ja-JP" dirty="0">
                <a:latin typeface="HGP明朝E" panose="02020900000000000000" pitchFamily="18" charset="-128"/>
                <a:ea typeface="HGP明朝E" panose="02020900000000000000" pitchFamily="18" charset="-128"/>
              </a:rPr>
              <a:t>日本は敵性国家</a:t>
            </a:r>
          </a:p>
          <a:p>
            <a:pPr lvl="1"/>
            <a:r>
              <a:rPr lang="ja-JP" altLang="ja-JP" dirty="0">
                <a:latin typeface="HGP明朝E" panose="02020900000000000000" pitchFamily="18" charset="-128"/>
                <a:ea typeface="HGP明朝E" panose="02020900000000000000" pitchFamily="18" charset="-128"/>
              </a:rPr>
              <a:t>尹前政権の対日外交　屈辱外交、売国外交</a:t>
            </a:r>
            <a:br>
              <a:rPr lang="en-US" altLang="ja-JP" dirty="0">
                <a:latin typeface="HGP明朝E" panose="02020900000000000000" pitchFamily="18" charset="-128"/>
                <a:ea typeface="HGP明朝E" panose="02020900000000000000" pitchFamily="18" charset="-128"/>
              </a:rPr>
            </a:br>
            <a:endParaRPr lang="ja-JP" altLang="ja-JP" dirty="0">
              <a:latin typeface="HGP明朝E" panose="02020900000000000000" pitchFamily="18" charset="-128"/>
              <a:ea typeface="HGP明朝E" panose="02020900000000000000" pitchFamily="18" charset="-128"/>
            </a:endParaRPr>
          </a:p>
          <a:p>
            <a:r>
              <a:rPr lang="ja-JP" altLang="ja-JP" dirty="0">
                <a:latin typeface="HGP明朝E" panose="02020900000000000000" pitchFamily="18" charset="-128"/>
                <a:ea typeface="HGP明朝E" panose="02020900000000000000" pitchFamily="18" charset="-128"/>
              </a:rPr>
              <a:t>実用主義、実用外交とは</a:t>
            </a:r>
            <a:r>
              <a:rPr lang="ja-JP" altLang="ja-JP" dirty="0">
                <a:solidFill>
                  <a:srgbClr val="FF0000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理念なき外交、その場しのぎの外交</a:t>
            </a:r>
            <a:r>
              <a:rPr lang="en-US" altLang="ja-JP" dirty="0">
                <a:latin typeface="HGP明朝E" panose="02020900000000000000" pitchFamily="18" charset="-128"/>
                <a:ea typeface="HGP明朝E" panose="02020900000000000000" pitchFamily="18" charset="-128"/>
              </a:rPr>
              <a:t> </a:t>
            </a:r>
            <a:endParaRPr lang="ja-JP" altLang="ja-JP" dirty="0">
              <a:latin typeface="HGP明朝E" panose="02020900000000000000" pitchFamily="18" charset="-128"/>
              <a:ea typeface="HGP明朝E" panose="02020900000000000000" pitchFamily="18" charset="-128"/>
            </a:endParaRPr>
          </a:p>
          <a:p>
            <a:endParaRPr kumimoji="1" lang="ja-JP" altLang="en-US" b="1" dirty="0">
              <a:latin typeface="HGP明朝E" panose="02020900000000000000" pitchFamily="18" charset="-128"/>
              <a:ea typeface="HGP明朝E" panose="02020900000000000000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7361336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055" name="Rectangle 2054">
            <a:extLst>
              <a:ext uri="{FF2B5EF4-FFF2-40B4-BE49-F238E27FC236}">
                <a16:creationId xmlns:a16="http://schemas.microsoft.com/office/drawing/2014/main" id="{84ECDE7A-6944-466D-8FFE-149A29BA6BA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2057" name="Rectangle 2056">
            <a:extLst>
              <a:ext uri="{FF2B5EF4-FFF2-40B4-BE49-F238E27FC236}">
                <a16:creationId xmlns:a16="http://schemas.microsoft.com/office/drawing/2014/main" id="{B3420082-9415-44EC-802E-C77D71D59C5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58209" y="0"/>
            <a:ext cx="11167447" cy="2018806"/>
          </a:xfrm>
          <a:prstGeom prst="rect">
            <a:avLst/>
          </a:prstGeom>
          <a:ln w="12700">
            <a:solidFill>
              <a:srgbClr val="E1E1E1"/>
            </a:solidFill>
          </a:ln>
          <a:effectLst>
            <a:outerShdw blurRad="50800" dist="38100" dir="2700000" algn="tl" rotWithShape="0">
              <a:schemeClr val="bg1">
                <a:lumMod val="85000"/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2062" name="Rectangle 2058">
            <a:extLst>
              <a:ext uri="{FF2B5EF4-FFF2-40B4-BE49-F238E27FC236}">
                <a16:creationId xmlns:a16="http://schemas.microsoft.com/office/drawing/2014/main" id="{55A52C45-1FCB-4636-A80F-2849B8226C0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6928" y="0"/>
            <a:ext cx="11155680" cy="2011680"/>
          </a:xfrm>
          <a:prstGeom prst="rect">
            <a:avLst/>
          </a:prstGeom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タイトル 1">
            <a:extLst>
              <a:ext uri="{FF2B5EF4-FFF2-40B4-BE49-F238E27FC236}">
                <a16:creationId xmlns:a16="http://schemas.microsoft.com/office/drawing/2014/main" id="{D6BDF691-7AF0-AE61-9FBD-284C403EE4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5568" y="548640"/>
            <a:ext cx="10168128" cy="1179576"/>
          </a:xfrm>
        </p:spPr>
        <p:txBody>
          <a:bodyPr>
            <a:normAutofit/>
          </a:bodyPr>
          <a:lstStyle/>
          <a:p>
            <a:r>
              <a:rPr lang="ja-JP" altLang="ja-JP" sz="4000">
                <a:latin typeface="HGP明朝E" panose="02020900000000000000" pitchFamily="18" charset="-128"/>
                <a:ea typeface="HGP明朝E" panose="02020900000000000000" pitchFamily="18" charset="-128"/>
              </a:rPr>
              <a:t>米韓首脳会談</a:t>
            </a:r>
            <a:endParaRPr kumimoji="1" lang="ja-JP" altLang="en-US" sz="4000">
              <a:latin typeface="HGP明朝E" panose="02020900000000000000" pitchFamily="18" charset="-128"/>
              <a:ea typeface="HGP明朝E" panose="02020900000000000000" pitchFamily="18" charset="-128"/>
            </a:endParaRPr>
          </a:p>
        </p:txBody>
      </p:sp>
      <p:sp>
        <p:nvSpPr>
          <p:cNvPr id="2061" name="Rectangle 2060">
            <a:extLst>
              <a:ext uri="{FF2B5EF4-FFF2-40B4-BE49-F238E27FC236}">
                <a16:creationId xmlns:a16="http://schemas.microsoft.com/office/drawing/2014/main" id="{768EB4DD-3704-43AD-92B3-C4E0C6EA92C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98834" y="770799"/>
            <a:ext cx="128016" cy="7040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050" name="Picture 2" descr="画像・写真：会談する米韓首脳：時事ドットコム">
            <a:extLst>
              <a:ext uri="{FF2B5EF4-FFF2-40B4-BE49-F238E27FC236}">
                <a16:creationId xmlns:a16="http://schemas.microsoft.com/office/drawing/2014/main" id="{D41F1472-9861-3F0F-D612-58F19CEEC1C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" b="7568"/>
          <a:stretch>
            <a:fillRect/>
          </a:stretch>
        </p:blipFill>
        <p:spPr bwMode="auto">
          <a:xfrm>
            <a:off x="908304" y="2478024"/>
            <a:ext cx="6009855" cy="3694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763FEA3-B879-4DD7-3C01-FC9A8B4B9D1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411453" y="2478024"/>
            <a:ext cx="4412442" cy="3694176"/>
          </a:xfrm>
        </p:spPr>
        <p:txBody>
          <a:bodyPr anchor="ctr">
            <a:normAutofit/>
          </a:bodyPr>
          <a:lstStyle/>
          <a:p>
            <a:r>
              <a:rPr lang="en-US" altLang="ja-JP" sz="2400" dirty="0">
                <a:latin typeface="HGP明朝E" panose="02020900000000000000" pitchFamily="18" charset="-128"/>
                <a:ea typeface="HGP明朝E" panose="02020900000000000000" pitchFamily="18" charset="-128"/>
              </a:rPr>
              <a:t>25</a:t>
            </a:r>
            <a:r>
              <a:rPr lang="ja-JP" altLang="ja-JP" sz="2400" dirty="0">
                <a:latin typeface="HGP明朝E" panose="02020900000000000000" pitchFamily="18" charset="-128"/>
                <a:ea typeface="HGP明朝E" panose="02020900000000000000" pitchFamily="18" charset="-128"/>
              </a:rPr>
              <a:t>日　ホワイトハウス　２時間半</a:t>
            </a:r>
          </a:p>
          <a:p>
            <a:r>
              <a:rPr lang="ja-JP" altLang="ja-JP" sz="2400" dirty="0">
                <a:latin typeface="HGP明朝E" panose="02020900000000000000" pitchFamily="18" charset="-128"/>
                <a:ea typeface="HGP明朝E" panose="02020900000000000000" pitchFamily="18" charset="-128"/>
              </a:rPr>
              <a:t>記者会見　共同声明はなし</a:t>
            </a:r>
            <a:endParaRPr lang="en-US" altLang="ja-JP" sz="2400" dirty="0">
              <a:latin typeface="HGP明朝E" panose="02020900000000000000" pitchFamily="18" charset="-128"/>
              <a:ea typeface="HGP明朝E" panose="02020900000000000000" pitchFamily="18" charset="-128"/>
            </a:endParaRPr>
          </a:p>
          <a:p>
            <a:endParaRPr lang="ja-JP" altLang="ja-JP" sz="2400" dirty="0">
              <a:latin typeface="HGP明朝E" panose="02020900000000000000" pitchFamily="18" charset="-128"/>
              <a:ea typeface="HGP明朝E" panose="02020900000000000000" pitchFamily="18" charset="-128"/>
            </a:endParaRPr>
          </a:p>
          <a:p>
            <a:r>
              <a:rPr lang="ja-JP" altLang="ja-JP" sz="2400" dirty="0">
                <a:latin typeface="HGP明朝E" panose="02020900000000000000" pitchFamily="18" charset="-128"/>
                <a:ea typeface="HGP明朝E" panose="02020900000000000000" pitchFamily="18" charset="-128"/>
              </a:rPr>
              <a:t>会談内容の要点</a:t>
            </a:r>
          </a:p>
          <a:p>
            <a:pPr marL="0" indent="0">
              <a:buNone/>
            </a:pPr>
            <a:r>
              <a:rPr lang="ja-JP" altLang="en-US" sz="2400" dirty="0">
                <a:latin typeface="HGP明朝E" panose="02020900000000000000" pitchFamily="18" charset="-128"/>
                <a:ea typeface="HGP明朝E" panose="02020900000000000000" pitchFamily="18" charset="-128"/>
              </a:rPr>
              <a:t>　①</a:t>
            </a:r>
            <a:r>
              <a:rPr lang="ja-JP" altLang="ja-JP" sz="2400" dirty="0">
                <a:latin typeface="HGP明朝E" panose="02020900000000000000" pitchFamily="18" charset="-128"/>
                <a:ea typeface="HGP明朝E" panose="02020900000000000000" pitchFamily="18" charset="-128"/>
              </a:rPr>
              <a:t>関税などの経済分野</a:t>
            </a:r>
          </a:p>
          <a:p>
            <a:pPr marL="0" indent="0">
              <a:buNone/>
            </a:pPr>
            <a:r>
              <a:rPr lang="ja-JP" altLang="en-US" sz="2400" dirty="0">
                <a:latin typeface="HGP明朝E" panose="02020900000000000000" pitchFamily="18" charset="-128"/>
                <a:ea typeface="HGP明朝E" panose="02020900000000000000" pitchFamily="18" charset="-128"/>
              </a:rPr>
              <a:t>　②</a:t>
            </a:r>
            <a:r>
              <a:rPr lang="ja-JP" altLang="ja-JP" sz="2400" dirty="0">
                <a:latin typeface="HGP明朝E" panose="02020900000000000000" pitchFamily="18" charset="-128"/>
                <a:ea typeface="HGP明朝E" panose="02020900000000000000" pitchFamily="18" charset="-128"/>
              </a:rPr>
              <a:t>米韓同盟の在り方を含む</a:t>
            </a:r>
            <a:endParaRPr lang="en-US" altLang="ja-JP" sz="2400" dirty="0">
              <a:latin typeface="HGP明朝E" panose="02020900000000000000" pitchFamily="18" charset="-128"/>
              <a:ea typeface="HGP明朝E" panose="02020900000000000000" pitchFamily="18" charset="-128"/>
            </a:endParaRPr>
          </a:p>
          <a:p>
            <a:pPr marL="0" indent="0">
              <a:buNone/>
            </a:pPr>
            <a:r>
              <a:rPr lang="ja-JP" altLang="en-US" sz="2400" dirty="0">
                <a:latin typeface="HGP明朝E" panose="02020900000000000000" pitchFamily="18" charset="-128"/>
                <a:ea typeface="HGP明朝E" panose="02020900000000000000" pitchFamily="18" charset="-128"/>
              </a:rPr>
              <a:t>　　</a:t>
            </a:r>
            <a:r>
              <a:rPr lang="ja-JP" altLang="ja-JP" sz="2400" dirty="0">
                <a:latin typeface="HGP明朝E" panose="02020900000000000000" pitchFamily="18" charset="-128"/>
                <a:ea typeface="HGP明朝E" panose="02020900000000000000" pitchFamily="18" charset="-128"/>
              </a:rPr>
              <a:t>安全保障問題</a:t>
            </a:r>
          </a:p>
          <a:p>
            <a:endParaRPr kumimoji="1" lang="ja-JP" altLang="en-US" sz="2400" dirty="0">
              <a:latin typeface="HGP明朝E" panose="02020900000000000000" pitchFamily="18" charset="-128"/>
              <a:ea typeface="HGP明朝E" panose="02020900000000000000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1155784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6C0A155-2F71-FCE9-F451-C06EEDC1F64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808892"/>
            <a:ext cx="10515600" cy="5368071"/>
          </a:xfrm>
        </p:spPr>
        <p:txBody>
          <a:bodyPr>
            <a:normAutofit/>
          </a:bodyPr>
          <a:lstStyle/>
          <a:p>
            <a:r>
              <a:rPr lang="ja-JP" altLang="ja-JP" sz="3200" dirty="0">
                <a:latin typeface="HGP明朝E" panose="02020900000000000000" pitchFamily="18" charset="-128"/>
                <a:ea typeface="HGP明朝E" panose="02020900000000000000" pitchFamily="18" charset="-128"/>
              </a:rPr>
              <a:t>関税問題について</a:t>
            </a:r>
          </a:p>
          <a:p>
            <a:pPr lvl="1"/>
            <a:r>
              <a:rPr lang="ja-JP" altLang="ja-JP" sz="2800" dirty="0">
                <a:latin typeface="HGP明朝E" panose="02020900000000000000" pitchFamily="18" charset="-128"/>
                <a:ea typeface="HGP明朝E" panose="02020900000000000000" pitchFamily="18" charset="-128"/>
              </a:rPr>
              <a:t>相互関税は１５％とする</a:t>
            </a:r>
          </a:p>
          <a:p>
            <a:pPr lvl="2"/>
            <a:r>
              <a:rPr lang="ja-JP" altLang="ja-JP" sz="2400" dirty="0">
                <a:latin typeface="HGP明朝E" panose="02020900000000000000" pitchFamily="18" charset="-128"/>
                <a:ea typeface="HGP明朝E" panose="02020900000000000000" pitchFamily="18" charset="-128"/>
              </a:rPr>
              <a:t>韓国側が打ち出した３５００億ドル（約５２兆円）の</a:t>
            </a:r>
            <a:r>
              <a:rPr lang="ja-JP" altLang="en-US" sz="2400" dirty="0">
                <a:latin typeface="HGP明朝E" panose="02020900000000000000" pitchFamily="18" charset="-128"/>
                <a:ea typeface="HGP明朝E" panose="02020900000000000000" pitchFamily="18" charset="-128"/>
              </a:rPr>
              <a:t>対米</a:t>
            </a:r>
            <a:r>
              <a:rPr lang="ja-JP" altLang="ja-JP" sz="2400" dirty="0">
                <a:latin typeface="HGP明朝E" panose="02020900000000000000" pitchFamily="18" charset="-128"/>
                <a:ea typeface="HGP明朝E" panose="02020900000000000000" pitchFamily="18" charset="-128"/>
              </a:rPr>
              <a:t>投資計画の具体化</a:t>
            </a:r>
          </a:p>
          <a:p>
            <a:pPr lvl="2"/>
            <a:r>
              <a:rPr lang="ja-JP" altLang="ja-JP" sz="2400" dirty="0">
                <a:latin typeface="HGP明朝E" panose="02020900000000000000" pitchFamily="18" charset="-128"/>
                <a:ea typeface="HGP明朝E" panose="02020900000000000000" pitchFamily="18" charset="-128"/>
              </a:rPr>
              <a:t>米側がコメや牛肉市場の追加開放を求めてくるのではないか・・・</a:t>
            </a:r>
          </a:p>
          <a:p>
            <a:pPr marL="0" indent="0">
              <a:buNone/>
            </a:pPr>
            <a:endParaRPr lang="ja-JP" altLang="ja-JP" sz="3200" dirty="0">
              <a:latin typeface="HGP明朝E" panose="02020900000000000000" pitchFamily="18" charset="-128"/>
              <a:ea typeface="HGP明朝E" panose="02020900000000000000" pitchFamily="18" charset="-128"/>
            </a:endParaRPr>
          </a:p>
          <a:p>
            <a:r>
              <a:rPr lang="ja-JP" altLang="ja-JP" sz="3200" dirty="0">
                <a:latin typeface="HGP明朝E" panose="02020900000000000000" pitchFamily="18" charset="-128"/>
                <a:ea typeface="HGP明朝E" panose="02020900000000000000" pitchFamily="18" charset="-128"/>
              </a:rPr>
              <a:t>安全保障問題について</a:t>
            </a:r>
          </a:p>
          <a:p>
            <a:pPr lvl="1"/>
            <a:r>
              <a:rPr lang="ja-JP" altLang="ja-JP" sz="2800" dirty="0">
                <a:latin typeface="HGP明朝E" panose="02020900000000000000" pitchFamily="18" charset="-128"/>
                <a:ea typeface="HGP明朝E" panose="02020900000000000000" pitchFamily="18" charset="-128"/>
              </a:rPr>
              <a:t>同盟国に「負担の分担」を求める姿勢を明確に</a:t>
            </a:r>
          </a:p>
          <a:p>
            <a:pPr lvl="2"/>
            <a:r>
              <a:rPr lang="ja-JP" altLang="ja-JP" sz="2400" dirty="0">
                <a:latin typeface="HGP明朝E" panose="02020900000000000000" pitchFamily="18" charset="-128"/>
                <a:ea typeface="HGP明朝E" panose="02020900000000000000" pitchFamily="18" charset="-128"/>
              </a:rPr>
              <a:t>韓国</a:t>
            </a:r>
            <a:r>
              <a:rPr lang="ja-JP" altLang="en-US" sz="2400" dirty="0">
                <a:latin typeface="HGP明朝E" panose="02020900000000000000" pitchFamily="18" charset="-128"/>
                <a:ea typeface="HGP明朝E" panose="02020900000000000000" pitchFamily="18" charset="-128"/>
              </a:rPr>
              <a:t>→</a:t>
            </a:r>
            <a:r>
              <a:rPr lang="ja-JP" altLang="ja-JP" sz="2400" dirty="0">
                <a:latin typeface="HGP明朝E" panose="02020900000000000000" pitchFamily="18" charset="-128"/>
                <a:ea typeface="HGP明朝E" panose="02020900000000000000" pitchFamily="18" charset="-128"/>
              </a:rPr>
              <a:t>「国防費の増額」</a:t>
            </a:r>
          </a:p>
          <a:p>
            <a:pPr lvl="1"/>
            <a:r>
              <a:rPr lang="ja-JP" altLang="ja-JP" sz="2800" dirty="0">
                <a:latin typeface="HGP明朝E" panose="02020900000000000000" pitchFamily="18" charset="-128"/>
                <a:ea typeface="HGP明朝E" panose="02020900000000000000" pitchFamily="18" charset="-128"/>
              </a:rPr>
              <a:t>米国</a:t>
            </a:r>
            <a:r>
              <a:rPr lang="ja-JP" altLang="en-US" sz="2800" dirty="0">
                <a:latin typeface="HGP明朝E" panose="02020900000000000000" pitchFamily="18" charset="-128"/>
                <a:ea typeface="HGP明朝E" panose="02020900000000000000" pitchFamily="18" charset="-128"/>
              </a:rPr>
              <a:t>→</a:t>
            </a:r>
            <a:r>
              <a:rPr lang="ja-JP" altLang="ja-JP" sz="2800" dirty="0">
                <a:latin typeface="HGP明朝E" panose="02020900000000000000" pitchFamily="18" charset="-128"/>
                <a:ea typeface="HGP明朝E" panose="02020900000000000000" pitchFamily="18" charset="-128"/>
              </a:rPr>
              <a:t>同盟の「現代化」、</a:t>
            </a:r>
            <a:r>
              <a:rPr lang="ja-JP" altLang="ja-JP" sz="2800" dirty="0">
                <a:highlight>
                  <a:srgbClr val="FFFF00"/>
                </a:highlight>
                <a:latin typeface="HGP明朝E" panose="02020900000000000000" pitchFamily="18" charset="-128"/>
                <a:ea typeface="HGP明朝E" panose="02020900000000000000" pitchFamily="18" charset="-128"/>
              </a:rPr>
              <a:t>対中抑止の役割を</a:t>
            </a:r>
            <a:r>
              <a:rPr lang="ja-JP" altLang="ja-JP" sz="2800" dirty="0">
                <a:latin typeface="HGP明朝E" panose="02020900000000000000" pitchFamily="18" charset="-128"/>
                <a:ea typeface="HGP明朝E" panose="02020900000000000000" pitchFamily="18" charset="-128"/>
              </a:rPr>
              <a:t>持たせようとするのでは</a:t>
            </a:r>
          </a:p>
          <a:p>
            <a:pPr marL="457200" lvl="1" indent="0">
              <a:buNone/>
            </a:pPr>
            <a:r>
              <a:rPr lang="ja-JP" altLang="en-US" sz="2800" dirty="0">
                <a:latin typeface="HGP明朝E" panose="02020900000000000000" pitchFamily="18" charset="-128"/>
                <a:ea typeface="HGP明朝E" panose="02020900000000000000" pitchFamily="18" charset="-128"/>
              </a:rPr>
              <a:t>　</a:t>
            </a:r>
            <a:r>
              <a:rPr lang="ja-JP" altLang="ja-JP" sz="2800" dirty="0">
                <a:latin typeface="HGP明朝E" panose="02020900000000000000" pitchFamily="18" charset="-128"/>
                <a:ea typeface="HGP明朝E" panose="02020900000000000000" pitchFamily="18" charset="-128"/>
              </a:rPr>
              <a:t>　　　</a:t>
            </a:r>
            <a:r>
              <a:rPr lang="ja-JP" altLang="ja-JP" sz="2800" dirty="0">
                <a:highlight>
                  <a:srgbClr val="FFFF00"/>
                </a:highlight>
                <a:latin typeface="HGP明朝E" panose="02020900000000000000" pitchFamily="18" charset="-128"/>
                <a:ea typeface="HGP明朝E" panose="02020900000000000000" pitchFamily="18" charset="-128"/>
              </a:rPr>
              <a:t>在韓米軍の土地の所有権譲渡を要求</a:t>
            </a:r>
          </a:p>
          <a:p>
            <a:endParaRPr kumimoji="1" lang="ja-JP" altLang="en-US" sz="3200" dirty="0">
              <a:latin typeface="HGP明朝E" panose="02020900000000000000" pitchFamily="18" charset="-128"/>
              <a:ea typeface="HGP明朝E" panose="02020900000000000000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78118354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237736C-F3F2-9100-D23E-A737C8ECD5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ja-JP" dirty="0">
                <a:latin typeface="HGP明朝E" panose="02020900000000000000" pitchFamily="18" charset="-128"/>
                <a:ea typeface="HGP明朝E" panose="02020900000000000000" pitchFamily="18" charset="-128"/>
              </a:rPr>
              <a:t>開催の「危機」に直面</a:t>
            </a:r>
            <a:endParaRPr kumimoji="1" lang="ja-JP" altLang="en-US" dirty="0">
              <a:latin typeface="HGP明朝E" panose="02020900000000000000" pitchFamily="18" charset="-128"/>
              <a:ea typeface="HGP明朝E" panose="02020900000000000000" pitchFamily="18" charset="-128"/>
            </a:endParaRP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2BE6582-8512-2EF7-FCA7-963A800CDC7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ja-JP" altLang="ja-JP" dirty="0">
                <a:latin typeface="HGP明朝E" panose="02020900000000000000" pitchFamily="18" charset="-128"/>
                <a:ea typeface="HGP明朝E" panose="02020900000000000000" pitchFamily="18" charset="-128"/>
              </a:rPr>
              <a:t>会談直前</a:t>
            </a:r>
          </a:p>
          <a:p>
            <a:pPr lvl="1"/>
            <a:r>
              <a:rPr lang="ja-JP" altLang="ja-JP" dirty="0">
                <a:latin typeface="HGP明朝E" panose="02020900000000000000" pitchFamily="18" charset="-128"/>
                <a:ea typeface="HGP明朝E" panose="02020900000000000000" pitchFamily="18" charset="-128"/>
              </a:rPr>
              <a:t>トランプ</a:t>
            </a:r>
            <a:r>
              <a:rPr lang="ja-JP" altLang="en-US" dirty="0">
                <a:latin typeface="HGP明朝E" panose="02020900000000000000" pitchFamily="18" charset="-128"/>
                <a:ea typeface="HGP明朝E" panose="02020900000000000000" pitchFamily="18" charset="-128"/>
              </a:rPr>
              <a:t>大統領</a:t>
            </a:r>
            <a:r>
              <a:rPr lang="ja-JP" altLang="ja-JP" dirty="0">
                <a:latin typeface="HGP明朝E" panose="02020900000000000000" pitchFamily="18" charset="-128"/>
                <a:ea typeface="HGP明朝E" panose="02020900000000000000" pitchFamily="18" charset="-128"/>
              </a:rPr>
              <a:t>の</a:t>
            </a:r>
            <a:r>
              <a:rPr lang="en-US" altLang="ja-JP" dirty="0">
                <a:latin typeface="HGP明朝E" panose="02020900000000000000" pitchFamily="18" charset="-128"/>
                <a:ea typeface="HGP明朝E" panose="02020900000000000000" pitchFamily="18" charset="-128"/>
              </a:rPr>
              <a:t>SNS</a:t>
            </a:r>
            <a:r>
              <a:rPr lang="ja-JP" altLang="ja-JP" dirty="0">
                <a:latin typeface="HGP明朝E" panose="02020900000000000000" pitchFamily="18" charset="-128"/>
                <a:ea typeface="HGP明朝E" panose="02020900000000000000" pitchFamily="18" charset="-128"/>
              </a:rPr>
              <a:t>　韓国に「粛清か革命」が起きているようだと投稿</a:t>
            </a:r>
          </a:p>
          <a:p>
            <a:pPr marL="0" indent="0">
              <a:buNone/>
            </a:pPr>
            <a:r>
              <a:rPr lang="en-US" altLang="ja-JP" dirty="0">
                <a:latin typeface="HGP明朝E" panose="02020900000000000000" pitchFamily="18" charset="-128"/>
                <a:ea typeface="HGP明朝E" panose="02020900000000000000" pitchFamily="18" charset="-128"/>
              </a:rPr>
              <a:t> </a:t>
            </a:r>
            <a:endParaRPr lang="ja-JP" altLang="ja-JP" dirty="0">
              <a:latin typeface="HGP明朝E" panose="02020900000000000000" pitchFamily="18" charset="-128"/>
              <a:ea typeface="HGP明朝E" panose="02020900000000000000" pitchFamily="18" charset="-128"/>
            </a:endParaRPr>
          </a:p>
          <a:p>
            <a:r>
              <a:rPr lang="ja-JP" altLang="ja-JP" dirty="0">
                <a:latin typeface="HGP明朝E" panose="02020900000000000000" pitchFamily="18" charset="-128"/>
                <a:ea typeface="HGP明朝E" panose="02020900000000000000" pitchFamily="18" charset="-128"/>
              </a:rPr>
              <a:t>特別検察官チーム</a:t>
            </a:r>
          </a:p>
          <a:p>
            <a:pPr lvl="1"/>
            <a:r>
              <a:rPr lang="ja-JP" altLang="ja-JP" dirty="0">
                <a:latin typeface="HGP明朝E" panose="02020900000000000000" pitchFamily="18" charset="-128"/>
                <a:ea typeface="HGP明朝E" panose="02020900000000000000" pitchFamily="18" charset="-128"/>
              </a:rPr>
              <a:t>尹錫悦前大統領の妻、金建希氏をめぐる不正疑惑捜査</a:t>
            </a:r>
          </a:p>
          <a:p>
            <a:pPr lvl="1"/>
            <a:r>
              <a:rPr lang="ja-JP" altLang="ja-JP" dirty="0">
                <a:latin typeface="HGP明朝E" panose="02020900000000000000" pitchFamily="18" charset="-128"/>
                <a:ea typeface="HGP明朝E" panose="02020900000000000000" pitchFamily="18" charset="-128"/>
              </a:rPr>
              <a:t>世界平和統一家庭連合の本部を捜索　汝矣島福音教会や新天地の教会を捜索</a:t>
            </a:r>
          </a:p>
          <a:p>
            <a:r>
              <a:rPr lang="ja-JP" altLang="ja-JP" dirty="0">
                <a:latin typeface="HGP明朝E" panose="02020900000000000000" pitchFamily="18" charset="-128"/>
                <a:ea typeface="HGP明朝E" panose="02020900000000000000" pitchFamily="18" charset="-128"/>
              </a:rPr>
              <a:t>非常戒厳宣言をめぐる内乱事件を捜査する特別検察官チーム</a:t>
            </a:r>
          </a:p>
          <a:p>
            <a:pPr lvl="1"/>
            <a:r>
              <a:rPr lang="ja-JP" altLang="ja-JP" dirty="0">
                <a:latin typeface="HGP明朝E" panose="02020900000000000000" pitchFamily="18" charset="-128"/>
                <a:ea typeface="HGP明朝E" panose="02020900000000000000" pitchFamily="18" charset="-128"/>
              </a:rPr>
              <a:t>米国と韓国空軍が共有するソウル南方の烏山空軍基地内のレーダー施設を捜索</a:t>
            </a:r>
          </a:p>
          <a:p>
            <a:endParaRPr kumimoji="1" lang="ja-JP" altLang="en-US" dirty="0">
              <a:latin typeface="HGP明朝E" panose="02020900000000000000" pitchFamily="18" charset="-128"/>
              <a:ea typeface="HGP明朝E" panose="02020900000000000000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22220093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0CC9AAE-DA87-7193-0E45-B61E87747E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ja-JP" sz="4000" dirty="0">
                <a:latin typeface="HGP明朝E" panose="02020900000000000000" pitchFamily="18" charset="-128"/>
                <a:ea typeface="HGP明朝E" panose="02020900000000000000" pitchFamily="18" charset="-128"/>
              </a:rPr>
              <a:t>韓国新政権の容認できない行動　トランプ氏</a:t>
            </a:r>
            <a:endParaRPr kumimoji="1" lang="ja-JP" altLang="en-US" sz="4000" dirty="0">
              <a:latin typeface="HGP明朝E" panose="02020900000000000000" pitchFamily="18" charset="-128"/>
              <a:ea typeface="HGP明朝E" panose="02020900000000000000" pitchFamily="18" charset="-128"/>
            </a:endParaRP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2A875F9-C7EE-B39B-5539-0499EBF7C23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ja-JP" altLang="ja-JP" sz="3200" dirty="0">
                <a:latin typeface="HGP明朝E" panose="02020900000000000000" pitchFamily="18" charset="-128"/>
                <a:ea typeface="HGP明朝E" panose="02020900000000000000" pitchFamily="18" charset="-128"/>
              </a:rPr>
              <a:t>トランプ氏　２５日（現地時間）　ホワイトハウス　記者団に</a:t>
            </a:r>
          </a:p>
          <a:p>
            <a:pPr lvl="1"/>
            <a:r>
              <a:rPr lang="ja-JP" altLang="ja-JP" sz="2800" dirty="0">
                <a:latin typeface="HGP明朝E" panose="02020900000000000000" pitchFamily="18" charset="-128"/>
                <a:ea typeface="HGP明朝E" panose="02020900000000000000" pitchFamily="18" charset="-128"/>
              </a:rPr>
              <a:t>「最近、韓国で教会に対する家宅捜索、新政権による非常に攻撃的な家宅捜索があったと聞いた」</a:t>
            </a:r>
            <a:endParaRPr lang="en-US" altLang="ja-JP" sz="2800" dirty="0">
              <a:latin typeface="HGP明朝E" panose="02020900000000000000" pitchFamily="18" charset="-128"/>
              <a:ea typeface="HGP明朝E" panose="02020900000000000000" pitchFamily="18" charset="-128"/>
            </a:endParaRPr>
          </a:p>
          <a:p>
            <a:pPr lvl="1"/>
            <a:endParaRPr lang="ja-JP" altLang="ja-JP" sz="2800" dirty="0">
              <a:latin typeface="HGP明朝E" panose="02020900000000000000" pitchFamily="18" charset="-128"/>
              <a:ea typeface="HGP明朝E" panose="02020900000000000000" pitchFamily="18" charset="-128"/>
            </a:endParaRPr>
          </a:p>
          <a:p>
            <a:pPr lvl="1"/>
            <a:r>
              <a:rPr lang="ja-JP" altLang="ja-JP" sz="2800" dirty="0">
                <a:latin typeface="HGP明朝E" panose="02020900000000000000" pitchFamily="18" charset="-128"/>
                <a:ea typeface="HGP明朝E" panose="02020900000000000000" pitchFamily="18" charset="-128"/>
              </a:rPr>
              <a:t>「</a:t>
            </a:r>
            <a:r>
              <a:rPr lang="ja-JP" altLang="ja-JP" sz="2800" dirty="0">
                <a:highlight>
                  <a:srgbClr val="FFFF00"/>
                </a:highlight>
                <a:latin typeface="HGP明朝E" panose="02020900000000000000" pitchFamily="18" charset="-128"/>
                <a:ea typeface="HGP明朝E" panose="02020900000000000000" pitchFamily="18" charset="-128"/>
              </a:rPr>
              <a:t>我々の軍事施設</a:t>
            </a:r>
            <a:r>
              <a:rPr lang="ja-JP" altLang="ja-JP" sz="2800" dirty="0">
                <a:latin typeface="HGP明朝E" panose="02020900000000000000" pitchFamily="18" charset="-128"/>
                <a:ea typeface="HGP明朝E" panose="02020900000000000000" pitchFamily="18" charset="-128"/>
              </a:rPr>
              <a:t>に入って情報を収集したと聞いた」</a:t>
            </a:r>
            <a:endParaRPr lang="en-US" altLang="ja-JP" sz="2800" dirty="0">
              <a:latin typeface="HGP明朝E" panose="02020900000000000000" pitchFamily="18" charset="-128"/>
              <a:ea typeface="HGP明朝E" panose="02020900000000000000" pitchFamily="18" charset="-128"/>
            </a:endParaRPr>
          </a:p>
          <a:p>
            <a:pPr lvl="1"/>
            <a:endParaRPr lang="ja-JP" altLang="ja-JP" sz="2800" dirty="0">
              <a:latin typeface="HGP明朝E" panose="02020900000000000000" pitchFamily="18" charset="-128"/>
              <a:ea typeface="HGP明朝E" panose="02020900000000000000" pitchFamily="18" charset="-128"/>
            </a:endParaRPr>
          </a:p>
          <a:p>
            <a:pPr lvl="1"/>
            <a:r>
              <a:rPr lang="ja-JP" altLang="ja-JP" sz="2800" dirty="0">
                <a:latin typeface="HGP明朝E" panose="02020900000000000000" pitchFamily="18" charset="-128"/>
                <a:ea typeface="HGP明朝E" panose="02020900000000000000" pitchFamily="18" charset="-128"/>
              </a:rPr>
              <a:t>「事実かどうかわからない。確認する。新しい大統領がここに来る。彼に会うことは期待しているが、我々はそのようなことは容認できない」</a:t>
            </a:r>
          </a:p>
          <a:p>
            <a:endParaRPr kumimoji="1" lang="ja-JP" altLang="en-US" sz="3200" dirty="0">
              <a:latin typeface="HGP明朝E" panose="02020900000000000000" pitchFamily="18" charset="-128"/>
              <a:ea typeface="HGP明朝E" panose="02020900000000000000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97410720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00CE1333-8D88-1C81-E170-DC02CC8D13C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703385"/>
            <a:ext cx="10515600" cy="5473578"/>
          </a:xfrm>
        </p:spPr>
        <p:txBody>
          <a:bodyPr>
            <a:normAutofit/>
          </a:bodyPr>
          <a:lstStyle/>
          <a:p>
            <a:r>
              <a:rPr lang="ja-JP" altLang="ja-JP" sz="3200" dirty="0">
                <a:latin typeface="HGP明朝E" panose="02020900000000000000" pitchFamily="18" charset="-128"/>
                <a:ea typeface="HGP明朝E" panose="02020900000000000000" pitchFamily="18" charset="-128"/>
              </a:rPr>
              <a:t>会談の場での李氏の弁明</a:t>
            </a:r>
            <a:endParaRPr lang="en-US" altLang="ja-JP" sz="3200" dirty="0">
              <a:latin typeface="HGP明朝E" panose="02020900000000000000" pitchFamily="18" charset="-128"/>
              <a:ea typeface="HGP明朝E" panose="02020900000000000000" pitchFamily="18" charset="-128"/>
            </a:endParaRPr>
          </a:p>
          <a:p>
            <a:endParaRPr lang="ja-JP" altLang="ja-JP" sz="3200" dirty="0">
              <a:latin typeface="HGP明朝E" panose="02020900000000000000" pitchFamily="18" charset="-128"/>
              <a:ea typeface="HGP明朝E" panose="02020900000000000000" pitchFamily="18" charset="-128"/>
            </a:endParaRPr>
          </a:p>
          <a:p>
            <a:r>
              <a:rPr lang="ja-JP" altLang="ja-JP" sz="3200" dirty="0">
                <a:latin typeface="HGP明朝E" panose="02020900000000000000" pitchFamily="18" charset="-128"/>
                <a:ea typeface="HGP明朝E" panose="02020900000000000000" pitchFamily="18" charset="-128"/>
              </a:rPr>
              <a:t>「簡単に申し上げますと、韓国で今、</a:t>
            </a:r>
            <a:r>
              <a:rPr lang="ja-JP" altLang="ja-JP" sz="3200" dirty="0">
                <a:solidFill>
                  <a:srgbClr val="FF0000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親衛クーデター</a:t>
            </a:r>
            <a:r>
              <a:rPr lang="ja-JP" altLang="ja-JP" sz="3200" dirty="0">
                <a:latin typeface="HGP明朝E" panose="02020900000000000000" pitchFamily="18" charset="-128"/>
                <a:ea typeface="HGP明朝E" panose="02020900000000000000" pitchFamily="18" charset="-128"/>
              </a:rPr>
              <a:t>による混乱が克服されて時間があまりたっていない状況だ」</a:t>
            </a:r>
            <a:endParaRPr lang="en-US" altLang="ja-JP" sz="3200" dirty="0">
              <a:latin typeface="HGP明朝E" panose="02020900000000000000" pitchFamily="18" charset="-128"/>
              <a:ea typeface="HGP明朝E" panose="02020900000000000000" pitchFamily="18" charset="-128"/>
            </a:endParaRPr>
          </a:p>
          <a:p>
            <a:endParaRPr lang="ja-JP" altLang="ja-JP" sz="3200" dirty="0">
              <a:latin typeface="HGP明朝E" panose="02020900000000000000" pitchFamily="18" charset="-128"/>
              <a:ea typeface="HGP明朝E" panose="02020900000000000000" pitchFamily="18" charset="-128"/>
            </a:endParaRPr>
          </a:p>
          <a:p>
            <a:r>
              <a:rPr lang="ja-JP" altLang="ja-JP" sz="3200" dirty="0">
                <a:latin typeface="HGP明朝E" panose="02020900000000000000" pitchFamily="18" charset="-128"/>
                <a:ea typeface="HGP明朝E" panose="02020900000000000000" pitchFamily="18" charset="-128"/>
              </a:rPr>
              <a:t>「内乱状況に対して、</a:t>
            </a:r>
            <a:r>
              <a:rPr lang="ja-JP" altLang="ja-JP" sz="3200" dirty="0">
                <a:solidFill>
                  <a:srgbClr val="FF0000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国会が任命し主導する</a:t>
            </a:r>
            <a:r>
              <a:rPr lang="ja-JP" altLang="ja-JP" sz="3200" dirty="0">
                <a:latin typeface="HGP明朝E" panose="02020900000000000000" pitchFamily="18" charset="-128"/>
                <a:ea typeface="HGP明朝E" panose="02020900000000000000" pitchFamily="18" charset="-128"/>
              </a:rPr>
              <a:t>特検が事実を調査中だ」</a:t>
            </a:r>
            <a:endParaRPr lang="en-US" altLang="ja-JP" sz="3200" dirty="0">
              <a:latin typeface="HGP明朝E" panose="02020900000000000000" pitchFamily="18" charset="-128"/>
              <a:ea typeface="HGP明朝E" panose="02020900000000000000" pitchFamily="18" charset="-128"/>
            </a:endParaRPr>
          </a:p>
          <a:p>
            <a:endParaRPr lang="ja-JP" altLang="ja-JP" sz="3200" dirty="0">
              <a:latin typeface="HGP明朝E" panose="02020900000000000000" pitchFamily="18" charset="-128"/>
              <a:ea typeface="HGP明朝E" panose="02020900000000000000" pitchFamily="18" charset="-128"/>
            </a:endParaRPr>
          </a:p>
          <a:p>
            <a:r>
              <a:rPr lang="ja-JP" altLang="ja-JP" sz="3200" dirty="0">
                <a:latin typeface="HGP明朝E" panose="02020900000000000000" pitchFamily="18" charset="-128"/>
                <a:ea typeface="HGP明朝E" panose="02020900000000000000" pitchFamily="18" charset="-128"/>
              </a:rPr>
              <a:t>「米軍施設に入ったのは、</a:t>
            </a:r>
            <a:r>
              <a:rPr lang="ja-JP" altLang="ja-JP" sz="3200" dirty="0">
                <a:solidFill>
                  <a:srgbClr val="FF0000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米軍とは関係のない</a:t>
            </a:r>
            <a:r>
              <a:rPr lang="ja-JP" altLang="ja-JP" sz="3200" dirty="0">
                <a:latin typeface="HGP明朝E" panose="02020900000000000000" pitchFamily="18" charset="-128"/>
                <a:ea typeface="HGP明朝E" panose="02020900000000000000" pitchFamily="18" charset="-128"/>
              </a:rPr>
              <a:t>韓国軍の統制システムがどのように作動したかを確認するため」</a:t>
            </a:r>
          </a:p>
          <a:p>
            <a:endParaRPr lang="ja-JP" altLang="ja-JP" sz="3200" dirty="0">
              <a:latin typeface="HGP明朝E" panose="02020900000000000000" pitchFamily="18" charset="-128"/>
              <a:ea typeface="HGP明朝E" panose="02020900000000000000" pitchFamily="18" charset="-128"/>
            </a:endParaRPr>
          </a:p>
          <a:p>
            <a:endParaRPr kumimoji="1" lang="ja-JP" altLang="en-US" sz="3200" dirty="0">
              <a:latin typeface="HGP明朝E" panose="02020900000000000000" pitchFamily="18" charset="-128"/>
              <a:ea typeface="HGP明朝E" panose="02020900000000000000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88647289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B88D033-3089-FBDD-EF4D-AF3692D9D5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ja-JP" dirty="0">
                <a:latin typeface="HGP明朝E" panose="02020900000000000000" pitchFamily="18" charset="-128"/>
                <a:ea typeface="HGP明朝E" panose="02020900000000000000" pitchFamily="18" charset="-128"/>
              </a:rPr>
              <a:t>米朝関係が動くのか</a:t>
            </a:r>
            <a:endParaRPr kumimoji="1" lang="ja-JP" altLang="en-US" dirty="0">
              <a:latin typeface="HGP明朝E" panose="02020900000000000000" pitchFamily="18" charset="-128"/>
              <a:ea typeface="HGP明朝E" panose="02020900000000000000" pitchFamily="18" charset="-128"/>
            </a:endParaRP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11D9D63D-A9B1-25F7-8880-2682852B08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ja-JP" altLang="ja-JP" sz="3600" dirty="0">
                <a:latin typeface="HGP明朝E" panose="02020900000000000000" pitchFamily="18" charset="-128"/>
                <a:ea typeface="HGP明朝E" panose="02020900000000000000" pitchFamily="18" charset="-128"/>
              </a:rPr>
              <a:t>トランプ氏　会談の冒頭</a:t>
            </a:r>
          </a:p>
          <a:p>
            <a:pPr lvl="1"/>
            <a:r>
              <a:rPr lang="ja-JP" altLang="ja-JP" sz="3200" dirty="0">
                <a:latin typeface="HGP明朝E" panose="02020900000000000000" pitchFamily="18" charset="-128"/>
                <a:ea typeface="HGP明朝E" panose="02020900000000000000" pitchFamily="18" charset="-128"/>
              </a:rPr>
              <a:t>「今年中に金正恩氏と会いたい」</a:t>
            </a:r>
          </a:p>
          <a:p>
            <a:pPr lvl="1"/>
            <a:r>
              <a:rPr lang="ja-JP" altLang="ja-JP" sz="3200" dirty="0">
                <a:latin typeface="HGP明朝E" panose="02020900000000000000" pitchFamily="18" charset="-128"/>
                <a:ea typeface="HGP明朝E" panose="02020900000000000000" pitchFamily="18" charset="-128"/>
              </a:rPr>
              <a:t>１０月３１日、１１月１日　慶州でＡＰＥＣ首脳会議が開催される</a:t>
            </a:r>
          </a:p>
          <a:p>
            <a:pPr lvl="1"/>
            <a:r>
              <a:rPr lang="ja-JP" altLang="ja-JP" sz="3200" dirty="0">
                <a:latin typeface="HGP明朝E" panose="02020900000000000000" pitchFamily="18" charset="-128"/>
                <a:ea typeface="HGP明朝E" panose="02020900000000000000" pitchFamily="18" charset="-128"/>
              </a:rPr>
              <a:t>トランプ氏　参加の意向</a:t>
            </a:r>
            <a:endParaRPr lang="en-US" altLang="ja-JP" sz="3200" dirty="0">
              <a:latin typeface="HGP明朝E" panose="02020900000000000000" pitchFamily="18" charset="-128"/>
              <a:ea typeface="HGP明朝E" panose="02020900000000000000" pitchFamily="18" charset="-128"/>
            </a:endParaRPr>
          </a:p>
          <a:p>
            <a:pPr lvl="1"/>
            <a:endParaRPr lang="ja-JP" altLang="ja-JP" sz="3200" dirty="0">
              <a:latin typeface="HGP明朝E" panose="02020900000000000000" pitchFamily="18" charset="-128"/>
              <a:ea typeface="HGP明朝E" panose="02020900000000000000" pitchFamily="18" charset="-128"/>
            </a:endParaRPr>
          </a:p>
          <a:p>
            <a:r>
              <a:rPr lang="ja-JP" altLang="ja-JP" sz="3600" dirty="0">
                <a:latin typeface="HGP明朝E" panose="02020900000000000000" pitchFamily="18" charset="-128"/>
                <a:ea typeface="HGP明朝E" panose="02020900000000000000" pitchFamily="18" charset="-128"/>
              </a:rPr>
              <a:t>米朝会談の可能性は？</a:t>
            </a:r>
          </a:p>
          <a:p>
            <a:endParaRPr kumimoji="1" lang="ja-JP" altLang="en-US" sz="3600" dirty="0">
              <a:latin typeface="HGP明朝E" panose="02020900000000000000" pitchFamily="18" charset="-128"/>
              <a:ea typeface="HGP明朝E" panose="02020900000000000000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20772741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游ゴシック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</TotalTime>
  <Words>655</Words>
  <Application>Microsoft Office PowerPoint</Application>
  <PresentationFormat>ワイド画面</PresentationFormat>
  <Paragraphs>73</Paragraphs>
  <Slides>9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9</vt:i4>
      </vt:variant>
    </vt:vector>
  </HeadingPairs>
  <TitlesOfParts>
    <vt:vector size="15" baseType="lpstr">
      <vt:lpstr>HGP明朝E</vt:lpstr>
      <vt:lpstr>游ゴシック</vt:lpstr>
      <vt:lpstr>游ゴシック Light</vt:lpstr>
      <vt:lpstr>Arial</vt:lpstr>
      <vt:lpstr>Calibri</vt:lpstr>
      <vt:lpstr>Office テーマ</vt:lpstr>
      <vt:lpstr>日韓、米韓首脳会談とは 何だったのか</vt:lpstr>
      <vt:lpstr>日韓首脳会談</vt:lpstr>
      <vt:lpstr>異例ずくめの訪日・首脳会談</vt:lpstr>
      <vt:lpstr>米韓首脳会談</vt:lpstr>
      <vt:lpstr>PowerPoint プレゼンテーション</vt:lpstr>
      <vt:lpstr>開催の「危機」に直面</vt:lpstr>
      <vt:lpstr>韓国新政権の容認できない行動　トランプ氏</vt:lpstr>
      <vt:lpstr>PowerPoint プレゼンテーション</vt:lpstr>
      <vt:lpstr>米朝関係が動くのか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yoshio watanabe</dc:creator>
  <cp:revision>2</cp:revision>
  <cp:lastPrinted>2025-08-28T08:20:12Z</cp:lastPrinted>
  <dcterms:created xsi:type="dcterms:W3CDTF">2025-08-28T07:59:51Z</dcterms:created>
  <dcterms:modified xsi:type="dcterms:W3CDTF">2025-08-30T04:01:31Z</dcterms:modified>
</cp:coreProperties>
</file>