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9144000" cy="6858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5F5D53-C17A-44C9-8906-8C2A9D51F93F}" v="1" dt="2026-03-13T08:03:47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2" autoAdjust="0"/>
    <p:restoredTop sz="94660"/>
  </p:normalViewPr>
  <p:slideViewPr>
    <p:cSldViewPr snapToGrid="0">
      <p:cViewPr varScale="1">
        <p:scale>
          <a:sx n="95" d="100"/>
          <a:sy n="95" d="100"/>
        </p:scale>
        <p:origin x="7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95985D-4780-FF99-2C69-1E88769254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B39B3CA-33CC-84ED-5960-A3E0F9D860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8D16B7-591B-9B9C-C59F-0DE1B3398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35B3B9-C009-5B74-3677-5EA9DE65C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8C4AC0E-288D-6FC5-F0DA-3C5C2C0ED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714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1ED711-8173-A7C5-51AD-94ADD718A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75C3023-6238-49C6-9F8E-5AE3B2E86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DF6DFFC-C18F-0210-3607-67F9DAFAD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8381B19-07B8-2707-0F03-6B5A52F19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26D34C-955F-32BB-68C9-4282DDA3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1123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1C52697-DB96-B138-3B3A-69D5060C80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BA5DAAD-5218-4BDE-64F7-5A12A23D4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FDAEFA6-889F-7869-6606-E211A91DE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9DAC93D-156F-A103-68E8-F2A3C7D8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89C49B-316F-9D11-9DFA-579C8C22C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813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95C577-54CC-CAA7-6B5D-CCAD05DCF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4EE7C4-90E7-6F3C-BE31-612F19C77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3197C3-884C-76E9-7F4C-C45CB01E9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B152FC1-53FF-140C-6936-84FD2FA27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AB0792-9673-BEF2-EE9B-031C09B32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2824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55F00C-32B2-066B-C298-1A82D1C67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CAE5A32-37BE-F4D1-4931-C9C2A6018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C2F34A-8F3D-51B4-3F9C-07800659B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9E4E78C-D8C7-D305-52BB-B1DFD515B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D79A1B1-8319-9DF8-ED8E-385027CBE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6935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9BAD22-EC86-23E9-A1E1-126BC0F76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3038A47-7E31-E54F-B5A0-C33403A050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FD949E8-06D3-47FC-A6C1-D36DEAE364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17874A5-E264-28FC-EA46-324E2AF08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B03C8B-689F-C262-7117-5CEC40D25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B07388C-2C97-45D0-ACE7-CB699E5EA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745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47227C-3CEB-40F4-EE4A-565949E11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23F68DE-E282-3F9C-B827-7F8A10B4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74E531B-1629-6D34-F304-F940C3F7D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E10ADB-41FD-D6D4-BF5C-7262B6935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14AEB25-F097-F88D-CFE8-FCF9CAA0C7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11B53B4-2EC9-A49D-6A4A-C8373EE90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9D4E504-5FD3-51B5-4701-B7A62B781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6A3170-94EA-FFBA-40E6-887D71D54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360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DB0018-0D92-A871-3C6B-11CF92810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22E5DA1-ABE7-DC4B-5FF5-8CB4A9AA5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BC574A-3F69-D02F-4AE2-0730B987D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54D5DB1-15B7-CA61-AED0-0AB6E73CC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0618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FC6C888-EB0B-F4C6-2152-719E9466A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71C0545-1BA4-8E1E-980C-6CE1C182B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B005655-33F5-78F1-F359-D340329BD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709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651D5C-192A-BDEE-8307-0A2F033A9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FEA53A6-5C04-B644-C9EA-ED59CB79A9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2665706-40AA-5F8B-8DB5-F849B0053D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F19BE87-C908-DE63-65F9-B6ADD385C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9FBB49-0F4C-2CD5-3CE8-86C9F6495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1D09BCF-D296-9F78-E5BE-1CD9CA31A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7702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487A3-DB24-2425-CA8D-6D005FE08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333903C-44AC-BA6D-2671-D0BB9E2D09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E959072-C0EE-3425-E6E6-4FE4B25E23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0879E52-2C30-2F2E-B4D1-75DC78783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BE6BC9-7746-2FBF-1651-374937230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3467F8C-F082-DC81-5956-C23ABCC28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9220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F1698A6-5EB4-34A7-42A4-235021DA7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ED9F25A-F828-97C8-3672-0302A992D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133B4D-7C57-B982-860B-51573710BF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D73E9C-9955-41E6-B0E0-C00C3E990963}" type="datetimeFigureOut">
              <a:rPr kumimoji="1" lang="ja-JP" altLang="en-US" smtClean="0"/>
              <a:t>2026/3/15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022AE43-62AC-C5B2-1A11-04379ECC87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986140-02BB-C4F6-AD45-F416F946E6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4FFE9C-ABD0-4096-ADE4-C94D109665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202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F34DD6-6A95-11D8-55AC-61F749665E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6600" dirty="0">
                <a:latin typeface="HGP明朝E" panose="02020900000000000000" pitchFamily="18" charset="-128"/>
                <a:ea typeface="HGP明朝E" panose="02020900000000000000" pitchFamily="18" charset="-128"/>
              </a:rPr>
              <a:t>東京高裁、東京地裁判決</a:t>
            </a:r>
            <a:br>
              <a:rPr kumimoji="1" lang="en-US" altLang="ja-JP" sz="6600" dirty="0">
                <a:latin typeface="HGP明朝E" panose="02020900000000000000" pitchFamily="18" charset="-128"/>
                <a:ea typeface="HGP明朝E" panose="02020900000000000000" pitchFamily="18" charset="-128"/>
              </a:rPr>
            </a:br>
            <a:r>
              <a:rPr kumimoji="1" lang="ja-JP" altLang="en-US" sz="6600" dirty="0">
                <a:latin typeface="HGP明朝E" panose="02020900000000000000" pitchFamily="18" charset="-128"/>
                <a:ea typeface="HGP明朝E" panose="02020900000000000000" pitchFamily="18" charset="-128"/>
              </a:rPr>
              <a:t>解散命令を継承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DE5B80-7B66-3363-E768-0EAF904A8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4091"/>
            <a:ext cx="9144000" cy="1655762"/>
          </a:xfrm>
        </p:spPr>
        <p:txBody>
          <a:bodyPr>
            <a:normAutofit/>
          </a:bodyPr>
          <a:lstStyle/>
          <a:p>
            <a:r>
              <a:rPr kumimoji="1"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情報パック</a:t>
            </a:r>
            <a:r>
              <a:rPr kumimoji="1" lang="en-US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3</a:t>
            </a:r>
            <a:r>
              <a:rPr kumimoji="1"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月号</a:t>
            </a:r>
            <a:endParaRPr kumimoji="1" lang="en-US" altLang="ja-JP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kumimoji="1" lang="ja-JP" altLang="en-US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5624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54189CC-9404-3F9F-AC89-CEF792A3F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61888"/>
            <a:ext cx="5294716" cy="3534222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>
            <a:extLst>
              <a:ext uri="{FF2B5EF4-FFF2-40B4-BE49-F238E27FC236}">
                <a16:creationId xmlns:a16="http://schemas.microsoft.com/office/drawing/2014/main" id="{E4648E0B-B524-A9DC-F60D-3294AAC94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817" y="1588644"/>
            <a:ext cx="5294715" cy="368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226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CC3F14-04E7-9119-91EE-27FFE5F1C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ja-JP" sz="4800" dirty="0">
                <a:latin typeface="HGP明朝E" panose="02020900000000000000" pitchFamily="18" charset="-128"/>
                <a:ea typeface="HGP明朝E" panose="02020900000000000000" pitchFamily="18" charset="-128"/>
              </a:rPr>
              <a:t>国策裁判</a:t>
            </a:r>
            <a:endParaRPr kumimoji="1" lang="ja-JP" altLang="en-US" sz="4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63803AD-56AB-8D14-AF87-5B1C78480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ja-JP" altLang="ja-JP" sz="54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ja-JP" sz="5400" dirty="0">
                <a:latin typeface="HGP明朝E" panose="02020900000000000000" pitchFamily="18" charset="-128"/>
                <a:ea typeface="HGP明朝E" panose="02020900000000000000" pitchFamily="18" charset="-128"/>
              </a:rPr>
              <a:t>国の政策、指針に沿った形で裁判が行われること</a:t>
            </a:r>
          </a:p>
          <a:p>
            <a:endParaRPr kumimoji="1" lang="ja-JP" altLang="en-US" sz="54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8350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F11C58-A88C-FD21-42D5-5605E0ADA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 lnSpcReduction="10000"/>
          </a:bodyPr>
          <a:lstStyle/>
          <a:p>
            <a:r>
              <a:rPr lang="ja-JP" altLang="ja-JP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２０２５年３月２５日</a:t>
            </a:r>
            <a:endParaRPr lang="en-US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東京地裁　家庭連合に解散命令を下す</a:t>
            </a:r>
            <a:endParaRPr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endParaRPr lang="ja-JP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ja-JP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２０２６年３月４日</a:t>
            </a:r>
            <a:endParaRPr lang="en-US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東京高裁</a:t>
            </a:r>
            <a:r>
              <a:rPr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　地裁の命令を継承　抗告を棄却する</a:t>
            </a:r>
            <a:endParaRPr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r>
              <a:rPr lang="ja-JP" altLang="en-US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＜基本方針＞</a:t>
            </a:r>
            <a:endParaRPr lang="ja-JP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証拠主義に基づく裁判　文科省に証拠を提示するよう要請</a:t>
            </a:r>
          </a:p>
          <a:p>
            <a:pPr lvl="1"/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コンプライアンス宣言以後に注目する</a:t>
            </a:r>
          </a:p>
          <a:p>
            <a:pPr lvl="1"/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家庭連合側の証人に対する尋問</a:t>
            </a:r>
          </a:p>
          <a:p>
            <a:endParaRPr kumimoji="1" lang="ja-JP" altLang="en-US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137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Rectangle 1067">
            <a:extLst>
              <a:ext uri="{FF2B5EF4-FFF2-40B4-BE49-F238E27FC236}">
                <a16:creationId xmlns:a16="http://schemas.microsoft.com/office/drawing/2014/main" id="{D7A453D2-15D8-4403-815F-291FA1634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1" name="Rectangle 1069">
            <a:extLst>
              <a:ext uri="{FF2B5EF4-FFF2-40B4-BE49-F238E27FC236}">
                <a16:creationId xmlns:a16="http://schemas.microsoft.com/office/drawing/2014/main" id="{8161EA6B-09CA-445B-AB0D-8DF76FA92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2" name="Group 1071">
            <a:extLst>
              <a:ext uri="{FF2B5EF4-FFF2-40B4-BE49-F238E27FC236}">
                <a16:creationId xmlns:a16="http://schemas.microsoft.com/office/drawing/2014/main" id="{1EA1DAFF-CECA-492F-BFA1-22C64956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2075420"/>
            <a:ext cx="12048729" cy="4093306"/>
            <a:chOff x="1" y="2075420"/>
            <a:chExt cx="12048729" cy="4093306"/>
          </a:xfrm>
        </p:grpSpPr>
        <p:sp>
          <p:nvSpPr>
            <p:cNvPr id="1073" name="Oval 1072">
              <a:extLst>
                <a:ext uri="{FF2B5EF4-FFF2-40B4-BE49-F238E27FC236}">
                  <a16:creationId xmlns:a16="http://schemas.microsoft.com/office/drawing/2014/main" id="{5D3D3744-142C-4653-90AB-546FE6B84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4" name="Oval 1073">
              <a:extLst>
                <a:ext uri="{FF2B5EF4-FFF2-40B4-BE49-F238E27FC236}">
                  <a16:creationId xmlns:a16="http://schemas.microsoft.com/office/drawing/2014/main" id="{0BC69CAC-820B-41BA-BFCA-79B45576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5" name="Oval 1074">
              <a:extLst>
                <a:ext uri="{FF2B5EF4-FFF2-40B4-BE49-F238E27FC236}">
                  <a16:creationId xmlns:a16="http://schemas.microsoft.com/office/drawing/2014/main" id="{3D205E7A-88AB-4C4B-B8D1-5A76AA878B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6" name="Oval 1075">
              <a:extLst>
                <a:ext uri="{FF2B5EF4-FFF2-40B4-BE49-F238E27FC236}">
                  <a16:creationId xmlns:a16="http://schemas.microsoft.com/office/drawing/2014/main" id="{0D4286E9-8501-4EBF-874C-74897B4B6F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7" name="Oval 1076">
              <a:extLst>
                <a:ext uri="{FF2B5EF4-FFF2-40B4-BE49-F238E27FC236}">
                  <a16:creationId xmlns:a16="http://schemas.microsoft.com/office/drawing/2014/main" id="{45586ADC-910E-45C9-BAB4-CB0EFBEE5B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8" name="Oval 1077">
              <a:extLst>
                <a:ext uri="{FF2B5EF4-FFF2-40B4-BE49-F238E27FC236}">
                  <a16:creationId xmlns:a16="http://schemas.microsoft.com/office/drawing/2014/main" id="{DAB594C5-5BB0-49AE-8AAC-AE40A6F8A3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0" name="Rectangle 1079">
            <a:extLst>
              <a:ext uri="{FF2B5EF4-FFF2-40B4-BE49-F238E27FC236}">
                <a16:creationId xmlns:a16="http://schemas.microsoft.com/office/drawing/2014/main" id="{B8114C98-A349-4111-A123-E8EAB86ABE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438146" y="1042605"/>
            <a:ext cx="2796461" cy="71125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2" name="Group 1081">
            <a:extLst>
              <a:ext uri="{FF2B5EF4-FFF2-40B4-BE49-F238E27FC236}">
                <a16:creationId xmlns:a16="http://schemas.microsoft.com/office/drawing/2014/main" id="{670FB431-AE18-414D-92F4-1D12D199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59539" y="317578"/>
            <a:ext cx="548640" cy="549007"/>
            <a:chOff x="7029447" y="3514725"/>
            <a:chExt cx="1285875" cy="549007"/>
          </a:xfrm>
        </p:grpSpPr>
        <p:cxnSp>
          <p:nvCxnSpPr>
            <p:cNvPr id="1083" name="Straight Connector 1082">
              <a:extLst>
                <a:ext uri="{FF2B5EF4-FFF2-40B4-BE49-F238E27FC236}">
                  <a16:creationId xmlns:a16="http://schemas.microsoft.com/office/drawing/2014/main" id="{24467063-D74E-4D42-8790-B9F6D69584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4" name="Straight Connector 1083">
              <a:extLst>
                <a:ext uri="{FF2B5EF4-FFF2-40B4-BE49-F238E27FC236}">
                  <a16:creationId xmlns:a16="http://schemas.microsoft.com/office/drawing/2014/main" id="{A1D19BAC-1681-47BC-AAF5-92FAFFF6F4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5" name="Straight Connector 1084">
              <a:extLst>
                <a:ext uri="{FF2B5EF4-FFF2-40B4-BE49-F238E27FC236}">
                  <a16:creationId xmlns:a16="http://schemas.microsoft.com/office/drawing/2014/main" id="{94347C2B-E846-452C-97AA-7E254FC1CE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6" name="Straight Connector 1085">
              <a:extLst>
                <a:ext uri="{FF2B5EF4-FFF2-40B4-BE49-F238E27FC236}">
                  <a16:creationId xmlns:a16="http://schemas.microsoft.com/office/drawing/2014/main" id="{10EA2B35-7959-4C2A-84AA-FF5D94FED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キャンセルカルチャーとは？問題点や表現の自由への影響、国内外の事例を紹介 - PATCH THE WORLD">
            <a:extLst>
              <a:ext uri="{FF2B5EF4-FFF2-40B4-BE49-F238E27FC236}">
                <a16:creationId xmlns:a16="http://schemas.microsoft.com/office/drawing/2014/main" id="{80308B2E-905E-1A5A-9551-18B3EDC77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21" r="1" b="11430"/>
          <a:stretch>
            <a:fillRect/>
          </a:stretch>
        </p:blipFill>
        <p:spPr bwMode="auto">
          <a:xfrm>
            <a:off x="626590" y="317578"/>
            <a:ext cx="10851111" cy="350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88" name="Group 1087">
            <a:extLst>
              <a:ext uri="{FF2B5EF4-FFF2-40B4-BE49-F238E27FC236}">
                <a16:creationId xmlns:a16="http://schemas.microsoft.com/office/drawing/2014/main" id="{AF19A774-30A5-488B-9BAF-629C64402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>
            <a:off x="474192" y="482489"/>
            <a:ext cx="304800" cy="429768"/>
            <a:chOff x="215328" y="-46937"/>
            <a:chExt cx="304800" cy="2773841"/>
          </a:xfrm>
        </p:grpSpPr>
        <p:cxnSp>
          <p:nvCxnSpPr>
            <p:cNvPr id="1089" name="Straight Connector 1088">
              <a:extLst>
                <a:ext uri="{FF2B5EF4-FFF2-40B4-BE49-F238E27FC236}">
                  <a16:creationId xmlns:a16="http://schemas.microsoft.com/office/drawing/2014/main" id="{291EBF88-5B98-4258-A542-14C3AF2E52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3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0" name="Straight Connector 1089">
              <a:extLst>
                <a:ext uri="{FF2B5EF4-FFF2-40B4-BE49-F238E27FC236}">
                  <a16:creationId xmlns:a16="http://schemas.microsoft.com/office/drawing/2014/main" id="{8FBC2D58-9E3C-490D-BD7A-61EF07EA79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69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1" name="Straight Connector 1090">
              <a:extLst>
                <a:ext uri="{FF2B5EF4-FFF2-40B4-BE49-F238E27FC236}">
                  <a16:creationId xmlns:a16="http://schemas.microsoft.com/office/drawing/2014/main" id="{B6CF1BB4-1C1D-4EDE-BA26-0243FCF83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85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2" name="Straight Connector 1091">
              <a:extLst>
                <a:ext uri="{FF2B5EF4-FFF2-40B4-BE49-F238E27FC236}">
                  <a16:creationId xmlns:a16="http://schemas.microsoft.com/office/drawing/2014/main" id="{00C83729-E02F-4512-AFE7-F4792228BD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0128" y="-46937"/>
              <a:ext cx="0" cy="2773841"/>
            </a:xfrm>
            <a:prstGeom prst="line">
              <a:avLst/>
            </a:prstGeom>
            <a:ln w="25400" cmpd="sng">
              <a:solidFill>
                <a:schemeClr val="bg2">
                  <a:lumMod val="60000"/>
                  <a:lumOff val="40000"/>
                  <a:alpha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4" name="Rectangle 1093">
            <a:extLst>
              <a:ext uri="{FF2B5EF4-FFF2-40B4-BE49-F238E27FC236}">
                <a16:creationId xmlns:a16="http://schemas.microsoft.com/office/drawing/2014/main" id="{E2D3D3F2-ABBB-4453-B1C5-1BEBF7E4D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6140785"/>
            <a:ext cx="6095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6" name="Group 1095">
            <a:extLst>
              <a:ext uri="{FF2B5EF4-FFF2-40B4-BE49-F238E27FC236}">
                <a16:creationId xmlns:a16="http://schemas.microsoft.com/office/drawing/2014/main" id="{8214E4A5-A0D2-42C4-8D14-D2A7E495F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616345" y="5940560"/>
            <a:ext cx="1285875" cy="549007"/>
            <a:chOff x="7029447" y="3514725"/>
            <a:chExt cx="1285875" cy="549007"/>
          </a:xfrm>
        </p:grpSpPr>
        <p:cxnSp>
          <p:nvCxnSpPr>
            <p:cNvPr id="1097" name="Straight Connector 1096">
              <a:extLst>
                <a:ext uri="{FF2B5EF4-FFF2-40B4-BE49-F238E27FC236}">
                  <a16:creationId xmlns:a16="http://schemas.microsoft.com/office/drawing/2014/main" id="{7494D7A0-6B21-41E8-A7D3-0033BBB79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8" name="Straight Connector 1097">
              <a:extLst>
                <a:ext uri="{FF2B5EF4-FFF2-40B4-BE49-F238E27FC236}">
                  <a16:creationId xmlns:a16="http://schemas.microsoft.com/office/drawing/2014/main" id="{1E141D7D-32B0-448E-A666-EA8703AFCF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9" name="Straight Connector 1098">
              <a:extLst>
                <a:ext uri="{FF2B5EF4-FFF2-40B4-BE49-F238E27FC236}">
                  <a16:creationId xmlns:a16="http://schemas.microsoft.com/office/drawing/2014/main" id="{8D87E268-6345-420F-8B97-B37ED0410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0" name="Straight Connector 1099">
              <a:extLst>
                <a:ext uri="{FF2B5EF4-FFF2-40B4-BE49-F238E27FC236}">
                  <a16:creationId xmlns:a16="http://schemas.microsoft.com/office/drawing/2014/main" id="{35E1622E-7FA6-4760-A2BF-A8105EBF7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B18ED20A-B6E6-76CF-7CE7-A7077E088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405000"/>
            <a:ext cx="4569060" cy="2129586"/>
          </a:xfrm>
          <a:noFill/>
        </p:spPr>
        <p:txBody>
          <a:bodyPr anchor="t">
            <a:normAutofit/>
          </a:bodyPr>
          <a:lstStyle/>
          <a:p>
            <a:r>
              <a:rPr lang="ja-JP" altLang="ja-JP" sz="37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キャンセルカルチャー</a:t>
            </a:r>
            <a:br>
              <a:rPr lang="en-US" altLang="ja-JP" sz="37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</a:br>
            <a:r>
              <a:rPr lang="ja-JP" altLang="en-US" sz="37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　</a:t>
            </a:r>
            <a:br>
              <a:rPr lang="en-US" altLang="ja-JP" sz="37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</a:br>
            <a:r>
              <a:rPr lang="ja-JP" altLang="ja-JP" sz="37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共産主義者の手口</a:t>
            </a:r>
            <a:endParaRPr kumimoji="1" lang="ja-JP" altLang="en-US" sz="37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EFCD05-5DE9-185D-1EB1-36BF2B981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080" y="4018143"/>
            <a:ext cx="5674105" cy="2129599"/>
          </a:xfrm>
          <a:noFill/>
        </p:spPr>
        <p:txBody>
          <a:bodyPr anchor="t">
            <a:normAutofit/>
          </a:bodyPr>
          <a:lstStyle/>
          <a:p>
            <a:endParaRPr lang="en-US" altLang="ja-JP" sz="40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ja-JP" sz="40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法</a:t>
            </a:r>
            <a:r>
              <a:rPr lang="ja-JP" altLang="en-US" sz="40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に</a:t>
            </a:r>
            <a:r>
              <a:rPr lang="ja-JP" altLang="ja-JP" sz="40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基づかず</a:t>
            </a:r>
            <a:r>
              <a:rPr lang="ja-JP" altLang="en-US" sz="40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に</a:t>
            </a:r>
            <a:r>
              <a:rPr lang="ja-JP" altLang="ja-JP" sz="4000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排除</a:t>
            </a:r>
          </a:p>
          <a:p>
            <a:endParaRPr kumimoji="1" lang="ja-JP" altLang="en-US" sz="4000" dirty="0">
              <a:solidFill>
                <a:schemeClr val="bg1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0455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E732FC-A742-7FB5-6146-110D16A14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ja-JP" sz="5400" dirty="0">
                <a:latin typeface="HGP明朝E" panose="02020900000000000000" pitchFamily="18" charset="-128"/>
                <a:ea typeface="HGP明朝E" panose="02020900000000000000" pitchFamily="18" charset="-128"/>
              </a:rPr>
              <a:t>明らかにすべきこと</a:t>
            </a:r>
            <a:endParaRPr kumimoji="1" lang="ja-JP" altLang="en-US" sz="54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3BEA30-5FAB-57DA-8865-4BD96B916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16883" cy="46039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①証拠認定された民事裁判のうち、半数以上の原告は拉致監</a:t>
            </a:r>
            <a:endParaRPr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r>
              <a:rPr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　</a:t>
            </a: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禁被害者</a:t>
            </a:r>
            <a:endParaRPr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endParaRPr lang="ja-JP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拉致監禁の現実　その犯罪性</a:t>
            </a:r>
          </a:p>
          <a:p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２０００年桧田仁先生　決算行政監視委員会で</a:t>
            </a:r>
          </a:p>
          <a:p>
            <a:pPr lvl="1"/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当時の田中</a:t>
            </a:r>
            <a:r>
              <a:rPr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節夫</a:t>
            </a:r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警察庁長官に</a:t>
            </a:r>
            <a:r>
              <a:rPr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「</a:t>
            </a:r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拉致・監禁</a:t>
            </a:r>
            <a:r>
              <a:rPr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」</a:t>
            </a:r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事件について質問</a:t>
            </a:r>
          </a:p>
          <a:p>
            <a:pPr lvl="1"/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田中長官　「国民の生命、身体、財産の保護に任ずる警察といたしましては、今後とも刑罰法令に触れる行為があれば、法と証拠に照らし、厳正に対処してまいる」</a:t>
            </a:r>
          </a:p>
          <a:p>
            <a:endParaRPr kumimoji="1" lang="ja-JP" altLang="en-US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1326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6ADC29E-0F69-7805-FF48-7669E9E08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1520"/>
            <a:ext cx="10515600" cy="5445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②コンプライアンス宣言以降の信者献金が不法行為によるも</a:t>
            </a:r>
            <a:endParaRPr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r>
              <a:rPr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　</a:t>
            </a: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のであるとの認識</a:t>
            </a:r>
          </a:p>
          <a:p>
            <a:pPr lvl="1"/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事実に基づく証拠といえるのか</a:t>
            </a:r>
            <a:endParaRPr lang="en-US" altLang="ja-JP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endParaRPr lang="ja-JP" altLang="ja-JP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r>
              <a:rPr lang="ja-JP" altLang="ja-JP" sz="3200" dirty="0">
                <a:solidFill>
                  <a:srgbClr val="FF00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③２０２２年１０月１８日、１９日の首相答弁の真実</a:t>
            </a:r>
            <a:endParaRPr lang="en-US" altLang="ja-JP" sz="3200" dirty="0">
              <a:solidFill>
                <a:srgbClr val="FF0000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endParaRPr lang="ja-JP" altLang="ja-JP" sz="3200" dirty="0">
              <a:solidFill>
                <a:srgbClr val="FF0000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④宗教審議会の議事録の公開</a:t>
            </a:r>
          </a:p>
          <a:p>
            <a:pPr lvl="1"/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２０２４年３月１２日　浜田</a:t>
            </a:r>
            <a:r>
              <a:rPr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聡</a:t>
            </a:r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議員　参院総務委員会で質疑</a:t>
            </a:r>
          </a:p>
          <a:p>
            <a:pPr lvl="1"/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小林真理子審議員　最終的に確定するまでの期間は非公開</a:t>
            </a:r>
          </a:p>
          <a:p>
            <a:pPr lvl="1"/>
            <a:r>
              <a:rPr lang="ja-JP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最終的に確定したら議事録を公開すべき</a:t>
            </a:r>
            <a:r>
              <a:rPr lang="en-US" altLang="ja-JP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 </a:t>
            </a:r>
            <a:endParaRPr lang="ja-JP" altLang="ja-JP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kumimoji="1" lang="ja-JP" altLang="en-US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5431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1A90410-B4DE-2DBF-1953-24E7EA1A4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6942"/>
            <a:ext cx="10515600" cy="5150021"/>
          </a:xfrm>
        </p:spPr>
        <p:txBody>
          <a:bodyPr>
            <a:normAutofit/>
          </a:bodyPr>
          <a:lstStyle/>
          <a:p>
            <a:r>
              <a:rPr lang="ja-JP" altLang="ja-JP" sz="4800" dirty="0">
                <a:latin typeface="HGP明朝E" panose="02020900000000000000" pitchFamily="18" charset="-128"/>
                <a:ea typeface="HGP明朝E" panose="02020900000000000000" pitchFamily="18" charset="-128"/>
              </a:rPr>
              <a:t>訴え続けよう</a:t>
            </a:r>
            <a:endParaRPr lang="en-US" altLang="ja-JP" sz="480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lang="en-US" altLang="ja-JP" sz="4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en-US" sz="4800" dirty="0">
                <a:latin typeface="HGP明朝E" panose="02020900000000000000" pitchFamily="18" charset="-128"/>
                <a:ea typeface="HGP明朝E" panose="02020900000000000000" pitchFamily="18" charset="-128"/>
              </a:rPr>
              <a:t>決定には従う　しかし　・・・</a:t>
            </a:r>
            <a:endParaRPr lang="ja-JP" altLang="ja-JP" sz="4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被害を訴える人たちへの対応</a:t>
            </a:r>
          </a:p>
          <a:p>
            <a:pPr lvl="1"/>
            <a:r>
              <a:rPr lang="ja-JP" altLang="ja-JP" sz="4400" dirty="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裁判の不当性を国民に知らせる</a:t>
            </a:r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こと</a:t>
            </a:r>
          </a:p>
          <a:p>
            <a:endParaRPr kumimoji="1" lang="ja-JP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466442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299</Words>
  <Application>Microsoft Office PowerPoint</Application>
  <PresentationFormat>ワイド画面</PresentationFormat>
  <Paragraphs>40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HGP明朝E</vt:lpstr>
      <vt:lpstr>游ゴシック</vt:lpstr>
      <vt:lpstr>游ゴシック Light</vt:lpstr>
      <vt:lpstr>Arial</vt:lpstr>
      <vt:lpstr>Office テーマ</vt:lpstr>
      <vt:lpstr>東京高裁、東京地裁判決 解散命令を継承</vt:lpstr>
      <vt:lpstr>PowerPoint プレゼンテーション</vt:lpstr>
      <vt:lpstr>国策裁判</vt:lpstr>
      <vt:lpstr>PowerPoint プレゼンテーション</vt:lpstr>
      <vt:lpstr>キャンセルカルチャー 　 共産主義者の手口</vt:lpstr>
      <vt:lpstr>明らかにすべきこと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yoshio watanabe</dc:creator>
  <cp:revision>3</cp:revision>
  <dcterms:created xsi:type="dcterms:W3CDTF">2026-03-13T07:37:45Z</dcterms:created>
  <dcterms:modified xsi:type="dcterms:W3CDTF">2026-03-15T05:44:18Z</dcterms:modified>
</cp:coreProperties>
</file>